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82" r:id="rId3"/>
    <p:sldId id="286" r:id="rId4"/>
    <p:sldId id="287" r:id="rId5"/>
    <p:sldId id="288" r:id="rId6"/>
    <p:sldId id="276" r:id="rId7"/>
    <p:sldId id="277" r:id="rId8"/>
    <p:sldId id="278" r:id="rId9"/>
    <p:sldId id="285" r:id="rId10"/>
    <p:sldId id="28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4D2"/>
    <a:srgbClr val="5C7DAA"/>
    <a:srgbClr val="5475A2"/>
    <a:srgbClr val="658DC1"/>
    <a:srgbClr val="648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Arrest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numRef>
              <c:f>Sheet1!$A$12:$A$17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Sheet1!$B$21:$B$26</c:f>
              <c:numCache>
                <c:formatCode>General</c:formatCode>
                <c:ptCount val="6"/>
                <c:pt idx="0">
                  <c:v>109</c:v>
                </c:pt>
                <c:pt idx="1">
                  <c:v>106</c:v>
                </c:pt>
                <c:pt idx="2">
                  <c:v>104</c:v>
                </c:pt>
                <c:pt idx="3">
                  <c:v>87</c:v>
                </c:pt>
                <c:pt idx="4">
                  <c:v>112</c:v>
                </c:pt>
                <c:pt idx="5">
                  <c:v>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BB-4851-A32F-3F8E224AC78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17016431"/>
        <c:axId val="917032655"/>
      </c:lineChart>
      <c:catAx>
        <c:axId val="917016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7032655"/>
        <c:crosses val="autoZero"/>
        <c:auto val="1"/>
        <c:lblAlgn val="ctr"/>
        <c:lblOffset val="100"/>
        <c:noMultiLvlLbl val="0"/>
      </c:catAx>
      <c:valAx>
        <c:axId val="917032655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17016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Criminal Application to Court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numRef>
              <c:f>Sheet1!$A$12:$A$17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Sheet1!$C$21:$C$26</c:f>
              <c:numCache>
                <c:formatCode>General</c:formatCode>
                <c:ptCount val="6"/>
                <c:pt idx="0">
                  <c:v>101</c:v>
                </c:pt>
                <c:pt idx="1">
                  <c:v>144</c:v>
                </c:pt>
                <c:pt idx="2">
                  <c:v>160</c:v>
                </c:pt>
                <c:pt idx="3">
                  <c:v>112</c:v>
                </c:pt>
                <c:pt idx="4">
                  <c:v>151</c:v>
                </c:pt>
                <c:pt idx="5">
                  <c:v>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FA-43A8-90F7-B287E27FDE3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22896239"/>
        <c:axId val="322881263"/>
      </c:lineChart>
      <c:catAx>
        <c:axId val="322896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2881263"/>
        <c:crosses val="autoZero"/>
        <c:auto val="1"/>
        <c:lblAlgn val="ctr"/>
        <c:lblOffset val="100"/>
        <c:noMultiLvlLbl val="0"/>
      </c:catAx>
      <c:valAx>
        <c:axId val="322881263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2896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Incidents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numRef>
              <c:f>Sheet1!$A$12:$A$17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Sheet1!$D$21:$D$26</c:f>
              <c:numCache>
                <c:formatCode>General</c:formatCode>
                <c:ptCount val="6"/>
                <c:pt idx="0">
                  <c:v>681</c:v>
                </c:pt>
                <c:pt idx="1">
                  <c:v>876</c:v>
                </c:pt>
                <c:pt idx="2">
                  <c:v>767</c:v>
                </c:pt>
                <c:pt idx="3">
                  <c:v>671</c:v>
                </c:pt>
                <c:pt idx="4">
                  <c:v>719</c:v>
                </c:pt>
                <c:pt idx="5">
                  <c:v>779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BE-46F8-A5BC-49A3430F199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48800015"/>
        <c:axId val="1548801679"/>
      </c:lineChart>
      <c:catAx>
        <c:axId val="1548800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8801679"/>
        <c:crosses val="autoZero"/>
        <c:auto val="1"/>
        <c:lblAlgn val="ctr"/>
        <c:lblOffset val="100"/>
        <c:noMultiLvlLbl val="0"/>
      </c:catAx>
      <c:valAx>
        <c:axId val="1548801679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48800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MV Collissions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numRef>
              <c:f>Sheet1!$A$12:$A$17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Sheet1!$E$21:$E$26</c:f>
              <c:numCache>
                <c:formatCode>General</c:formatCode>
                <c:ptCount val="6"/>
                <c:pt idx="0">
                  <c:v>120</c:v>
                </c:pt>
                <c:pt idx="1">
                  <c:v>115</c:v>
                </c:pt>
                <c:pt idx="2">
                  <c:v>98</c:v>
                </c:pt>
                <c:pt idx="3">
                  <c:v>78</c:v>
                </c:pt>
                <c:pt idx="4">
                  <c:v>93</c:v>
                </c:pt>
                <c:pt idx="5">
                  <c:v>121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D-480C-B617-580AEC87F7D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5626671"/>
        <c:axId val="205602959"/>
      </c:lineChart>
      <c:catAx>
        <c:axId val="205626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02959"/>
        <c:crosses val="autoZero"/>
        <c:auto val="1"/>
        <c:lblAlgn val="ctr"/>
        <c:lblOffset val="100"/>
        <c:noMultiLvlLbl val="0"/>
      </c:catAx>
      <c:valAx>
        <c:axId val="205602959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5626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MV Stops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numRef>
              <c:f>Sheet1!$A$13:$A$17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Sheet1!$B$13:$B$17</c:f>
              <c:numCache>
                <c:formatCode>General</c:formatCode>
                <c:ptCount val="5"/>
                <c:pt idx="0">
                  <c:v>1811</c:v>
                </c:pt>
                <c:pt idx="1">
                  <c:v>1013</c:v>
                </c:pt>
                <c:pt idx="2">
                  <c:v>522</c:v>
                </c:pt>
                <c:pt idx="3">
                  <c:v>683</c:v>
                </c:pt>
                <c:pt idx="4">
                  <c:v>2868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1C-4DA0-AC8B-252A6ED918C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48795855"/>
        <c:axId val="1548791279"/>
      </c:lineChart>
      <c:catAx>
        <c:axId val="1548795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8791279"/>
        <c:crosses val="autoZero"/>
        <c:auto val="1"/>
        <c:lblAlgn val="ctr"/>
        <c:lblOffset val="100"/>
        <c:noMultiLvlLbl val="0"/>
      </c:catAx>
      <c:valAx>
        <c:axId val="1548791279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48795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769F1-ED7A-40F6-B353-E92983EAD0E5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92F19-CEF9-4EC6-A65F-6369E297E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4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Current Organization Chart ***WHEN FULLY STAFFED***</a:t>
            </a:r>
          </a:p>
          <a:p>
            <a:endParaRPr lang="en-US" b="1" dirty="0"/>
          </a:p>
          <a:p>
            <a:r>
              <a:rPr lang="en-US" b="1" dirty="0"/>
              <a:t>20 Sworn Officers</a:t>
            </a:r>
          </a:p>
          <a:p>
            <a:r>
              <a:rPr lang="en-US" b="1" dirty="0"/>
              <a:t>10 Communications</a:t>
            </a:r>
          </a:p>
          <a:p>
            <a:r>
              <a:rPr lang="en-US" b="1" dirty="0"/>
              <a:t>2 Admin Staff</a:t>
            </a:r>
          </a:p>
          <a:p>
            <a:r>
              <a:rPr lang="en-US" b="1" dirty="0"/>
              <a:t>1 Animal Control</a:t>
            </a:r>
          </a:p>
          <a:p>
            <a:r>
              <a:rPr lang="en-US" b="1" dirty="0"/>
              <a:t>1 Detainee Watch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652BA-8B00-4626-A0B1-DFE2DD3BC6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67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Arrest</a:t>
            </a:r>
          </a:p>
          <a:p>
            <a:endParaRPr lang="en-US" dirty="0"/>
          </a:p>
          <a:p>
            <a:r>
              <a:rPr lang="en-US" dirty="0"/>
              <a:t>Trending Up</a:t>
            </a:r>
          </a:p>
          <a:p>
            <a:r>
              <a:rPr lang="en-US" dirty="0"/>
              <a:t>Higher than pre-pandemic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8652BA-8B00-4626-A0B1-DFE2DD3BC6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3815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Incidents </a:t>
            </a:r>
          </a:p>
          <a:p>
            <a:r>
              <a:rPr lang="en-US" dirty="0"/>
              <a:t>Trending level (though inclining last 2 years)</a:t>
            </a:r>
          </a:p>
          <a:p>
            <a:endParaRPr lang="en-US" dirty="0"/>
          </a:p>
          <a:p>
            <a:r>
              <a:rPr lang="en-US" b="1" dirty="0"/>
              <a:t>Criminal Application to Court</a:t>
            </a:r>
          </a:p>
          <a:p>
            <a:r>
              <a:rPr lang="en-US" dirty="0"/>
              <a:t>From Incidents (arrests are separate)</a:t>
            </a:r>
          </a:p>
          <a:p>
            <a:r>
              <a:rPr lang="en-US" dirty="0"/>
              <a:t>Those are trending higher</a:t>
            </a:r>
          </a:p>
          <a:p>
            <a:r>
              <a:rPr lang="en-US" dirty="0"/>
              <a:t>Doesn’t mean more crime, means higher </a:t>
            </a:r>
            <a:r>
              <a:rPr lang="en-US" dirty="0" err="1"/>
              <a:t>solvabilty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8652BA-8B00-4626-A0B1-DFE2DD3BC6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3363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Possible correlation?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8652BA-8B00-4626-A0B1-DFE2DD3BC6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3349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Bookman Old Style" panose="02050604050505020204" pitchFamily="18" charset="0"/>
              </a:rPr>
              <a:t>Police Reform</a:t>
            </a:r>
          </a:p>
          <a:p>
            <a:r>
              <a:rPr lang="en-US" dirty="0">
                <a:latin typeface="Bookman Old Style" panose="02050604050505020204" pitchFamily="18" charset="0"/>
              </a:rPr>
              <a:t>Policy Maintenance and Updates</a:t>
            </a:r>
          </a:p>
          <a:p>
            <a:r>
              <a:rPr lang="en-US" dirty="0">
                <a:latin typeface="Bookman Old Style" panose="02050604050505020204" pitchFamily="18" charset="0"/>
              </a:rPr>
              <a:t>Hiring</a:t>
            </a:r>
          </a:p>
          <a:p>
            <a:r>
              <a:rPr lang="en-US" dirty="0">
                <a:latin typeface="Bookman Old Style" panose="02050604050505020204" pitchFamily="18" charset="0"/>
              </a:rPr>
              <a:t>Training</a:t>
            </a:r>
          </a:p>
          <a:p>
            <a:r>
              <a:rPr lang="en-US" dirty="0">
                <a:latin typeface="Bookman Old Style" panose="02050604050505020204" pitchFamily="18" charset="0"/>
              </a:rPr>
              <a:t>Complaint Investigation / Resolution</a:t>
            </a:r>
          </a:p>
          <a:p>
            <a:r>
              <a:rPr lang="en-US" dirty="0">
                <a:latin typeface="Bookman Old Style" panose="02050604050505020204" pitchFamily="18" charset="0"/>
              </a:rPr>
              <a:t>Recertification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b="1" dirty="0">
                <a:latin typeface="Bookman Old Style" panose="02050604050505020204" pitchFamily="18" charset="0"/>
              </a:rPr>
              <a:t>Accreditation</a:t>
            </a:r>
          </a:p>
          <a:p>
            <a:r>
              <a:rPr lang="en-US" dirty="0">
                <a:latin typeface="Bookman Old Style" panose="02050604050505020204" pitchFamily="18" charset="0"/>
              </a:rPr>
              <a:t>This is something that we as an agency voluntarily began the process for achieving in 2019 and were awarded the prestigious status in 2022</a:t>
            </a:r>
          </a:p>
          <a:p>
            <a:r>
              <a:rPr lang="en-US" dirty="0">
                <a:latin typeface="Bookman Old Style" panose="02050604050505020204" pitchFamily="18" charset="0"/>
              </a:rPr>
              <a:t>As a proactive agency we are following state and national professional standards / best practices</a:t>
            </a:r>
          </a:p>
          <a:p>
            <a:r>
              <a:rPr lang="en-US" dirty="0">
                <a:latin typeface="Bookman Old Style" panose="02050604050505020204" pitchFamily="18" charset="0"/>
              </a:rPr>
              <a:t>This ensures that the Ayer PD is offering the highest level of professional services to the community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b="1" dirty="0">
                <a:latin typeface="Bookman Old Style" panose="02050604050505020204" pitchFamily="18" charset="0"/>
              </a:rPr>
              <a:t>Population Growth</a:t>
            </a:r>
          </a:p>
          <a:p>
            <a:r>
              <a:rPr lang="en-US" dirty="0">
                <a:latin typeface="Bookman Old Style" panose="02050604050505020204" pitchFamily="18" charset="0"/>
              </a:rPr>
              <a:t>Ayer Population only part of the story, growth in general area has increased traffic</a:t>
            </a:r>
          </a:p>
          <a:p>
            <a:r>
              <a:rPr lang="en-US" dirty="0">
                <a:latin typeface="Bookman Old Style" panose="02050604050505020204" pitchFamily="18" charset="0"/>
              </a:rPr>
              <a:t>Over and above population growth, there is the Commercial and Industrial growth in the area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b="1" dirty="0">
                <a:latin typeface="Bookman Old Style" panose="02050604050505020204" pitchFamily="18" charset="0"/>
              </a:rPr>
              <a:t>Retirements </a:t>
            </a:r>
          </a:p>
          <a:p>
            <a:r>
              <a:rPr lang="en-US" dirty="0">
                <a:latin typeface="Bookman Old Style" panose="02050604050505020204" pitchFamily="18" charset="0"/>
              </a:rPr>
              <a:t>Since 2020, retirements have skyrocketed. (5 Retirements, 1 Transfer)</a:t>
            </a:r>
          </a:p>
          <a:p>
            <a:r>
              <a:rPr lang="en-US" dirty="0">
                <a:latin typeface="Bookman Old Style" panose="02050604050505020204" pitchFamily="18" charset="0"/>
              </a:rPr>
              <a:t>Not systematic to Ayer</a:t>
            </a:r>
          </a:p>
          <a:p>
            <a:r>
              <a:rPr lang="en-US" dirty="0">
                <a:latin typeface="Bookman Old Style" panose="02050604050505020204" pitchFamily="18" charset="0"/>
              </a:rPr>
              <a:t>In 2021 I became Police Chief, along with over 150 other Police Chiefs (huge impact to profession)… and it continues</a:t>
            </a:r>
          </a:p>
          <a:p>
            <a:r>
              <a:rPr lang="en-US" dirty="0">
                <a:latin typeface="Bookman Old Style" panose="02050604050505020204" pitchFamily="18" charset="0"/>
              </a:rPr>
              <a:t>At all levels, massive retirements or resignations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652BA-8B00-4626-A0B1-DFE2DD3BC6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28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22953" lvl="2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POST</a:t>
            </a:r>
          </a:p>
          <a:p>
            <a:pPr marL="1688840" lvl="3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Yearly certification of officers</a:t>
            </a:r>
          </a:p>
          <a:p>
            <a:pPr marL="1688840" lvl="3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Maintenance of complaint system</a:t>
            </a:r>
          </a:p>
          <a:p>
            <a:pPr marL="1688840" lvl="3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Maintenance of Training Requirements</a:t>
            </a:r>
          </a:p>
          <a:p>
            <a:pPr marL="1688840" lvl="3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Policy Development and Maintenance</a:t>
            </a:r>
          </a:p>
          <a:p>
            <a:pPr marL="1222953" lvl="2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Accreditation</a:t>
            </a:r>
          </a:p>
          <a:p>
            <a:pPr marL="1688840" lvl="3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Moving from Version 5 (10 year old Professional Standards) to Version 6 (2022 Professional </a:t>
            </a:r>
            <a:r>
              <a:rPr lang="en-US" dirty="0" err="1">
                <a:latin typeface="Bookman Old Style" panose="02050604050505020204" pitchFamily="18" charset="0"/>
              </a:rPr>
              <a:t>Strandards</a:t>
            </a:r>
            <a:r>
              <a:rPr lang="en-US" dirty="0">
                <a:latin typeface="Bookman Old Style" panose="02050604050505020204" pitchFamily="18" charset="0"/>
              </a:rPr>
              <a:t>)</a:t>
            </a:r>
          </a:p>
          <a:p>
            <a:pPr marL="1688840" lvl="3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Maintenance of either version are full time initiatives</a:t>
            </a:r>
          </a:p>
          <a:p>
            <a:pPr marL="1688840" lvl="3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Right now, several members of agency do various parts of Maintenance</a:t>
            </a:r>
          </a:p>
          <a:p>
            <a:pPr marL="1688840" lvl="3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Deputy will be moving the Department to next version over next 2 ½ years</a:t>
            </a:r>
          </a:p>
          <a:p>
            <a:pPr marL="1222953" lvl="2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Population Growth</a:t>
            </a:r>
          </a:p>
          <a:p>
            <a:pPr marL="1688840" lvl="3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Several Large Residential Developments in Various Stages</a:t>
            </a:r>
          </a:p>
          <a:p>
            <a:pPr marL="1688840" lvl="3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The Commercial and Industrial growth is expected to </a:t>
            </a:r>
            <a:r>
              <a:rPr lang="en-US" dirty="0" err="1">
                <a:latin typeface="Bookman Old Style" panose="02050604050505020204" pitchFamily="18" charset="0"/>
              </a:rPr>
              <a:t>continune</a:t>
            </a:r>
            <a:r>
              <a:rPr lang="en-US" dirty="0">
                <a:latin typeface="Bookman Old Style" panose="02050604050505020204" pitchFamily="18" charset="0"/>
              </a:rPr>
              <a:t> in the area </a:t>
            </a:r>
          </a:p>
          <a:p>
            <a:pPr marL="1222953" lvl="2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Retirements</a:t>
            </a:r>
          </a:p>
          <a:p>
            <a:pPr marL="1688840" lvl="3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8 out of 14</a:t>
            </a:r>
          </a:p>
          <a:p>
            <a:pPr marL="1688840" lvl="3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Supervision of young officers will be crucial</a:t>
            </a:r>
          </a:p>
          <a:p>
            <a:pPr marL="1222953" lvl="2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BWC</a:t>
            </a:r>
          </a:p>
          <a:p>
            <a:pPr marL="1688840" lvl="3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Statewide shift to BWC usage</a:t>
            </a:r>
          </a:p>
          <a:p>
            <a:pPr marL="1688840" lvl="3" indent="-291179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Expect management of this program to be substantially extensive</a:t>
            </a:r>
          </a:p>
          <a:p>
            <a:pPr marL="1688840" lvl="3" indent="-291179">
              <a:buFont typeface="Arial" panose="020B0604020202020204" pitchFamily="34" charset="0"/>
              <a:buChar char="•"/>
            </a:pPr>
            <a:endParaRPr lang="en-US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652BA-8B00-4626-A0B1-DFE2DD3BC6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47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The business of policing has become highly technical and administrative</a:t>
            </a:r>
          </a:p>
          <a:p>
            <a:r>
              <a:rPr lang="en-US" dirty="0">
                <a:latin typeface="Bookman Old Style" panose="02050604050505020204" pitchFamily="18" charset="0"/>
              </a:rPr>
              <a:t>By adding an Administratively Focused Sgt, it is my strong belief that the Ayer Police Department will be in a better position to offer the highest level of professional police services to the community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b="1" dirty="0">
                <a:latin typeface="Bookman Old Style" panose="02050604050505020204" pitchFamily="18" charset="0"/>
              </a:rPr>
              <a:t>Proper Supervision / Accountability</a:t>
            </a:r>
          </a:p>
          <a:p>
            <a:r>
              <a:rPr lang="en-US" dirty="0">
                <a:latin typeface="Bookman Old Style" panose="02050604050505020204" pitchFamily="18" charset="0"/>
              </a:rPr>
              <a:t>- This is crucial for the Agency, the Employees and the Town as a whole</a:t>
            </a:r>
          </a:p>
          <a:p>
            <a:r>
              <a:rPr lang="en-US" dirty="0">
                <a:latin typeface="Bookman Old Style" panose="02050604050505020204" pitchFamily="18" charset="0"/>
              </a:rPr>
              <a:t>- Right now the Day Shift Sergeant doesn’t have the time to supervise in the field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b="1" dirty="0">
                <a:latin typeface="Bookman Old Style" panose="02050604050505020204" pitchFamily="18" charset="0"/>
              </a:rPr>
              <a:t>Day Patrol Force Increase</a:t>
            </a:r>
          </a:p>
          <a:p>
            <a:r>
              <a:rPr lang="en-US" dirty="0">
                <a:latin typeface="Bookman Old Style" panose="02050604050505020204" pitchFamily="18" charset="0"/>
              </a:rPr>
              <a:t>- This is kind of a misnomer, was always considered part of the patrol force.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- by having patrol Sgt out on the road, it would be like gaining another officer on patrol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b="1" dirty="0">
                <a:latin typeface="Bookman Old Style" panose="02050604050505020204" pitchFamily="18" charset="0"/>
              </a:rPr>
              <a:t>Free Up Other Personnel</a:t>
            </a:r>
          </a:p>
          <a:p>
            <a:pPr marL="174708" indent="-174708">
              <a:buFontTx/>
              <a:buChar char="-"/>
            </a:pPr>
            <a:r>
              <a:rPr lang="en-US" dirty="0">
                <a:latin typeface="Bookman Old Style" panose="02050604050505020204" pitchFamily="18" charset="0"/>
              </a:rPr>
              <a:t>As mandates and requirements unfolded over the last several years, certain duties had been assigned to different personnel</a:t>
            </a:r>
          </a:p>
          <a:p>
            <a:pPr marL="174708" indent="-174708">
              <a:buFontTx/>
              <a:buChar char="-"/>
            </a:pPr>
            <a:r>
              <a:rPr lang="en-US" dirty="0">
                <a:latin typeface="Bookman Old Style" panose="02050604050505020204" pitchFamily="18" charset="0"/>
              </a:rPr>
              <a:t>We would be able to delegate those duties </a:t>
            </a:r>
            <a:r>
              <a:rPr lang="en-US" dirty="0" err="1">
                <a:latin typeface="Bookman Old Style" panose="02050604050505020204" pitchFamily="18" charset="0"/>
              </a:rPr>
              <a:t>awy</a:t>
            </a:r>
            <a:r>
              <a:rPr lang="en-US" dirty="0">
                <a:latin typeface="Bookman Old Style" panose="02050604050505020204" pitchFamily="18" charset="0"/>
              </a:rPr>
              <a:t> form some so as to focus on their primary responsibilities</a:t>
            </a:r>
          </a:p>
          <a:p>
            <a:pPr marL="174708" indent="-174708">
              <a:buFontTx/>
              <a:buChar char="-"/>
            </a:pPr>
            <a:endParaRPr lang="en-US" b="1" dirty="0">
              <a:latin typeface="Bookman Old Style" panose="02050604050505020204" pitchFamily="18" charset="0"/>
            </a:endParaRPr>
          </a:p>
          <a:p>
            <a:r>
              <a:rPr lang="en-US" b="1" dirty="0">
                <a:latin typeface="Bookman Old Style" panose="02050604050505020204" pitchFamily="18" charset="0"/>
              </a:rPr>
              <a:t>Ensure Police Reform Mandates and Accreditation Requirements are met</a:t>
            </a:r>
          </a:p>
          <a:p>
            <a:pPr marL="174708" indent="-174708">
              <a:buFontTx/>
              <a:buChar char="-"/>
            </a:pPr>
            <a:r>
              <a:rPr lang="en-US" b="0" dirty="0"/>
              <a:t>Next to achieving proper supervision, but just as important (but also goes hand in hand with), is ensuring that the police reform mandates and accreditation requirements are met</a:t>
            </a:r>
          </a:p>
          <a:p>
            <a:pPr marL="174708" indent="-174708">
              <a:buFontTx/>
              <a:buChar char="-"/>
            </a:pPr>
            <a:r>
              <a:rPr lang="en-US" b="0" dirty="0"/>
              <a:t>Both Police Reform Mandates and Accreditation Requirements not only ensure a  </a:t>
            </a:r>
            <a:r>
              <a:rPr lang="en-US" b="0" dirty="0" err="1"/>
              <a:t>a</a:t>
            </a:r>
            <a:r>
              <a:rPr lang="en-US" b="0" dirty="0"/>
              <a:t> high level of professional police services, but it also instills high levels of confidence from within the community</a:t>
            </a:r>
          </a:p>
          <a:p>
            <a:pPr marL="174708" indent="-174708">
              <a:buFontTx/>
              <a:buChar char="-"/>
            </a:pPr>
            <a:r>
              <a:rPr lang="en-US" b="0" dirty="0"/>
              <a:t>Though being and accredited agency is voluntary, it is highly recommended by Police Reform Mandates and by insurance policies.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652BA-8B00-4626-A0B1-DFE2DD3BC6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37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Organization Chart</a:t>
            </a:r>
          </a:p>
          <a:p>
            <a:endParaRPr lang="en-US" dirty="0"/>
          </a:p>
          <a:p>
            <a:r>
              <a:rPr lang="en-US" b="1" dirty="0"/>
              <a:t>Administrative Sgt In Org Chart</a:t>
            </a:r>
          </a:p>
          <a:p>
            <a:r>
              <a:rPr lang="en-US" dirty="0"/>
              <a:t>Tentative Placement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652BA-8B00-4626-A0B1-DFE2DD3BC6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48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Organization Chart</a:t>
            </a:r>
          </a:p>
          <a:p>
            <a:endParaRPr lang="en-US" dirty="0"/>
          </a:p>
          <a:p>
            <a:r>
              <a:rPr lang="en-US" b="1" dirty="0"/>
              <a:t>Administrative Sgt In Org Chart</a:t>
            </a:r>
          </a:p>
          <a:p>
            <a:r>
              <a:rPr lang="en-US" dirty="0"/>
              <a:t>Tentative Placement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652BA-8B00-4626-A0B1-DFE2DD3BC6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0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364D2-5C50-2A40-2D98-C24DED623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F09130-3C74-C9B8-36EC-5E8F342F3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4BC32-E9E0-302A-B997-967D36087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1746-D007-4971-AAC9-A44F74B7DC34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AC501-9337-5D41-E7AC-F732F16F3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03B31-F0B0-4F57-D7CF-71681CCB2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A579-7D01-4446-A517-AC838364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6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F8993-7BB8-FAAC-FEC3-BC6F970A1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C470EB-5F1C-E519-FC95-580F49D2B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FE261-C2B9-3618-9AB4-FE1988974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1746-D007-4971-AAC9-A44F74B7DC34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12BA7-7DC3-27EF-1D08-146B8059C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A06C1-25FF-6D93-6F46-55B4A891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A579-7D01-4446-A517-AC838364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2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E183A-D0B9-9E30-92C7-20E60177DB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74F853-6D80-6034-9107-838FEEF45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7073C-9A2A-6245-1631-44C9D0B6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1746-D007-4971-AAC9-A44F74B7DC34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8D156-7081-089E-DC51-682F95985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72E82-FD0F-9D16-2403-5F14ED3C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A579-7D01-4446-A517-AC838364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10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5B18F-E198-2E12-1C3A-C4168A24F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6AAFB-06C8-6875-E911-F7C9A8156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CDDF8-EE8C-A947-C5DE-07A0FFFC2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3F3F-07C7-471D-8F01-DD642BC7EE5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83CB0-DDAB-6605-7E16-39AFCD269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0A6D3-9F5C-D133-96D7-85A660FFF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881B-2A80-4697-84CB-8FD2234E6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26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4CA85-8645-C63C-14D8-69E6E13AA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67037-7AB4-5D32-0E19-513D67884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605BC-6A84-7EC8-6E04-8A4253973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3F3F-07C7-471D-8F01-DD642BC7EE5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8E3B-0AEA-126A-7A4F-FC5476F7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4F796-F7E1-30AE-D22E-7C4185FD8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881B-2A80-4697-84CB-8FD2234E6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07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2738E-C316-81C4-7BA4-3C36D92D1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F125F-68B5-BB11-10CA-8173605DC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6326E-4979-CFCD-9FED-21100260C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3F3F-07C7-471D-8F01-DD642BC7EE5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61589-E796-742C-30FC-EC4E6957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5DF90-3B17-A384-8D75-2B05CDC5C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881B-2A80-4697-84CB-8FD2234E6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13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4CA61-24A9-D825-FEE7-9538FA880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FEA93-BC3B-5446-08C7-ED87642D8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DB5FC-177E-BD8B-8EC9-EB90D4403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E77A9-90FA-D1EF-48B4-B7C41AC72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3F3F-07C7-471D-8F01-DD642BC7EE5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3A3A9-D2C1-D2FC-D673-5C578C2BC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63CC6-4DAF-71F5-71D3-64697C6DE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881B-2A80-4697-84CB-8FD2234E6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62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C9E31-1348-06AB-FEEE-EAD169F7B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463AF-01B5-30D8-9353-DED15A26A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3D226-239B-7B35-8963-82D080132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7B4615-14EF-A3EF-CC70-5A3ADA40D0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4236-661C-45A7-0DD1-C52CD7817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1D1A91-9E91-D83C-C8A5-7B03E918B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3F3F-07C7-471D-8F01-DD642BC7EE5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CD2C45-5020-7890-9170-4682C8BA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311482-ADF5-CF70-7571-AF8E1168D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881B-2A80-4697-84CB-8FD2234E6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15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3F847-096C-4115-C9AE-93EF9B775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566CB-4D46-B375-2BED-5DC1CD492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3F3F-07C7-471D-8F01-DD642BC7EE5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116BB8-530C-C3FE-601D-FCFD31EF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C7E43-C0E7-FD05-493E-932F17373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881B-2A80-4697-84CB-8FD2234E6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88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38EAC7-8793-9DB4-0D17-82B3457A9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3F3F-07C7-471D-8F01-DD642BC7EE5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063695-8945-279E-6D0E-B12B0C67D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958A4-457E-1B7E-2980-DFB7ADB97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881B-2A80-4697-84CB-8FD2234E6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2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81F43-9359-49DA-410C-5D43ABD55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53F64-FCFA-8738-42EA-FD240ECEE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F2598-7A04-9EBE-CE23-7DAFCD170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34BD1-DC52-F1FA-B8C1-C93F5BEB7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3F3F-07C7-471D-8F01-DD642BC7EE5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86386-1275-B98F-8FF0-BB4B46D6A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C91F3-0DB4-ACE6-0C78-64DD55AA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881B-2A80-4697-84CB-8FD2234E6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43D16-D5CC-CAFC-E63D-EE8147CFD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FC6F6-4B3C-161E-B838-6008CD2A3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3FDBD-2377-435F-A9AB-8B426583A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1746-D007-4971-AAC9-A44F74B7DC34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D1E2D-6392-9CB2-33EC-3F55EBB22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FA3AD-2C8F-4F29-6534-1C8AB0606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A579-7D01-4446-A517-AC838364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79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017CF-100C-9B96-D62A-A14385A58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CBE787-CCB2-1976-3CB4-8B7157499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07897-E16A-8DE4-7A25-9C6018616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75778-04F1-781A-8B7C-1070F18E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3F3F-07C7-471D-8F01-DD642BC7EE5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7B89D6-4D3F-9AFC-E3A4-967FA4BC0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3A0BC-8D4F-9372-3916-58F3CEEC8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881B-2A80-4697-84CB-8FD2234E6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99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61200-0E81-BC6C-4A81-B9DF69079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216135-FA25-4FA5-8881-77C177285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9A697-9498-8383-1012-4FA7B78B4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3F3F-07C7-471D-8F01-DD642BC7EE5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D78D0-EC91-644E-D53D-8EAFDDC3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DF9BA-35B9-93C8-AD0D-D6DBD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881B-2A80-4697-84CB-8FD2234E6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19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608E3D-03FB-63F6-580F-003714A17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D5030-FA0A-ECAF-64B7-229FA1140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2303A-CC8A-3054-8DB8-C8E70BDE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3F3F-07C7-471D-8F01-DD642BC7EE5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D55D8-711D-6EA7-A69D-A01EC12A6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37678-4D8D-521E-99E3-EC87F2D4F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881B-2A80-4697-84CB-8FD2234E6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3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23103-9395-F3BF-E2CA-771D0D012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55F0B-C8AE-D6C5-A612-71D2767D3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74C65-6B50-85D4-901A-042D69386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1746-D007-4971-AAC9-A44F74B7DC34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5A693-C8D2-E5D2-CEF5-80D280ED1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9F62A-31AC-CB1F-1D9C-1BB3AC181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A579-7D01-4446-A517-AC838364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4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12B9-2690-8245-CB2A-1DF4F7BD4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E6E9A-A41D-4443-931B-306019AC7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80A90-14C2-FF2B-211F-38F3B141C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9E132-131C-BB6C-332A-9E84DA098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1746-D007-4971-AAC9-A44F74B7DC34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E1D2E-42DB-E432-551B-44F7A83E9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B3C01-1399-39F7-795D-D2702C48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A579-7D01-4446-A517-AC838364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2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E19EF-32A5-859B-F4AB-62477A229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E6411-3EBA-63E1-34E7-9B6661B8A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2CBF6-4D3C-3546-EEB3-3C8B9CE21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455DF-00F7-0569-FAA5-5395DE5FA9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3EBC5-246B-86B7-4409-E61A213E9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27F542-64AA-7F4A-4AED-BD2FE52BD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1746-D007-4971-AAC9-A44F74B7DC34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565D63-EA90-ED3A-66A1-0582A8880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3478B1-7DA0-6B8D-F1F0-807B7494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A579-7D01-4446-A517-AC838364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20C3C-4B94-4DB8-B731-B327A1F6D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9CC34-EA81-A6E7-09DB-36BFB5E1A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1746-D007-4971-AAC9-A44F74B7DC34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FDD8AF-E71E-1B18-85A9-E9BF48795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5130B-B348-B8CD-7195-BA999B5F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A579-7D01-4446-A517-AC838364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4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10941B-1E2F-EB2D-6516-B5AA4D09A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1746-D007-4971-AAC9-A44F74B7DC34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9BFD23-B991-ED3D-2668-1FC7001E5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B90C9-E3C8-5EA8-D2A9-065E9E8F9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A579-7D01-4446-A517-AC838364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9B1B-0005-128D-F9BE-BDD661263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D4379-A8FD-6928-62BA-3B620BA17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FC960-CF9A-0B86-086A-AE7E2198A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B1914-79C8-D1C5-DFCA-F21AF975A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1746-D007-4971-AAC9-A44F74B7DC34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CD501-ADA1-65A5-1206-7751CAE0F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818C0-71E8-9322-1669-92CFD964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A579-7D01-4446-A517-AC838364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76C50-9CCB-D806-A50B-6E9F552A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13BAB5-B64F-272D-02C0-707983078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8E4AC-1336-DD04-5470-F0A603FE6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ACD7C-55F6-8AD9-94B2-43C1F2634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1746-D007-4971-AAC9-A44F74B7DC34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F8EE3-A904-0BD7-D282-E42C9E819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312F9-0819-2517-F04C-2D79176E5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A579-7D01-4446-A517-AC838364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5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34A0FF-F8F8-2F84-36D8-3D293A441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E97AC-4F0F-13BF-8DB4-CDC35D61D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6440B-67E2-27F7-B5B2-0149E2B27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71746-D007-4971-AAC9-A44F74B7DC34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8FB33-DAC4-B9F7-EBCC-2BCA53791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D4BC3-6CE3-10F5-9DA7-52D8DF8E49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1A579-7D01-4446-A517-AC838364B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6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FC6A3B-AF7B-39CC-E6D2-789DAF0F8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AE9A6-9808-6278-D2BC-A499CC12D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0A133-35AE-F624-6BFB-7987863A8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43F3F-07C7-471D-8F01-DD642BC7EE5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A2984-9C13-4014-02DD-479B76CBCB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44892-7FD1-9B52-D78F-B8696D1D9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9881B-2A80-4697-84CB-8FD2234E6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1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A299289-5879-49B5-BADC-61DE8DE702EB}"/>
              </a:ext>
            </a:extLst>
          </p:cNvPr>
          <p:cNvSpPr txBox="1"/>
          <p:nvPr/>
        </p:nvSpPr>
        <p:spPr>
          <a:xfrm>
            <a:off x="1555315" y="172545"/>
            <a:ext cx="90813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Bookman Old Style" panose="02050604050505020204" pitchFamily="18" charset="0"/>
              </a:rPr>
              <a:t>Warrant Article 3 </a:t>
            </a:r>
          </a:p>
          <a:p>
            <a:pPr algn="ctr"/>
            <a:endParaRPr lang="en-US" sz="1200" b="1" dirty="0">
              <a:latin typeface="Bookman Old Style" panose="020506040505050202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Administrative Sergeant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Our Current Organization Design</a:t>
            </a:r>
          </a:p>
          <a:p>
            <a:pPr algn="ctr"/>
            <a:endParaRPr lang="en-US" sz="2800" b="1" dirty="0">
              <a:latin typeface="Bookman Old Style" panose="0205060405050502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F1D628-AE9E-DDEC-23CA-52C4DFF90B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869" y="2306356"/>
            <a:ext cx="7714262" cy="4551644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04C8B88C-EABB-312A-5BE0-8C6B3291AA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7348" y="172546"/>
            <a:ext cx="1242096" cy="1428410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7C78B5A0-F931-A32F-ED57-CAF24DB7371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8" y="1575518"/>
            <a:ext cx="1826429" cy="61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82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9026BB34-A4BD-4400-A748-285337317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48" y="172546"/>
            <a:ext cx="1242096" cy="142841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A299289-5879-49B5-BADC-61DE8DE702EB}"/>
              </a:ext>
            </a:extLst>
          </p:cNvPr>
          <p:cNvSpPr txBox="1"/>
          <p:nvPr/>
        </p:nvSpPr>
        <p:spPr>
          <a:xfrm>
            <a:off x="1555315" y="172545"/>
            <a:ext cx="90813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u="sng" dirty="0">
                <a:solidFill>
                  <a:prstClr val="black"/>
                </a:solidFill>
                <a:latin typeface="Bookman Old Style" panose="02050604050505020204" pitchFamily="18" charset="0"/>
              </a:rPr>
              <a:t>Warrant Article 3</a:t>
            </a:r>
          </a:p>
          <a:p>
            <a:pPr lvl="0" algn="ctr"/>
            <a:r>
              <a:rPr lang="en-US" sz="1200" b="1" u="sng" dirty="0">
                <a:solidFill>
                  <a:prstClr val="black"/>
                </a:solidFill>
                <a:latin typeface="Bookman Old Style" panose="02050604050505020204" pitchFamily="18" charset="0"/>
              </a:rPr>
              <a:t> </a:t>
            </a:r>
          </a:p>
          <a:p>
            <a:pPr lvl="0" algn="ctr">
              <a:defRPr/>
            </a:pPr>
            <a:r>
              <a:rPr lang="en-US" sz="2400" b="1" u="sng" dirty="0">
                <a:solidFill>
                  <a:prstClr val="black"/>
                </a:solidFill>
                <a:latin typeface="Bookman Old Style" panose="02050604050505020204" pitchFamily="18" charset="0"/>
              </a:rPr>
              <a:t>Administrative Sergeant</a:t>
            </a:r>
          </a:p>
          <a:p>
            <a:pPr lvl="0" algn="ctr">
              <a:defRPr/>
            </a:pPr>
            <a:r>
              <a:rPr lang="en-US" dirty="0">
                <a:solidFill>
                  <a:prstClr val="black"/>
                </a:solidFill>
                <a:latin typeface="Bookman Old Style" panose="02050604050505020204" pitchFamily="18" charset="0"/>
              </a:rPr>
              <a:t>Activity Statistics 2017 - 2022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F951D16F-2F02-A5F6-ECF0-5F8B539CDAB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8" y="1575518"/>
            <a:ext cx="1826429" cy="619042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6EBA849-C208-5C2E-1FB3-C051C6279569}"/>
              </a:ext>
            </a:extLst>
          </p:cNvPr>
          <p:cNvGraphicFramePr>
            <a:graphicFrameLocks/>
          </p:cNvGraphicFramePr>
          <p:nvPr/>
        </p:nvGraphicFramePr>
        <p:xfrm>
          <a:off x="3048001" y="2587181"/>
          <a:ext cx="6095999" cy="3723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0544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9026BB34-A4BD-4400-A748-285337317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48" y="172546"/>
            <a:ext cx="1242096" cy="142841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A299289-5879-49B5-BADC-61DE8DE702EB}"/>
              </a:ext>
            </a:extLst>
          </p:cNvPr>
          <p:cNvSpPr txBox="1"/>
          <p:nvPr/>
        </p:nvSpPr>
        <p:spPr>
          <a:xfrm>
            <a:off x="1555315" y="172545"/>
            <a:ext cx="908137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u="sng" dirty="0">
                <a:solidFill>
                  <a:prstClr val="black"/>
                </a:solidFill>
                <a:latin typeface="Bookman Old Style" panose="02050604050505020204" pitchFamily="18" charset="0"/>
              </a:rPr>
              <a:t>Warrant Article 3</a:t>
            </a:r>
          </a:p>
          <a:p>
            <a:pPr lvl="0" algn="ctr"/>
            <a:r>
              <a:rPr lang="en-US" sz="1200" b="1" u="sng" dirty="0">
                <a:solidFill>
                  <a:prstClr val="black"/>
                </a:solidFill>
                <a:latin typeface="Bookman Old Style" panose="02050604050505020204" pitchFamily="18" charset="0"/>
              </a:rPr>
              <a:t> </a:t>
            </a:r>
          </a:p>
          <a:p>
            <a:pPr lvl="0" algn="ctr">
              <a:defRPr/>
            </a:pPr>
            <a:r>
              <a:rPr lang="en-US" sz="2400" b="1" u="sng" dirty="0">
                <a:solidFill>
                  <a:prstClr val="black"/>
                </a:solidFill>
                <a:latin typeface="Bookman Old Style" panose="02050604050505020204" pitchFamily="18" charset="0"/>
              </a:rPr>
              <a:t>Administrative Sergeant</a:t>
            </a:r>
          </a:p>
          <a:p>
            <a:pPr lvl="0" algn="ctr">
              <a:defRPr/>
            </a:pPr>
            <a:r>
              <a:rPr lang="en-US" dirty="0">
                <a:solidFill>
                  <a:prstClr val="black"/>
                </a:solidFill>
                <a:latin typeface="Bookman Old Style" panose="02050604050505020204" pitchFamily="18" charset="0"/>
              </a:rPr>
              <a:t>Activity Statistics 2017 - 2022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F951D16F-2F02-A5F6-ECF0-5F8B539CDAB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8" y="1575518"/>
            <a:ext cx="1826429" cy="619042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667A8CF-800D-CFF0-783B-0978D3CAE332}"/>
              </a:ext>
            </a:extLst>
          </p:cNvPr>
          <p:cNvGraphicFramePr>
            <a:graphicFrameLocks/>
          </p:cNvGraphicFramePr>
          <p:nvPr/>
        </p:nvGraphicFramePr>
        <p:xfrm>
          <a:off x="6257366" y="2599093"/>
          <a:ext cx="5807287" cy="3712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18D9D9D-2049-1377-8A06-ADF7131E4006}"/>
              </a:ext>
            </a:extLst>
          </p:cNvPr>
          <p:cNvGraphicFramePr>
            <a:graphicFrameLocks/>
          </p:cNvGraphicFramePr>
          <p:nvPr/>
        </p:nvGraphicFramePr>
        <p:xfrm>
          <a:off x="127347" y="2599093"/>
          <a:ext cx="5968653" cy="3712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98362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9026BB34-A4BD-4400-A748-285337317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48" y="172546"/>
            <a:ext cx="1242096" cy="142841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A299289-5879-49B5-BADC-61DE8DE702EB}"/>
              </a:ext>
            </a:extLst>
          </p:cNvPr>
          <p:cNvSpPr txBox="1"/>
          <p:nvPr/>
        </p:nvSpPr>
        <p:spPr>
          <a:xfrm>
            <a:off x="1555315" y="172545"/>
            <a:ext cx="90813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u="sng" dirty="0">
                <a:solidFill>
                  <a:prstClr val="black"/>
                </a:solidFill>
                <a:latin typeface="Bookman Old Style" panose="02050604050505020204" pitchFamily="18" charset="0"/>
              </a:rPr>
              <a:t>Warrant Article 3</a:t>
            </a:r>
          </a:p>
          <a:p>
            <a:pPr lvl="0" algn="ctr"/>
            <a:r>
              <a:rPr lang="en-US" sz="1200" b="1" u="sng" dirty="0">
                <a:solidFill>
                  <a:prstClr val="black"/>
                </a:solidFill>
                <a:latin typeface="Bookman Old Style" panose="02050604050505020204" pitchFamily="18" charset="0"/>
              </a:rPr>
              <a:t> </a:t>
            </a:r>
          </a:p>
          <a:p>
            <a:pPr lvl="0" algn="ctr">
              <a:defRPr/>
            </a:pPr>
            <a:r>
              <a:rPr lang="en-US" sz="2400" b="1" u="sng" dirty="0">
                <a:solidFill>
                  <a:prstClr val="black"/>
                </a:solidFill>
                <a:latin typeface="Bookman Old Style" panose="02050604050505020204" pitchFamily="18" charset="0"/>
              </a:rPr>
              <a:t>Administrative Sergeant</a:t>
            </a:r>
          </a:p>
          <a:p>
            <a:pPr lvl="0" algn="ctr">
              <a:defRPr/>
            </a:pPr>
            <a:r>
              <a:rPr lang="en-US" dirty="0">
                <a:solidFill>
                  <a:prstClr val="black"/>
                </a:solidFill>
                <a:latin typeface="Bookman Old Style" panose="02050604050505020204" pitchFamily="18" charset="0"/>
              </a:rPr>
              <a:t>Activity Statistics 2017 - 2022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F951D16F-2F02-A5F6-ECF0-5F8B539CDAB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8" y="1575518"/>
            <a:ext cx="1826429" cy="619042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5F7274F-EFF8-C03C-9F05-3AC4DE508FC1}"/>
              </a:ext>
            </a:extLst>
          </p:cNvPr>
          <p:cNvGraphicFramePr>
            <a:graphicFrameLocks/>
          </p:cNvGraphicFramePr>
          <p:nvPr/>
        </p:nvGraphicFramePr>
        <p:xfrm>
          <a:off x="6400800" y="2545977"/>
          <a:ext cx="5663852" cy="3765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54FDAFA-0D65-B5C4-E9BB-CC061C992FD3}"/>
              </a:ext>
            </a:extLst>
          </p:cNvPr>
          <p:cNvGraphicFramePr>
            <a:graphicFrameLocks/>
          </p:cNvGraphicFramePr>
          <p:nvPr/>
        </p:nvGraphicFramePr>
        <p:xfrm>
          <a:off x="127348" y="2545977"/>
          <a:ext cx="5663852" cy="3765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9963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A299289-5879-49B5-BADC-61DE8DE702EB}"/>
              </a:ext>
            </a:extLst>
          </p:cNvPr>
          <p:cNvSpPr txBox="1"/>
          <p:nvPr/>
        </p:nvSpPr>
        <p:spPr>
          <a:xfrm>
            <a:off x="1555315" y="172545"/>
            <a:ext cx="908137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Warrant Article 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Administrative Sergeant</a:t>
            </a:r>
          </a:p>
          <a:p>
            <a:pPr algn="ctr">
              <a:defRPr/>
            </a:pPr>
            <a:r>
              <a:rPr lang="en-US" dirty="0">
                <a:latin typeface="Bookman Old Style" panose="02050604050505020204" pitchFamily="18" charset="0"/>
              </a:rPr>
              <a:t>The Need for Adding Administrative Sergeant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</a:p>
          <a:p>
            <a:pPr algn="ctr"/>
            <a:endParaRPr lang="en-US" sz="2800" b="1" dirty="0">
              <a:latin typeface="Bookman Old Style" panose="02050604050505020204" pitchFamily="18" charset="0"/>
            </a:endParaRPr>
          </a:p>
          <a:p>
            <a:pPr algn="ctr"/>
            <a:endParaRPr lang="en-US" sz="2800" b="1" dirty="0">
              <a:latin typeface="Bookman Old Style" panose="02050604050505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23DCA1-CAAC-60FD-C40A-E6BD7B226E5C}"/>
              </a:ext>
            </a:extLst>
          </p:cNvPr>
          <p:cNvSpPr txBox="1"/>
          <p:nvPr/>
        </p:nvSpPr>
        <p:spPr>
          <a:xfrm>
            <a:off x="376687" y="1637920"/>
            <a:ext cx="114386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Bookman Old Style" panose="02050604050505020204" pitchFamily="18" charset="0"/>
            </a:endParaRPr>
          </a:p>
          <a:p>
            <a:pPr algn="ctr"/>
            <a:endParaRPr lang="en-US" dirty="0">
              <a:latin typeface="Bookman Old Style" panose="02050604050505020204" pitchFamily="18" charset="0"/>
            </a:endParaRPr>
          </a:p>
          <a:p>
            <a:pPr algn="ctr"/>
            <a:endParaRPr lang="en-US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Bookman Old Style" panose="02050604050505020204" pitchFamily="18" charset="0"/>
              </a:rPr>
              <a:t>Massachusetts Police Reform Mandates (Chapter 253 of the Acts of 2020)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Many New Requirements in the Way Police Departments Conduct Business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Most of the Changes are Administrative Function Requirements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Bookman Old Style" panose="02050604050505020204" pitchFamily="18" charset="0"/>
              </a:rPr>
              <a:t>Massachusetts Police Accreditation Commission (APD Accredited 2022)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A commitment to delivering an exemplary level of police service to the community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Maintaining Accreditation Status is an On-Going Process and Mostly Administrative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Bookman Old Style" panose="02050604050505020204" pitchFamily="18" charset="0"/>
              </a:rPr>
              <a:t>Ayer Population Growth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2010: 7,427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2020: 8,479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Bookman Old Style" panose="02050604050505020204" pitchFamily="18" charset="0"/>
              </a:rPr>
              <a:t>Recent Retirements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46% of Patrol Officers Have Under 2 Years Experience at Ayer PD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5895692-792F-2A2D-131A-73F58A48C4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7348" y="172546"/>
            <a:ext cx="1242096" cy="1428410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5A6AC81A-7379-0D52-E6F8-0075D9B4E48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8" y="1575518"/>
            <a:ext cx="1826429" cy="61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67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A299289-5879-49B5-BADC-61DE8DE702EB}"/>
              </a:ext>
            </a:extLst>
          </p:cNvPr>
          <p:cNvSpPr txBox="1"/>
          <p:nvPr/>
        </p:nvSpPr>
        <p:spPr>
          <a:xfrm>
            <a:off x="1555315" y="172546"/>
            <a:ext cx="90813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Warrant Article 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Administrative Sergeant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The Need Grows</a:t>
            </a:r>
          </a:p>
          <a:p>
            <a:pPr algn="ctr"/>
            <a:endParaRPr lang="en-US" sz="2800" b="1" dirty="0">
              <a:latin typeface="Bookman Old Style" panose="02050604050505020204" pitchFamily="18" charset="0"/>
            </a:endParaRPr>
          </a:p>
          <a:p>
            <a:pPr algn="ctr"/>
            <a:endParaRPr lang="en-US" sz="2800" b="1" dirty="0">
              <a:latin typeface="Bookman Old Style" panose="02050604050505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23DCA1-CAAC-60FD-C40A-E6BD7B226E5C}"/>
              </a:ext>
            </a:extLst>
          </p:cNvPr>
          <p:cNvSpPr txBox="1"/>
          <p:nvPr/>
        </p:nvSpPr>
        <p:spPr>
          <a:xfrm>
            <a:off x="376687" y="1637920"/>
            <a:ext cx="1143862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u="sng" dirty="0">
              <a:latin typeface="Bookman Old Style" panose="02050604050505020204" pitchFamily="18" charset="0"/>
            </a:endParaRPr>
          </a:p>
          <a:p>
            <a:pPr algn="ctr"/>
            <a:endParaRPr lang="en-US" dirty="0">
              <a:latin typeface="Bookman Old Style" panose="02050604050505020204" pitchFamily="18" charset="0"/>
            </a:endParaRPr>
          </a:p>
          <a:p>
            <a:pPr algn="ctr"/>
            <a:endParaRPr lang="en-US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Bookman Old Style" panose="02050604050505020204" pitchFamily="18" charset="0"/>
              </a:rPr>
              <a:t>Massachusetts Police Reform Mandates (Chapter 253 of the Acts of 2020)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On-Going and Continued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Bookman Old Style" panose="02050604050505020204" pitchFamily="18" charset="0"/>
              </a:rPr>
              <a:t>Massachusetts Police Accreditation Commission (APD Accredited 2022)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Continued Maintenance and Transition to Latest Accreditation Standards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Bookman Old Style" panose="02050604050505020204" pitchFamily="18" charset="0"/>
              </a:rPr>
              <a:t>Ayer Population Growth</a:t>
            </a:r>
            <a:endParaRPr lang="en-US" dirty="0">
              <a:latin typeface="Bookman Old Style" panose="020506040505050202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Expected Continued Growth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Bookman Old Style" panose="02050604050505020204" pitchFamily="18" charset="0"/>
              </a:rPr>
              <a:t>Continued Retirements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On July1, 2023 57% of Patrol Officers Have Under 2 Years Experience at Ayer PD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Bookman Old Style" panose="02050604050505020204" pitchFamily="18" charset="0"/>
              </a:rPr>
              <a:t>Adoption of Body Worn Camera’s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Bookman Old Style" panose="02050604050505020204" pitchFamily="18" charset="0"/>
              </a:rPr>
              <a:t>Management, Preservation, Redaction, and Release of Recordings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19C9B82-9478-40DB-8E4B-AE0EB51792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7348" y="172546"/>
            <a:ext cx="1242096" cy="1428410"/>
          </a:xfrm>
          <a:prstGeom prst="rect">
            <a:avLst/>
          </a:prstGeom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30150B67-4652-79B2-57D3-C031BA16D6F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8" y="1575518"/>
            <a:ext cx="1826429" cy="61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03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A299289-5879-49B5-BADC-61DE8DE702EB}"/>
              </a:ext>
            </a:extLst>
          </p:cNvPr>
          <p:cNvSpPr txBox="1"/>
          <p:nvPr/>
        </p:nvSpPr>
        <p:spPr>
          <a:xfrm>
            <a:off x="1555315" y="172545"/>
            <a:ext cx="90813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Warrant Article 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Administrative Sergeant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Administrative Sergeant = Adding Efficiencies</a:t>
            </a:r>
          </a:p>
          <a:p>
            <a:pPr algn="ctr"/>
            <a:endParaRPr lang="en-US" sz="2800" b="1" dirty="0">
              <a:latin typeface="Bookman Old Style" panose="02050604050505020204" pitchFamily="18" charset="0"/>
            </a:endParaRPr>
          </a:p>
          <a:p>
            <a:pPr algn="ctr"/>
            <a:endParaRPr lang="en-US" sz="2800" b="1" dirty="0">
              <a:latin typeface="Bookman Old Style" panose="02050604050505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23DCA1-CAAC-60FD-C40A-E6BD7B226E5C}"/>
              </a:ext>
            </a:extLst>
          </p:cNvPr>
          <p:cNvSpPr txBox="1"/>
          <p:nvPr/>
        </p:nvSpPr>
        <p:spPr>
          <a:xfrm>
            <a:off x="376687" y="1637920"/>
            <a:ext cx="114386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Bookman Old Style" panose="02050604050505020204" pitchFamily="18" charset="0"/>
            </a:endParaRPr>
          </a:p>
          <a:p>
            <a:pPr algn="ctr"/>
            <a:endParaRPr lang="en-US" dirty="0">
              <a:latin typeface="Bookman Old Style" panose="02050604050505020204" pitchFamily="18" charset="0"/>
            </a:endParaRPr>
          </a:p>
          <a:p>
            <a:pPr algn="ctr"/>
            <a:endParaRPr lang="en-US" dirty="0">
              <a:latin typeface="Bookman Old Style" panose="02050604050505020204" pitchFamily="18" charset="0"/>
            </a:endParaRPr>
          </a:p>
          <a:p>
            <a:pPr algn="ctr"/>
            <a:endParaRPr lang="en-US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Bookman Old Style" panose="02050604050505020204" pitchFamily="18" charset="0"/>
              </a:rPr>
              <a:t>Allow the Day Shift Sgt. to Properly Supervise and be Readily Available out in the Field;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Bookman Old Style" panose="02050604050505020204" pitchFamily="18" charset="0"/>
              </a:rPr>
              <a:t>Day Shift Sgt. Would Add to Active Patrol Force in the Field;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Bookman Old Style" panose="020506040505050202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Bookman Old Style" panose="02050604050505020204" pitchFamily="18" charset="0"/>
              </a:rPr>
              <a:t>Would Free Up Other Personnel to Focus on Primary Responsibilities;</a:t>
            </a:r>
            <a:endParaRPr lang="en-US" dirty="0">
              <a:latin typeface="Bookman Old Style" panose="020506040505050202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Bookman Old Style" panose="020506040505050202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Bookman Old Style" panose="02050604050505020204" pitchFamily="18" charset="0"/>
              </a:rPr>
              <a:t>Would Help Ensure that Police Reform Mandates &amp; Accreditation Requirements are Met.</a:t>
            </a:r>
          </a:p>
          <a:p>
            <a:endParaRPr lang="en-US" b="1" dirty="0">
              <a:latin typeface="Bookman Old Style" panose="02050604050505020204" pitchFamily="18" charset="0"/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C4D3D50-528C-6D32-3598-A015D332DD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7348" y="172546"/>
            <a:ext cx="1242096" cy="1428410"/>
          </a:xfrm>
          <a:prstGeom prst="rect">
            <a:avLst/>
          </a:prstGeom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B719205-4BFB-CE2B-3A9E-21910B01148A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8" y="1575518"/>
            <a:ext cx="1826429" cy="61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25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A299289-5879-49B5-BADC-61DE8DE702EB}"/>
              </a:ext>
            </a:extLst>
          </p:cNvPr>
          <p:cNvSpPr txBox="1"/>
          <p:nvPr/>
        </p:nvSpPr>
        <p:spPr>
          <a:xfrm>
            <a:off x="1555315" y="172545"/>
            <a:ext cx="908137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Warrant Article 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Administrative Sergeant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Organization Design With Administrative Sergeant</a:t>
            </a:r>
            <a:endParaRPr lang="en-US" sz="2800" b="1" dirty="0">
              <a:latin typeface="Bookman Old Style" panose="02050604050505020204" pitchFamily="18" charset="0"/>
            </a:endParaRPr>
          </a:p>
          <a:p>
            <a:pPr algn="ctr"/>
            <a:endParaRPr lang="en-US" sz="2800" b="1" dirty="0">
              <a:latin typeface="Bookman Old Style" panose="0205060405050502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F1D628-AE9E-DDEC-23CA-52C4DFF90B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869" y="2306356"/>
            <a:ext cx="7714262" cy="4551644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04C8B88C-EABB-312A-5BE0-8C6B3291AA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7348" y="172546"/>
            <a:ext cx="1242096" cy="1428410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7C78B5A0-F931-A32F-ED57-CAF24DB7371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8" y="1575518"/>
            <a:ext cx="1826429" cy="61904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61CE5A4-BD4E-52D7-9637-812D37C8EDC8}"/>
              </a:ext>
            </a:extLst>
          </p:cNvPr>
          <p:cNvSpPr/>
          <p:nvPr/>
        </p:nvSpPr>
        <p:spPr>
          <a:xfrm>
            <a:off x="6400800" y="4151870"/>
            <a:ext cx="926757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Administrative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Sergeant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A81A3841-E71E-13A4-4D9E-C0D52DDED732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71519" y="4079789"/>
            <a:ext cx="753762" cy="304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CBFA560-DAB5-F5EE-D469-7274729D60A2}"/>
              </a:ext>
            </a:extLst>
          </p:cNvPr>
          <p:cNvSpPr/>
          <p:nvPr/>
        </p:nvSpPr>
        <p:spPr>
          <a:xfrm>
            <a:off x="6287530" y="3899140"/>
            <a:ext cx="1153297" cy="962659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CC8E0A1-C4A0-7DAD-A493-40C861107830}"/>
              </a:ext>
            </a:extLst>
          </p:cNvPr>
          <p:cNvSpPr/>
          <p:nvPr/>
        </p:nvSpPr>
        <p:spPr>
          <a:xfrm>
            <a:off x="7440827" y="6211093"/>
            <a:ext cx="899984" cy="4743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12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A299289-5879-49B5-BADC-61DE8DE702EB}"/>
              </a:ext>
            </a:extLst>
          </p:cNvPr>
          <p:cNvSpPr txBox="1"/>
          <p:nvPr/>
        </p:nvSpPr>
        <p:spPr>
          <a:xfrm>
            <a:off x="1555315" y="172545"/>
            <a:ext cx="908137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Warrant Article 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Administrative Sergeant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u="sng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u="sng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u="sng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u="sng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u="sng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u="sng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u="sng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Thank You</a:t>
            </a:r>
            <a:endParaRPr lang="en-US" sz="5400" b="1" dirty="0">
              <a:latin typeface="Bookman Old Style" panose="02050604050505020204" pitchFamily="18" charset="0"/>
            </a:endParaRPr>
          </a:p>
          <a:p>
            <a:pPr algn="ctr"/>
            <a:endParaRPr lang="en-US" sz="2800" b="1" dirty="0">
              <a:latin typeface="Bookman Old Style" panose="02050604050505020204" pitchFamily="18" charset="0"/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04C8B88C-EABB-312A-5BE0-8C6B3291AA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7348" y="172546"/>
            <a:ext cx="1242096" cy="1428410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7C78B5A0-F931-A32F-ED57-CAF24DB7371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8" y="1575518"/>
            <a:ext cx="1826429" cy="619042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CC8E0A1-C4A0-7DAD-A493-40C861107830}"/>
              </a:ext>
            </a:extLst>
          </p:cNvPr>
          <p:cNvSpPr/>
          <p:nvPr/>
        </p:nvSpPr>
        <p:spPr>
          <a:xfrm>
            <a:off x="7440827" y="6211093"/>
            <a:ext cx="899984" cy="4743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5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938</Words>
  <Application>Microsoft Office PowerPoint</Application>
  <PresentationFormat>Widescreen</PresentationFormat>
  <Paragraphs>194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Bookman Old Style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Chief Brian Gill</dc:creator>
  <cp:lastModifiedBy>Cindy Knox</cp:lastModifiedBy>
  <cp:revision>8</cp:revision>
  <dcterms:created xsi:type="dcterms:W3CDTF">2023-04-20T23:43:57Z</dcterms:created>
  <dcterms:modified xsi:type="dcterms:W3CDTF">2023-04-21T18:33:09Z</dcterms:modified>
</cp:coreProperties>
</file>