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4"/>
  </p:sldMasterIdLst>
  <p:notesMasterIdLst>
    <p:notesMasterId r:id="rId17"/>
  </p:notesMasterIdLst>
  <p:sldIdLst>
    <p:sldId id="271" r:id="rId5"/>
    <p:sldId id="270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59" r:id="rId15"/>
    <p:sldId id="26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A-4B83-A332-C005C6E092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A-4B83-A332-C005C6E092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A-4B83-A332-C005C6E092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A-4B83-A332-C005C6E092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DA-4B83-A332-C005C6E092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DA-4B83-A332-C005C6E092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3DA-4B83-A332-C005C6E092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3DA-4B83-A332-C005C6E0923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'2024 expense chart'!$A$34:$A$41</c:f>
              <c:strCache>
                <c:ptCount val="8"/>
                <c:pt idx="0">
                  <c:v>General Government</c:v>
                </c:pt>
                <c:pt idx="1">
                  <c:v>Public Safety</c:v>
                </c:pt>
                <c:pt idx="2">
                  <c:v>Public Works</c:v>
                </c:pt>
                <c:pt idx="3">
                  <c:v>Education</c:v>
                </c:pt>
                <c:pt idx="4">
                  <c:v>Human Services, Cult &amp; Rec</c:v>
                </c:pt>
                <c:pt idx="5">
                  <c:v>Employee Benefits</c:v>
                </c:pt>
                <c:pt idx="6">
                  <c:v>Debt Service</c:v>
                </c:pt>
                <c:pt idx="7">
                  <c:v>Reserves</c:v>
                </c:pt>
              </c:strCache>
            </c:strRef>
          </c:cat>
          <c:val>
            <c:numRef>
              <c:f>'2024 expense chart'!$B$34:$B$41</c:f>
              <c:numCache>
                <c:formatCode>0.0%</c:formatCode>
                <c:ptCount val="8"/>
                <c:pt idx="0">
                  <c:v>9.4973031872143662E-2</c:v>
                </c:pt>
                <c:pt idx="1">
                  <c:v>0.18163442852540657</c:v>
                </c:pt>
                <c:pt idx="2">
                  <c:v>5.6740653607767005E-2</c:v>
                </c:pt>
                <c:pt idx="3">
                  <c:v>0.43086063541932901</c:v>
                </c:pt>
                <c:pt idx="4">
                  <c:v>4.2560505076676934E-2</c:v>
                </c:pt>
                <c:pt idx="5">
                  <c:v>0.11974681647346951</c:v>
                </c:pt>
                <c:pt idx="6">
                  <c:v>4.0987771193438084E-2</c:v>
                </c:pt>
                <c:pt idx="7">
                  <c:v>3.2496157831769262E-2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DA-4B83-A332-C005C6E0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97-4B7A-899F-488AC4EE1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97-4B7A-899F-488AC4EE1F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97-4B7A-899F-488AC4EE1F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97-4B7A-899F-488AC4EE1F3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'2024 REVENUE CHART'!$A$10:$A$13</c:f>
              <c:strCache>
                <c:ptCount val="4"/>
                <c:pt idx="0">
                  <c:v>TAX LEVY</c:v>
                </c:pt>
                <c:pt idx="1">
                  <c:v>STATE AID</c:v>
                </c:pt>
                <c:pt idx="2">
                  <c:v>LOCAL RECEIPTS</c:v>
                </c:pt>
                <c:pt idx="3">
                  <c:v>FREE CASH</c:v>
                </c:pt>
              </c:strCache>
            </c:strRef>
          </c:cat>
          <c:val>
            <c:numRef>
              <c:f>'2024 REVENUE CHART'!$B$10:$B$13</c:f>
              <c:numCache>
                <c:formatCode>0.0%</c:formatCode>
                <c:ptCount val="4"/>
                <c:pt idx="0">
                  <c:v>0.83903745619814074</c:v>
                </c:pt>
                <c:pt idx="1">
                  <c:v>3.1541425868040256E-2</c:v>
                </c:pt>
                <c:pt idx="2">
                  <c:v>7.2660239928671211E-2</c:v>
                </c:pt>
                <c:pt idx="3">
                  <c:v>5.6760878005147772E-2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97-4B7A-899F-488AC4EE1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31346232878418E-2"/>
          <c:y val="9.2282805687377484E-2"/>
          <c:w val="0.90336869551593013"/>
          <c:h val="0.8705050713174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'[1]2024 OMNIBUS REV CHART'!$A$4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'[1]2024 OMNIBUS REV CHART'!$B$4</c:f>
              <c:numCache>
                <c:formatCode>_("$"* #,##0_);_("$"* \(#,##0\);_("$"* "-"??_);_(@_)</c:formatCode>
                <c:ptCount val="1"/>
                <c:pt idx="0">
                  <c:v>26902457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3-43B8-B152-D67D596D674E}"/>
            </c:ext>
          </c:extLst>
        </c:ser>
        <c:ser>
          <c:idx val="1"/>
          <c:order val="1"/>
          <c:tx>
            <c:strRef>
              <c:f>'[1]2024 OMNIBUS REV CHART'!$A$5</c:f>
              <c:strCache>
                <c:ptCount val="1"/>
                <c:pt idx="0">
                  <c:v>FY2020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'[1]2024 OMNIBUS REV CHART'!$B$5</c:f>
              <c:numCache>
                <c:formatCode>_("$"* #,##0_);_("$"* \(#,##0\);_("$"* "-"??_);_(@_)</c:formatCode>
                <c:ptCount val="1"/>
                <c:pt idx="0">
                  <c:v>28821321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3-43B8-B152-D67D596D674E}"/>
            </c:ext>
          </c:extLst>
        </c:ser>
        <c:ser>
          <c:idx val="2"/>
          <c:order val="2"/>
          <c:tx>
            <c:strRef>
              <c:f>'[1]2024 OMNIBUS REV CHART'!$A$6</c:f>
              <c:strCache>
                <c:ptCount val="1"/>
                <c:pt idx="0">
                  <c:v>FY2021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'[1]2024 OMNIBUS REV CHART'!$B$6</c:f>
              <c:numCache>
                <c:formatCode>_("$"* #,##0_);_("$"* \(#,##0\);_("$"* "-"??_);_(@_)</c:formatCode>
                <c:ptCount val="1"/>
                <c:pt idx="0">
                  <c:v>30202940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3-43B8-B152-D67D596D674E}"/>
            </c:ext>
          </c:extLst>
        </c:ser>
        <c:ser>
          <c:idx val="3"/>
          <c:order val="3"/>
          <c:tx>
            <c:strRef>
              <c:f>'[1]2024 OMNIBUS REV CHART'!$A$7</c:f>
              <c:strCache>
                <c:ptCount val="1"/>
                <c:pt idx="0">
                  <c:v>FY2022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'[1]2024 OMNIBUS REV CHART'!$B$7</c:f>
              <c:numCache>
                <c:formatCode>_("$"* #,##0_);_("$"* \(#,##0\);_("$"* "-"??_);_(@_)</c:formatCode>
                <c:ptCount val="1"/>
                <c:pt idx="0">
                  <c:v>30937918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A3-43B8-B152-D67D596D674E}"/>
            </c:ext>
          </c:extLst>
        </c:ser>
        <c:ser>
          <c:idx val="4"/>
          <c:order val="4"/>
          <c:tx>
            <c:strRef>
              <c:f>'[1]2024 OMNIBUS REV CHART'!$A$8</c:f>
              <c:strCache>
                <c:ptCount val="1"/>
                <c:pt idx="0">
                  <c:v>FY2023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'[1]2024 OMNIBUS REV CHART'!$B$8</c:f>
              <c:numCache>
                <c:formatCode>_("$"* #,##0_);_("$"* \(#,##0\);_("$"* "-"??_);_(@_)</c:formatCode>
                <c:ptCount val="1"/>
                <c:pt idx="0">
                  <c:v>32851718.52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A3-43B8-B152-D67D596D674E}"/>
            </c:ext>
          </c:extLst>
        </c:ser>
        <c:ser>
          <c:idx val="5"/>
          <c:order val="5"/>
          <c:tx>
            <c:strRef>
              <c:f>'[1]2024 OMNIBUS REV CHART'!$A$9</c:f>
              <c:strCache>
                <c:ptCount val="1"/>
                <c:pt idx="0">
                  <c:v>FY2024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606022546911395E-3"/>
                  <c:y val="-1.5663580817910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8-4206-B8FF-B194F6EA1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'[1]2024 OMNIBUS REV CHART'!$B$9</c:f>
              <c:numCache>
                <c:formatCode>_("$"* #,##0_);_("$"* \(#,##0\);_("$"* "-"??_);_(@_)</c:formatCode>
                <c:ptCount val="1"/>
                <c:pt idx="0">
                  <c:v>34116086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A3-43B8-B152-D67D596D6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0580512"/>
        <c:axId val="1590578848"/>
      </c:barChart>
      <c:catAx>
        <c:axId val="15905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78848"/>
        <c:crosses val="autoZero"/>
        <c:auto val="1"/>
        <c:lblAlgn val="ctr"/>
        <c:lblOffset val="100"/>
        <c:noMultiLvlLbl val="0"/>
      </c:catAx>
      <c:valAx>
        <c:axId val="159057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60542555937918"/>
          <c:y val="0.93252175981273311"/>
          <c:w val="0.75799905418530567"/>
          <c:h val="4.9779121032011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'2023 omnibus history'!$A$11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466372020029435E-3"/>
                  <c:y val="6.4040889351462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1A-4DD8-AC54-5420A5841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history'!$B$11</c:f>
              <c:numCache>
                <c:formatCode>"$"#,##0</c:formatCode>
                <c:ptCount val="1"/>
                <c:pt idx="0">
                  <c:v>14334194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1A-4DD8-AC54-5420A58410D8}"/>
            </c:ext>
          </c:extLst>
        </c:ser>
        <c:ser>
          <c:idx val="2"/>
          <c:order val="2"/>
          <c:tx>
            <c:strRef>
              <c:f>'2023 omnibus history'!$A$12</c:f>
              <c:strCache>
                <c:ptCount val="1"/>
                <c:pt idx="0">
                  <c:v>FY2020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399116060089569E-3"/>
                  <c:y val="5.6355982629286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1A-4DD8-AC54-5420A5841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history'!$B$12</c:f>
              <c:numCache>
                <c:formatCode>"$"#,##0</c:formatCode>
                <c:ptCount val="1"/>
                <c:pt idx="0">
                  <c:v>15127722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A-4DD8-AC54-5420A58410D8}"/>
            </c:ext>
          </c:extLst>
        </c:ser>
        <c:ser>
          <c:idx val="3"/>
          <c:order val="3"/>
          <c:tx>
            <c:strRef>
              <c:f>'2023 omnibus history'!$A$13</c:f>
              <c:strCache>
                <c:ptCount val="1"/>
                <c:pt idx="0">
                  <c:v>FY2021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1232711481169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1A-4DD8-AC54-5420A5841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history'!$B$13</c:f>
              <c:numCache>
                <c:formatCode>"$"#,##0</c:formatCode>
                <c:ptCount val="1"/>
                <c:pt idx="0">
                  <c:v>15626301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1A-4DD8-AC54-5420A58410D8}"/>
            </c:ext>
          </c:extLst>
        </c:ser>
        <c:ser>
          <c:idx val="4"/>
          <c:order val="4"/>
          <c:tx>
            <c:strRef>
              <c:f>'2023 omnibus history'!$A$14</c:f>
              <c:strCache>
                <c:ptCount val="1"/>
                <c:pt idx="0">
                  <c:v>FY2022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147925377740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1A-4DD8-AC54-5420A5841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history'!$B$14</c:f>
              <c:numCache>
                <c:formatCode>"$"#,##0</c:formatCode>
                <c:ptCount val="1"/>
                <c:pt idx="0">
                  <c:v>16252201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A-4DD8-AC54-5420A58410D8}"/>
            </c:ext>
          </c:extLst>
        </c:ser>
        <c:ser>
          <c:idx val="5"/>
          <c:order val="5"/>
          <c:tx>
            <c:strRef>
              <c:f>'2023 omnibus history'!$A$15</c:f>
              <c:strCache>
                <c:ptCount val="1"/>
                <c:pt idx="0">
                  <c:v>FY2023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3794347055228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1A-4DD8-AC54-5420A5841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history'!$B$15</c:f>
              <c:numCache>
                <c:formatCode>"$"#,##0</c:formatCode>
                <c:ptCount val="1"/>
                <c:pt idx="0">
                  <c:v>16962924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1A-4DD8-AC54-5420A58410D8}"/>
            </c:ext>
          </c:extLst>
        </c:ser>
        <c:ser>
          <c:idx val="6"/>
          <c:order val="6"/>
          <c:tx>
            <c:strRef>
              <c:f>'2023 omnibus history'!$A$16</c:f>
              <c:strCache>
                <c:ptCount val="1"/>
                <c:pt idx="0">
                  <c:v>FY2024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'2023 omnibus history'!$B$16</c:f>
              <c:numCache>
                <c:formatCode>"$"#,##0_);[Red]\("$"#,##0\)</c:formatCode>
                <c:ptCount val="1"/>
                <c:pt idx="0">
                  <c:v>17915385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2-4688-9966-D39A38BF90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0618368"/>
        <c:axId val="1590630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'2023 omnibus history'!$A$10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2932744040060132E-3"/>
                        <c:y val="6.147925377740391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091A-4DD8-AC54-5420A58410D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'2023 omnibus history'!$B$10</c15:sqref>
                        </c15:formulaRef>
                      </c:ext>
                    </c:extLst>
                    <c:numCache>
                      <c:formatCode>"$"#,##0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91A-4DD8-AC54-5420A58410D8}"/>
                  </c:ext>
                </c:extLst>
              </c15:ser>
            </c15:filteredBarSeries>
          </c:ext>
        </c:extLst>
      </c:barChart>
      <c:catAx>
        <c:axId val="159061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0630016"/>
        <c:crosses val="autoZero"/>
        <c:auto val="1"/>
        <c:lblAlgn val="ctr"/>
        <c:lblOffset val="100"/>
        <c:noMultiLvlLbl val="0"/>
      </c:catAx>
      <c:valAx>
        <c:axId val="15906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20900761637925"/>
          <c:y val="0.92721485763646638"/>
          <c:w val="0.31330028730936249"/>
          <c:h val="4.3227902867619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Omnibus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140450664397962"/>
          <c:y val="0.15223163097839015"/>
          <c:w val="0.38253190779803919"/>
          <c:h val="0.71350536839035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B-43BF-8746-C3C8422464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B-43BF-8746-C3C8422464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4B-43BF-8746-C3C8422464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4B-43BF-8746-C3C8422464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'omnibus expense graphs'!$A$8:$A$11</c:f>
              <c:strCache>
                <c:ptCount val="4"/>
                <c:pt idx="0">
                  <c:v>Wages</c:v>
                </c:pt>
                <c:pt idx="1">
                  <c:v>Benefits</c:v>
                </c:pt>
                <c:pt idx="2">
                  <c:v>Debt</c:v>
                </c:pt>
                <c:pt idx="3">
                  <c:v>Other Expenses</c:v>
                </c:pt>
              </c:strCache>
            </c:strRef>
          </c:cat>
          <c:val>
            <c:numRef>
              <c:f>'omnibus expense graphs'!$B$8:$B$11</c:f>
              <c:numCache>
                <c:formatCode>0.00%</c:formatCode>
                <c:ptCount val="4"/>
                <c:pt idx="0">
                  <c:v>0.50232821561098062</c:v>
                </c:pt>
                <c:pt idx="1">
                  <c:v>0.26120045457984858</c:v>
                </c:pt>
                <c:pt idx="2">
                  <c:v>6.0007683152966639E-2</c:v>
                </c:pt>
                <c:pt idx="3">
                  <c:v>0.17646364665620407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4B-43BF-8746-C3C8422464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9635450595008"/>
          <c:y val="0.91064086571314262"/>
          <c:w val="0.69849617325106916"/>
          <c:h val="7.3985571851128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E17D5-3255-4465-B2F3-A155C3520E20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5309EA-FA3D-4C03-A882-0DEB1EDF211B}">
      <dgm:prSet/>
      <dgm:spPr/>
      <dgm:t>
        <a:bodyPr/>
        <a:lstStyle/>
        <a:p>
          <a:r>
            <a:rPr lang="en-US"/>
            <a:t>Kiddie Junction – 10 &amp; 28</a:t>
          </a:r>
        </a:p>
      </dgm:t>
    </dgm:pt>
    <dgm:pt modelId="{D193E155-9E50-4757-8FF0-5F3175113F57}" type="parTrans" cxnId="{6426C952-0641-4A8E-8EDC-B12FA9E0AAF6}">
      <dgm:prSet/>
      <dgm:spPr/>
      <dgm:t>
        <a:bodyPr/>
        <a:lstStyle/>
        <a:p>
          <a:endParaRPr lang="en-US"/>
        </a:p>
      </dgm:t>
    </dgm:pt>
    <dgm:pt modelId="{EFCD4E57-0A2F-4502-9F1A-FBB930A55947}" type="sibTrans" cxnId="{6426C952-0641-4A8E-8EDC-B12FA9E0AAF6}">
      <dgm:prSet/>
      <dgm:spPr/>
      <dgm:t>
        <a:bodyPr/>
        <a:lstStyle/>
        <a:p>
          <a:endParaRPr lang="en-US"/>
        </a:p>
      </dgm:t>
    </dgm:pt>
    <dgm:pt modelId="{D4382A53-63AA-4EA2-805D-B7AB37EFE466}">
      <dgm:prSet/>
      <dgm:spPr/>
      <dgm:t>
        <a:bodyPr/>
        <a:lstStyle/>
        <a:p>
          <a:r>
            <a:rPr lang="en-US"/>
            <a:t>$300K of CPC funds and $320K capital funding in FY2023 request and approved by Town Meeting</a:t>
          </a:r>
        </a:p>
      </dgm:t>
    </dgm:pt>
    <dgm:pt modelId="{7E85D7D8-1B9C-4C2E-9BF9-BCEEBD81F68F}" type="parTrans" cxnId="{A577ED2D-3BC2-4244-BFBB-B23512C2104B}">
      <dgm:prSet/>
      <dgm:spPr/>
      <dgm:t>
        <a:bodyPr/>
        <a:lstStyle/>
        <a:p>
          <a:endParaRPr lang="en-US"/>
        </a:p>
      </dgm:t>
    </dgm:pt>
    <dgm:pt modelId="{167F14F7-BD5A-4E96-81E3-DB0C186EA74E}" type="sibTrans" cxnId="{A577ED2D-3BC2-4244-BFBB-B23512C2104B}">
      <dgm:prSet/>
      <dgm:spPr/>
      <dgm:t>
        <a:bodyPr/>
        <a:lstStyle/>
        <a:p>
          <a:endParaRPr lang="en-US"/>
        </a:p>
      </dgm:t>
    </dgm:pt>
    <dgm:pt modelId="{123F499A-BE1D-4E50-A31F-0EE1530FAAA8}">
      <dgm:prSet/>
      <dgm:spPr/>
      <dgm:t>
        <a:bodyPr/>
        <a:lstStyle/>
        <a:p>
          <a:r>
            <a:rPr lang="en-US"/>
            <a:t>$552K remaining </a:t>
          </a:r>
        </a:p>
      </dgm:t>
    </dgm:pt>
    <dgm:pt modelId="{7E5A3582-6EF2-4C53-BEC0-7D4F91E509E3}" type="parTrans" cxnId="{1E024C4E-1C71-4057-BFF2-3BB28793916A}">
      <dgm:prSet/>
      <dgm:spPr/>
      <dgm:t>
        <a:bodyPr/>
        <a:lstStyle/>
        <a:p>
          <a:endParaRPr lang="en-US"/>
        </a:p>
      </dgm:t>
    </dgm:pt>
    <dgm:pt modelId="{574BFDDC-04E3-4E16-ABEE-AA4ED38355DA}" type="sibTrans" cxnId="{1E024C4E-1C71-4057-BFF2-3BB28793916A}">
      <dgm:prSet/>
      <dgm:spPr/>
      <dgm:t>
        <a:bodyPr/>
        <a:lstStyle/>
        <a:p>
          <a:endParaRPr lang="en-US"/>
        </a:p>
      </dgm:t>
    </dgm:pt>
    <dgm:pt modelId="{8D932A99-2279-46DB-ADAD-7F7ED62D2E4D}">
      <dgm:prSet/>
      <dgm:spPr/>
      <dgm:t>
        <a:bodyPr/>
        <a:lstStyle/>
        <a:p>
          <a:r>
            <a:rPr lang="en-US" dirty="0"/>
            <a:t>Remediation of contaminated soil has increased since project began</a:t>
          </a:r>
        </a:p>
      </dgm:t>
    </dgm:pt>
    <dgm:pt modelId="{A9CFCBD5-32AA-4B10-96DF-4374CB977179}" type="parTrans" cxnId="{556EB2D2-5A89-4990-BC0C-83D8CE979332}">
      <dgm:prSet/>
      <dgm:spPr/>
      <dgm:t>
        <a:bodyPr/>
        <a:lstStyle/>
        <a:p>
          <a:endParaRPr lang="en-US"/>
        </a:p>
      </dgm:t>
    </dgm:pt>
    <dgm:pt modelId="{994504A9-AAE5-4FD5-8A9C-68B1A2687D58}" type="sibTrans" cxnId="{556EB2D2-5A89-4990-BC0C-83D8CE979332}">
      <dgm:prSet/>
      <dgm:spPr/>
      <dgm:t>
        <a:bodyPr/>
        <a:lstStyle/>
        <a:p>
          <a:endParaRPr lang="en-US"/>
        </a:p>
      </dgm:t>
    </dgm:pt>
    <dgm:pt modelId="{866A408A-7680-48F1-8F7D-869BC0F55527}">
      <dgm:prSet/>
      <dgm:spPr/>
      <dgm:t>
        <a:bodyPr/>
        <a:lstStyle/>
        <a:p>
          <a:r>
            <a:rPr lang="en-US"/>
            <a:t>Costs have increased significantly since original implementation increasing total needed funds</a:t>
          </a:r>
        </a:p>
      </dgm:t>
    </dgm:pt>
    <dgm:pt modelId="{E497001F-9D7E-41C2-BDD5-4E2FDDF69D87}" type="parTrans" cxnId="{8C5CDFE6-B068-4043-B5A0-DA5EFF6BCB66}">
      <dgm:prSet/>
      <dgm:spPr/>
      <dgm:t>
        <a:bodyPr/>
        <a:lstStyle/>
        <a:p>
          <a:endParaRPr lang="en-US"/>
        </a:p>
      </dgm:t>
    </dgm:pt>
    <dgm:pt modelId="{6E864C8D-101B-4521-A448-1DDB0CC17CDF}" type="sibTrans" cxnId="{8C5CDFE6-B068-4043-B5A0-DA5EFF6BCB66}">
      <dgm:prSet/>
      <dgm:spPr/>
      <dgm:t>
        <a:bodyPr/>
        <a:lstStyle/>
        <a:p>
          <a:endParaRPr lang="en-US"/>
        </a:p>
      </dgm:t>
    </dgm:pt>
    <dgm:pt modelId="{0C280F1D-5CAE-4B24-B59A-A1AB9F906C6C}">
      <dgm:prSet/>
      <dgm:spPr/>
      <dgm:t>
        <a:bodyPr/>
        <a:lstStyle/>
        <a:p>
          <a:r>
            <a:rPr lang="en-US"/>
            <a:t>FY2024 Capital funding request of $220K (Article 10)</a:t>
          </a:r>
        </a:p>
      </dgm:t>
    </dgm:pt>
    <dgm:pt modelId="{2B15DC2A-FD64-4AFA-85F4-11B2E2FF0CC2}" type="parTrans" cxnId="{0B878CF5-7A3C-407B-BC80-BBA2BD97631F}">
      <dgm:prSet/>
      <dgm:spPr/>
      <dgm:t>
        <a:bodyPr/>
        <a:lstStyle/>
        <a:p>
          <a:endParaRPr lang="en-US"/>
        </a:p>
      </dgm:t>
    </dgm:pt>
    <dgm:pt modelId="{DF65B2B5-53FA-43E6-BE51-C24192D89F76}" type="sibTrans" cxnId="{0B878CF5-7A3C-407B-BC80-BBA2BD97631F}">
      <dgm:prSet/>
      <dgm:spPr/>
      <dgm:t>
        <a:bodyPr/>
        <a:lstStyle/>
        <a:p>
          <a:endParaRPr lang="en-US"/>
        </a:p>
      </dgm:t>
    </dgm:pt>
    <dgm:pt modelId="{3BD26103-2EE4-4BA5-AF19-BD879FA059F2}">
      <dgm:prSet/>
      <dgm:spPr/>
      <dgm:t>
        <a:bodyPr/>
        <a:lstStyle/>
        <a:p>
          <a:r>
            <a:rPr lang="en-US"/>
            <a:t>FY2024 CPC funding request of $750K (Article 28)</a:t>
          </a:r>
        </a:p>
      </dgm:t>
    </dgm:pt>
    <dgm:pt modelId="{30A4D479-493C-4863-BD1F-49BD387CEA67}" type="parTrans" cxnId="{C6D5AA39-7693-40DB-BA99-B888CB94F210}">
      <dgm:prSet/>
      <dgm:spPr/>
      <dgm:t>
        <a:bodyPr/>
        <a:lstStyle/>
        <a:p>
          <a:endParaRPr lang="en-US"/>
        </a:p>
      </dgm:t>
    </dgm:pt>
    <dgm:pt modelId="{A55A284E-E170-43B6-97D6-9D23B3AEE28D}" type="sibTrans" cxnId="{C6D5AA39-7693-40DB-BA99-B888CB94F210}">
      <dgm:prSet/>
      <dgm:spPr/>
      <dgm:t>
        <a:bodyPr/>
        <a:lstStyle/>
        <a:p>
          <a:endParaRPr lang="en-US"/>
        </a:p>
      </dgm:t>
    </dgm:pt>
    <dgm:pt modelId="{43A5D73B-337E-426A-B6A2-06F9880B570E}">
      <dgm:prSet/>
      <dgm:spPr/>
      <dgm:t>
        <a:bodyPr/>
        <a:lstStyle/>
        <a:p>
          <a:r>
            <a:rPr lang="en-US"/>
            <a:t>Ladder 1 replacement – Article 11</a:t>
          </a:r>
        </a:p>
      </dgm:t>
    </dgm:pt>
    <dgm:pt modelId="{9E6815E2-47FC-460F-ACEE-DAE25E8E6989}" type="parTrans" cxnId="{FD3C519C-DD20-4AEF-9515-7307141B3FE5}">
      <dgm:prSet/>
      <dgm:spPr/>
      <dgm:t>
        <a:bodyPr/>
        <a:lstStyle/>
        <a:p>
          <a:endParaRPr lang="en-US"/>
        </a:p>
      </dgm:t>
    </dgm:pt>
    <dgm:pt modelId="{FC649090-EF8C-4B7F-8C1F-F268CF53666A}" type="sibTrans" cxnId="{FD3C519C-DD20-4AEF-9515-7307141B3FE5}">
      <dgm:prSet/>
      <dgm:spPr/>
      <dgm:t>
        <a:bodyPr/>
        <a:lstStyle/>
        <a:p>
          <a:endParaRPr lang="en-US"/>
        </a:p>
      </dgm:t>
    </dgm:pt>
    <dgm:pt modelId="{3CE0AEEA-CBF5-4417-9D82-362B7378146C}">
      <dgm:prSet/>
      <dgm:spPr/>
      <dgm:t>
        <a:bodyPr/>
        <a:lstStyle/>
        <a:p>
          <a:r>
            <a:rPr lang="en-US"/>
            <a:t>Ladder 1 was placed into service in 1996</a:t>
          </a:r>
        </a:p>
      </dgm:t>
    </dgm:pt>
    <dgm:pt modelId="{904FC16D-5A68-4A0A-8494-A85028F95ED4}" type="parTrans" cxnId="{7CF95202-625A-40DA-877F-B8044A4E44FF}">
      <dgm:prSet/>
      <dgm:spPr/>
      <dgm:t>
        <a:bodyPr/>
        <a:lstStyle/>
        <a:p>
          <a:endParaRPr lang="en-US"/>
        </a:p>
      </dgm:t>
    </dgm:pt>
    <dgm:pt modelId="{8537BBFE-BB4A-43AF-89E7-DCBC37FE1C8D}" type="sibTrans" cxnId="{7CF95202-625A-40DA-877F-B8044A4E44FF}">
      <dgm:prSet/>
      <dgm:spPr/>
      <dgm:t>
        <a:bodyPr/>
        <a:lstStyle/>
        <a:p>
          <a:endParaRPr lang="en-US"/>
        </a:p>
      </dgm:t>
    </dgm:pt>
    <dgm:pt modelId="{8BC39163-0993-4AB7-BD1E-A4FBF343AE94}">
      <dgm:prSet/>
      <dgm:spPr/>
      <dgm:t>
        <a:bodyPr/>
        <a:lstStyle/>
        <a:p>
          <a:r>
            <a:rPr lang="en-US"/>
            <a:t>Current backlog from the vendor is 22-24 months with expected delivery 2023</a:t>
          </a:r>
        </a:p>
      </dgm:t>
    </dgm:pt>
    <dgm:pt modelId="{70C29851-32C7-4E14-AC8D-60B4A030AE52}" type="parTrans" cxnId="{28F9473C-F263-4521-8752-355237BA4A3B}">
      <dgm:prSet/>
      <dgm:spPr/>
      <dgm:t>
        <a:bodyPr/>
        <a:lstStyle/>
        <a:p>
          <a:endParaRPr lang="en-US"/>
        </a:p>
      </dgm:t>
    </dgm:pt>
    <dgm:pt modelId="{D5E57EF9-AB78-4B24-9793-0694FF3CA814}" type="sibTrans" cxnId="{28F9473C-F263-4521-8752-355237BA4A3B}">
      <dgm:prSet/>
      <dgm:spPr/>
      <dgm:t>
        <a:bodyPr/>
        <a:lstStyle/>
        <a:p>
          <a:endParaRPr lang="en-US"/>
        </a:p>
      </dgm:t>
    </dgm:pt>
    <dgm:pt modelId="{9F0F3446-A619-44EB-ABBF-DA4B9CF65173}">
      <dgm:prSet/>
      <dgm:spPr/>
      <dgm:t>
        <a:bodyPr/>
        <a:lstStyle/>
        <a:p>
          <a:r>
            <a:rPr lang="en-US"/>
            <a:t>West Main St Bridge – Article 12</a:t>
          </a:r>
        </a:p>
      </dgm:t>
    </dgm:pt>
    <dgm:pt modelId="{4DA22E0D-5EDD-4ACF-83EE-7947C5638ED1}" type="parTrans" cxnId="{F5D40520-6A82-440B-8227-EE7C0A8C6BB2}">
      <dgm:prSet/>
      <dgm:spPr/>
      <dgm:t>
        <a:bodyPr/>
        <a:lstStyle/>
        <a:p>
          <a:endParaRPr lang="en-US"/>
        </a:p>
      </dgm:t>
    </dgm:pt>
    <dgm:pt modelId="{306C8010-3C84-4331-B033-F716985D0A98}" type="sibTrans" cxnId="{F5D40520-6A82-440B-8227-EE7C0A8C6BB2}">
      <dgm:prSet/>
      <dgm:spPr/>
      <dgm:t>
        <a:bodyPr/>
        <a:lstStyle/>
        <a:p>
          <a:endParaRPr lang="en-US"/>
        </a:p>
      </dgm:t>
    </dgm:pt>
    <dgm:pt modelId="{5212AFA4-0096-42F7-9A26-CE2ABA420D92}">
      <dgm:prSet/>
      <dgm:spPr/>
      <dgm:t>
        <a:bodyPr/>
        <a:lstStyle/>
        <a:p>
          <a:r>
            <a:rPr lang="en-US"/>
            <a:t>Per MassDOT, the bridge is in dire need of replacement in 2023</a:t>
          </a:r>
        </a:p>
      </dgm:t>
    </dgm:pt>
    <dgm:pt modelId="{51D7D947-8EBA-456C-8B2E-911FBC372439}" type="parTrans" cxnId="{7326C1D4-5165-403B-871D-9EE3E6C71D2C}">
      <dgm:prSet/>
      <dgm:spPr/>
      <dgm:t>
        <a:bodyPr/>
        <a:lstStyle/>
        <a:p>
          <a:endParaRPr lang="en-US"/>
        </a:p>
      </dgm:t>
    </dgm:pt>
    <dgm:pt modelId="{1B1B910A-48A8-498E-822C-833A5BD7BEE7}" type="sibTrans" cxnId="{7326C1D4-5165-403B-871D-9EE3E6C71D2C}">
      <dgm:prSet/>
      <dgm:spPr/>
      <dgm:t>
        <a:bodyPr/>
        <a:lstStyle/>
        <a:p>
          <a:endParaRPr lang="en-US"/>
        </a:p>
      </dgm:t>
    </dgm:pt>
    <dgm:pt modelId="{07188836-ED87-4A5E-821C-6D77D289F28A}">
      <dgm:prSet/>
      <dgm:spPr/>
      <dgm:t>
        <a:bodyPr/>
        <a:lstStyle/>
        <a:p>
          <a:r>
            <a:rPr lang="en-US"/>
            <a:t>Construction must be split due to major traffic artery for public safety which lengthens construction time and cost</a:t>
          </a:r>
        </a:p>
      </dgm:t>
    </dgm:pt>
    <dgm:pt modelId="{D243D5B1-A783-4AC0-8165-752BCB950816}" type="parTrans" cxnId="{3606E4E6-A7B6-4BA5-A1F7-F785AE40A284}">
      <dgm:prSet/>
      <dgm:spPr/>
      <dgm:t>
        <a:bodyPr/>
        <a:lstStyle/>
        <a:p>
          <a:endParaRPr lang="en-US"/>
        </a:p>
      </dgm:t>
    </dgm:pt>
    <dgm:pt modelId="{FB693975-771D-41D4-B1E7-861BBC17D84C}" type="sibTrans" cxnId="{3606E4E6-A7B6-4BA5-A1F7-F785AE40A284}">
      <dgm:prSet/>
      <dgm:spPr/>
      <dgm:t>
        <a:bodyPr/>
        <a:lstStyle/>
        <a:p>
          <a:endParaRPr lang="en-US"/>
        </a:p>
      </dgm:t>
    </dgm:pt>
    <dgm:pt modelId="{A98A7324-879D-42A5-8D1F-786FF6109B6E}" type="pres">
      <dgm:prSet presAssocID="{DB7E17D5-3255-4465-B2F3-A155C3520E20}" presName="Name0" presStyleCnt="0">
        <dgm:presLayoutVars>
          <dgm:dir/>
          <dgm:animLvl val="lvl"/>
          <dgm:resizeHandles val="exact"/>
        </dgm:presLayoutVars>
      </dgm:prSet>
      <dgm:spPr/>
    </dgm:pt>
    <dgm:pt modelId="{B726C3DB-ECEE-4D18-B098-06C19056C226}" type="pres">
      <dgm:prSet presAssocID="{6E5309EA-FA3D-4C03-A882-0DEB1EDF211B}" presName="composite" presStyleCnt="0"/>
      <dgm:spPr/>
    </dgm:pt>
    <dgm:pt modelId="{5707C307-8F05-49A9-9775-F811CD7CAAB5}" type="pres">
      <dgm:prSet presAssocID="{6E5309EA-FA3D-4C03-A882-0DEB1EDF21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2F4721-7590-499B-B7CB-EC69DDF09FBD}" type="pres">
      <dgm:prSet presAssocID="{6E5309EA-FA3D-4C03-A882-0DEB1EDF211B}" presName="desTx" presStyleLbl="alignAccFollowNode1" presStyleIdx="0" presStyleCnt="3">
        <dgm:presLayoutVars>
          <dgm:bulletEnabled val="1"/>
        </dgm:presLayoutVars>
      </dgm:prSet>
      <dgm:spPr/>
    </dgm:pt>
    <dgm:pt modelId="{9B7DA410-1BFE-4AAA-973A-011AA8F4C630}" type="pres">
      <dgm:prSet presAssocID="{EFCD4E57-0A2F-4502-9F1A-FBB930A55947}" presName="space" presStyleCnt="0"/>
      <dgm:spPr/>
    </dgm:pt>
    <dgm:pt modelId="{832C7E65-0104-45AF-804F-9D7A3F589BC4}" type="pres">
      <dgm:prSet presAssocID="{43A5D73B-337E-426A-B6A2-06F9880B570E}" presName="composite" presStyleCnt="0"/>
      <dgm:spPr/>
    </dgm:pt>
    <dgm:pt modelId="{475EAD5E-5C67-4B56-A9F0-0B16F4991AA6}" type="pres">
      <dgm:prSet presAssocID="{43A5D73B-337E-426A-B6A2-06F9880B57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4D898C-814E-480E-9AAD-433E20A4EC07}" type="pres">
      <dgm:prSet presAssocID="{43A5D73B-337E-426A-B6A2-06F9880B570E}" presName="desTx" presStyleLbl="alignAccFollowNode1" presStyleIdx="1" presStyleCnt="3">
        <dgm:presLayoutVars>
          <dgm:bulletEnabled val="1"/>
        </dgm:presLayoutVars>
      </dgm:prSet>
      <dgm:spPr/>
    </dgm:pt>
    <dgm:pt modelId="{A4ADF854-AC92-46CA-B3CD-0073691DC13A}" type="pres">
      <dgm:prSet presAssocID="{FC649090-EF8C-4B7F-8C1F-F268CF53666A}" presName="space" presStyleCnt="0"/>
      <dgm:spPr/>
    </dgm:pt>
    <dgm:pt modelId="{7DB51665-65E6-43B9-824A-92AF32C1D331}" type="pres">
      <dgm:prSet presAssocID="{9F0F3446-A619-44EB-ABBF-DA4B9CF65173}" presName="composite" presStyleCnt="0"/>
      <dgm:spPr/>
    </dgm:pt>
    <dgm:pt modelId="{499FEB72-39C2-4612-B4D4-CFB5A376786C}" type="pres">
      <dgm:prSet presAssocID="{9F0F3446-A619-44EB-ABBF-DA4B9CF651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022CF38-A296-4025-A392-33353A078FC4}" type="pres">
      <dgm:prSet presAssocID="{9F0F3446-A619-44EB-ABBF-DA4B9CF6517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CF95202-625A-40DA-877F-B8044A4E44FF}" srcId="{43A5D73B-337E-426A-B6A2-06F9880B570E}" destId="{3CE0AEEA-CBF5-4417-9D82-362B7378146C}" srcOrd="0" destOrd="0" parTransId="{904FC16D-5A68-4A0A-8494-A85028F95ED4}" sibTransId="{8537BBFE-BB4A-43AF-89E7-DCBC37FE1C8D}"/>
    <dgm:cxn modelId="{157E0208-446A-434A-AA5B-62ABF603F71F}" type="presOf" srcId="{D4382A53-63AA-4EA2-805D-B7AB37EFE466}" destId="{8F2F4721-7590-499B-B7CB-EC69DDF09FBD}" srcOrd="0" destOrd="0" presId="urn:microsoft.com/office/officeart/2005/8/layout/hList1"/>
    <dgm:cxn modelId="{3C9FD60B-3089-4520-B2D5-10ADF09A644A}" type="presOf" srcId="{3BD26103-2EE4-4BA5-AF19-BD879FA059F2}" destId="{8F2F4721-7590-499B-B7CB-EC69DDF09FBD}" srcOrd="0" destOrd="5" presId="urn:microsoft.com/office/officeart/2005/8/layout/hList1"/>
    <dgm:cxn modelId="{E2853F15-F2EC-4A2D-8A38-9D09FE483380}" type="presOf" srcId="{0C280F1D-5CAE-4B24-B59A-A1AB9F906C6C}" destId="{8F2F4721-7590-499B-B7CB-EC69DDF09FBD}" srcOrd="0" destOrd="4" presId="urn:microsoft.com/office/officeart/2005/8/layout/hList1"/>
    <dgm:cxn modelId="{F6C4A419-0DF6-4410-BDC2-038CA16F33DC}" type="presOf" srcId="{DB7E17D5-3255-4465-B2F3-A155C3520E20}" destId="{A98A7324-879D-42A5-8D1F-786FF6109B6E}" srcOrd="0" destOrd="0" presId="urn:microsoft.com/office/officeart/2005/8/layout/hList1"/>
    <dgm:cxn modelId="{F5D40520-6A82-440B-8227-EE7C0A8C6BB2}" srcId="{DB7E17D5-3255-4465-B2F3-A155C3520E20}" destId="{9F0F3446-A619-44EB-ABBF-DA4B9CF65173}" srcOrd="2" destOrd="0" parTransId="{4DA22E0D-5EDD-4ACF-83EE-7947C5638ED1}" sibTransId="{306C8010-3C84-4331-B033-F716985D0A98}"/>
    <dgm:cxn modelId="{2BB5742D-C1E9-4B0C-91D8-3074E6F6B1DE}" type="presOf" srcId="{123F499A-BE1D-4E50-A31F-0EE1530FAAA8}" destId="{8F2F4721-7590-499B-B7CB-EC69DDF09FBD}" srcOrd="0" destOrd="1" presId="urn:microsoft.com/office/officeart/2005/8/layout/hList1"/>
    <dgm:cxn modelId="{A577ED2D-3BC2-4244-BFBB-B23512C2104B}" srcId="{6E5309EA-FA3D-4C03-A882-0DEB1EDF211B}" destId="{D4382A53-63AA-4EA2-805D-B7AB37EFE466}" srcOrd="0" destOrd="0" parTransId="{7E85D7D8-1B9C-4C2E-9BF9-BCEEBD81F68F}" sibTransId="{167F14F7-BD5A-4E96-81E3-DB0C186EA74E}"/>
    <dgm:cxn modelId="{C6D5AA39-7693-40DB-BA99-B888CB94F210}" srcId="{6E5309EA-FA3D-4C03-A882-0DEB1EDF211B}" destId="{3BD26103-2EE4-4BA5-AF19-BD879FA059F2}" srcOrd="4" destOrd="0" parTransId="{30A4D479-493C-4863-BD1F-49BD387CEA67}" sibTransId="{A55A284E-E170-43B6-97D6-9D23B3AEE28D}"/>
    <dgm:cxn modelId="{28F9473C-F263-4521-8752-355237BA4A3B}" srcId="{43A5D73B-337E-426A-B6A2-06F9880B570E}" destId="{8BC39163-0993-4AB7-BD1E-A4FBF343AE94}" srcOrd="1" destOrd="0" parTransId="{70C29851-32C7-4E14-AC8D-60B4A030AE52}" sibTransId="{D5E57EF9-AB78-4B24-9793-0694FF3CA814}"/>
    <dgm:cxn modelId="{8B70D363-63DF-45CC-B8BB-21DEE00F0CBF}" type="presOf" srcId="{43A5D73B-337E-426A-B6A2-06F9880B570E}" destId="{475EAD5E-5C67-4B56-A9F0-0B16F4991AA6}" srcOrd="0" destOrd="0" presId="urn:microsoft.com/office/officeart/2005/8/layout/hList1"/>
    <dgm:cxn modelId="{D88DED63-7518-418A-8541-1EF1BD3174EB}" type="presOf" srcId="{9F0F3446-A619-44EB-ABBF-DA4B9CF65173}" destId="{499FEB72-39C2-4612-B4D4-CFB5A376786C}" srcOrd="0" destOrd="0" presId="urn:microsoft.com/office/officeart/2005/8/layout/hList1"/>
    <dgm:cxn modelId="{1E024C4E-1C71-4057-BFF2-3BB28793916A}" srcId="{D4382A53-63AA-4EA2-805D-B7AB37EFE466}" destId="{123F499A-BE1D-4E50-A31F-0EE1530FAAA8}" srcOrd="0" destOrd="0" parTransId="{7E5A3582-6EF2-4C53-BEC0-7D4F91E509E3}" sibTransId="{574BFDDC-04E3-4E16-ABEE-AA4ED38355DA}"/>
    <dgm:cxn modelId="{6426C952-0641-4A8E-8EDC-B12FA9E0AAF6}" srcId="{DB7E17D5-3255-4465-B2F3-A155C3520E20}" destId="{6E5309EA-FA3D-4C03-A882-0DEB1EDF211B}" srcOrd="0" destOrd="0" parTransId="{D193E155-9E50-4757-8FF0-5F3175113F57}" sibTransId="{EFCD4E57-0A2F-4502-9F1A-FBB930A55947}"/>
    <dgm:cxn modelId="{519E5A58-32B9-4BEF-B59D-F7FC5144FAA0}" type="presOf" srcId="{866A408A-7680-48F1-8F7D-869BC0F55527}" destId="{8F2F4721-7590-499B-B7CB-EC69DDF09FBD}" srcOrd="0" destOrd="3" presId="urn:microsoft.com/office/officeart/2005/8/layout/hList1"/>
    <dgm:cxn modelId="{C48F2594-9EF4-43E3-BD2C-B87511E3147E}" type="presOf" srcId="{8BC39163-0993-4AB7-BD1E-A4FBF343AE94}" destId="{FC4D898C-814E-480E-9AAD-433E20A4EC07}" srcOrd="0" destOrd="1" presId="urn:microsoft.com/office/officeart/2005/8/layout/hList1"/>
    <dgm:cxn modelId="{FD3C519C-DD20-4AEF-9515-7307141B3FE5}" srcId="{DB7E17D5-3255-4465-B2F3-A155C3520E20}" destId="{43A5D73B-337E-426A-B6A2-06F9880B570E}" srcOrd="1" destOrd="0" parTransId="{9E6815E2-47FC-460F-ACEE-DAE25E8E6989}" sibTransId="{FC649090-EF8C-4B7F-8C1F-F268CF53666A}"/>
    <dgm:cxn modelId="{5704C49E-A679-4186-BD8C-9CC737012B75}" type="presOf" srcId="{07188836-ED87-4A5E-821C-6D77D289F28A}" destId="{D022CF38-A296-4025-A392-33353A078FC4}" srcOrd="0" destOrd="1" presId="urn:microsoft.com/office/officeart/2005/8/layout/hList1"/>
    <dgm:cxn modelId="{A23ACC9F-D092-4140-AB38-0791D30B0B49}" type="presOf" srcId="{6E5309EA-FA3D-4C03-A882-0DEB1EDF211B}" destId="{5707C307-8F05-49A9-9775-F811CD7CAAB5}" srcOrd="0" destOrd="0" presId="urn:microsoft.com/office/officeart/2005/8/layout/hList1"/>
    <dgm:cxn modelId="{35BE7CBB-2F5F-4563-99A4-B255C4D49082}" type="presOf" srcId="{5212AFA4-0096-42F7-9A26-CE2ABA420D92}" destId="{D022CF38-A296-4025-A392-33353A078FC4}" srcOrd="0" destOrd="0" presId="urn:microsoft.com/office/officeart/2005/8/layout/hList1"/>
    <dgm:cxn modelId="{26932FC2-1EDC-43F0-A2B8-853CF44CC1A3}" type="presOf" srcId="{8D932A99-2279-46DB-ADAD-7F7ED62D2E4D}" destId="{8F2F4721-7590-499B-B7CB-EC69DDF09FBD}" srcOrd="0" destOrd="2" presId="urn:microsoft.com/office/officeart/2005/8/layout/hList1"/>
    <dgm:cxn modelId="{556EB2D2-5A89-4990-BC0C-83D8CE979332}" srcId="{6E5309EA-FA3D-4C03-A882-0DEB1EDF211B}" destId="{8D932A99-2279-46DB-ADAD-7F7ED62D2E4D}" srcOrd="1" destOrd="0" parTransId="{A9CFCBD5-32AA-4B10-96DF-4374CB977179}" sibTransId="{994504A9-AAE5-4FD5-8A9C-68B1A2687D58}"/>
    <dgm:cxn modelId="{ECBF67D3-191B-4AAC-BD4B-7CEA00C27128}" type="presOf" srcId="{3CE0AEEA-CBF5-4417-9D82-362B7378146C}" destId="{FC4D898C-814E-480E-9AAD-433E20A4EC07}" srcOrd="0" destOrd="0" presId="urn:microsoft.com/office/officeart/2005/8/layout/hList1"/>
    <dgm:cxn modelId="{7326C1D4-5165-403B-871D-9EE3E6C71D2C}" srcId="{9F0F3446-A619-44EB-ABBF-DA4B9CF65173}" destId="{5212AFA4-0096-42F7-9A26-CE2ABA420D92}" srcOrd="0" destOrd="0" parTransId="{51D7D947-8EBA-456C-8B2E-911FBC372439}" sibTransId="{1B1B910A-48A8-498E-822C-833A5BD7BEE7}"/>
    <dgm:cxn modelId="{8C5CDFE6-B068-4043-B5A0-DA5EFF6BCB66}" srcId="{6E5309EA-FA3D-4C03-A882-0DEB1EDF211B}" destId="{866A408A-7680-48F1-8F7D-869BC0F55527}" srcOrd="2" destOrd="0" parTransId="{E497001F-9D7E-41C2-BDD5-4E2FDDF69D87}" sibTransId="{6E864C8D-101B-4521-A448-1DDB0CC17CDF}"/>
    <dgm:cxn modelId="{3606E4E6-A7B6-4BA5-A1F7-F785AE40A284}" srcId="{9F0F3446-A619-44EB-ABBF-DA4B9CF65173}" destId="{07188836-ED87-4A5E-821C-6D77D289F28A}" srcOrd="1" destOrd="0" parTransId="{D243D5B1-A783-4AC0-8165-752BCB950816}" sibTransId="{FB693975-771D-41D4-B1E7-861BBC17D84C}"/>
    <dgm:cxn modelId="{0B878CF5-7A3C-407B-BC80-BBA2BD97631F}" srcId="{6E5309EA-FA3D-4C03-A882-0DEB1EDF211B}" destId="{0C280F1D-5CAE-4B24-B59A-A1AB9F906C6C}" srcOrd="3" destOrd="0" parTransId="{2B15DC2A-FD64-4AFA-85F4-11B2E2FF0CC2}" sibTransId="{DF65B2B5-53FA-43E6-BE51-C24192D89F76}"/>
    <dgm:cxn modelId="{DFD12DA5-A16A-4F0B-8369-606D4D05BFD7}" type="presParOf" srcId="{A98A7324-879D-42A5-8D1F-786FF6109B6E}" destId="{B726C3DB-ECEE-4D18-B098-06C19056C226}" srcOrd="0" destOrd="0" presId="urn:microsoft.com/office/officeart/2005/8/layout/hList1"/>
    <dgm:cxn modelId="{8C33598B-81DE-4F59-9C0E-B7D3BDF52ABF}" type="presParOf" srcId="{B726C3DB-ECEE-4D18-B098-06C19056C226}" destId="{5707C307-8F05-49A9-9775-F811CD7CAAB5}" srcOrd="0" destOrd="0" presId="urn:microsoft.com/office/officeart/2005/8/layout/hList1"/>
    <dgm:cxn modelId="{AED009A3-3EBB-4F18-A5F9-D066BCFA3E2E}" type="presParOf" srcId="{B726C3DB-ECEE-4D18-B098-06C19056C226}" destId="{8F2F4721-7590-499B-B7CB-EC69DDF09FBD}" srcOrd="1" destOrd="0" presId="urn:microsoft.com/office/officeart/2005/8/layout/hList1"/>
    <dgm:cxn modelId="{16967171-0727-4B7A-8C4C-94C9B53B9041}" type="presParOf" srcId="{A98A7324-879D-42A5-8D1F-786FF6109B6E}" destId="{9B7DA410-1BFE-4AAA-973A-011AA8F4C630}" srcOrd="1" destOrd="0" presId="urn:microsoft.com/office/officeart/2005/8/layout/hList1"/>
    <dgm:cxn modelId="{03C252CF-EAB2-4EAE-AD5F-3C4C5A3FA5A5}" type="presParOf" srcId="{A98A7324-879D-42A5-8D1F-786FF6109B6E}" destId="{832C7E65-0104-45AF-804F-9D7A3F589BC4}" srcOrd="2" destOrd="0" presId="urn:microsoft.com/office/officeart/2005/8/layout/hList1"/>
    <dgm:cxn modelId="{5501B5E6-67FA-4731-96F9-97C773B0F9A9}" type="presParOf" srcId="{832C7E65-0104-45AF-804F-9D7A3F589BC4}" destId="{475EAD5E-5C67-4B56-A9F0-0B16F4991AA6}" srcOrd="0" destOrd="0" presId="urn:microsoft.com/office/officeart/2005/8/layout/hList1"/>
    <dgm:cxn modelId="{ABBA1D4A-EF76-423A-B85D-9AAD52012B20}" type="presParOf" srcId="{832C7E65-0104-45AF-804F-9D7A3F589BC4}" destId="{FC4D898C-814E-480E-9AAD-433E20A4EC07}" srcOrd="1" destOrd="0" presId="urn:microsoft.com/office/officeart/2005/8/layout/hList1"/>
    <dgm:cxn modelId="{4426AD33-63D8-4ED5-942A-5DC69FC0E5B9}" type="presParOf" srcId="{A98A7324-879D-42A5-8D1F-786FF6109B6E}" destId="{A4ADF854-AC92-46CA-B3CD-0073691DC13A}" srcOrd="3" destOrd="0" presId="urn:microsoft.com/office/officeart/2005/8/layout/hList1"/>
    <dgm:cxn modelId="{DAA66A0B-45F7-4029-84DC-6012D80CA430}" type="presParOf" srcId="{A98A7324-879D-42A5-8D1F-786FF6109B6E}" destId="{7DB51665-65E6-43B9-824A-92AF32C1D331}" srcOrd="4" destOrd="0" presId="urn:microsoft.com/office/officeart/2005/8/layout/hList1"/>
    <dgm:cxn modelId="{FC514C91-F8E7-48ED-B0A3-D75CCB50D4C4}" type="presParOf" srcId="{7DB51665-65E6-43B9-824A-92AF32C1D331}" destId="{499FEB72-39C2-4612-B4D4-CFB5A376786C}" srcOrd="0" destOrd="0" presId="urn:microsoft.com/office/officeart/2005/8/layout/hList1"/>
    <dgm:cxn modelId="{2C2D574D-58EC-4387-A990-795A1C7ECF99}" type="presParOf" srcId="{7DB51665-65E6-43B9-824A-92AF32C1D331}" destId="{D022CF38-A296-4025-A392-33353A078F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C307-8F05-49A9-9775-F811CD7CAAB5}">
      <dsp:nvSpPr>
        <dsp:cNvPr id="0" name=""/>
        <dsp:cNvSpPr/>
      </dsp:nvSpPr>
      <dsp:spPr>
        <a:xfrm>
          <a:off x="3489" y="30411"/>
          <a:ext cx="3401801" cy="5973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Kiddie Junction – 10 &amp; 28</a:t>
          </a:r>
        </a:p>
      </dsp:txBody>
      <dsp:txXfrm>
        <a:off x="3489" y="30411"/>
        <a:ext cx="3401801" cy="597367"/>
      </dsp:txXfrm>
    </dsp:sp>
    <dsp:sp modelId="{8F2F4721-7590-499B-B7CB-EC69DDF09FBD}">
      <dsp:nvSpPr>
        <dsp:cNvPr id="0" name=""/>
        <dsp:cNvSpPr/>
      </dsp:nvSpPr>
      <dsp:spPr>
        <a:xfrm>
          <a:off x="3489" y="627778"/>
          <a:ext cx="3401801" cy="4051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$300K of CPC funds and $320K capital funding in FY2023 request and approved by Town Meeting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$552K remaining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Remediation of contaminated soil has increased since project began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Costs have increased significantly since original implementation increasing total needed funds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FY2024 Capital funding request of $220K (Article 10)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FY2024 CPC funding request of $750K (Article 28)</a:t>
          </a:r>
        </a:p>
      </dsp:txBody>
      <dsp:txXfrm>
        <a:off x="3489" y="627778"/>
        <a:ext cx="3401801" cy="4051619"/>
      </dsp:txXfrm>
    </dsp:sp>
    <dsp:sp modelId="{475EAD5E-5C67-4B56-A9F0-0B16F4991AA6}">
      <dsp:nvSpPr>
        <dsp:cNvPr id="0" name=""/>
        <dsp:cNvSpPr/>
      </dsp:nvSpPr>
      <dsp:spPr>
        <a:xfrm>
          <a:off x="3881542" y="30411"/>
          <a:ext cx="3401801" cy="597367"/>
        </a:xfrm>
        <a:prstGeom prst="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Ladder 1 replacement – Article 11</a:t>
          </a:r>
        </a:p>
      </dsp:txBody>
      <dsp:txXfrm>
        <a:off x="3881542" y="30411"/>
        <a:ext cx="3401801" cy="597367"/>
      </dsp:txXfrm>
    </dsp:sp>
    <dsp:sp modelId="{FC4D898C-814E-480E-9AAD-433E20A4EC07}">
      <dsp:nvSpPr>
        <dsp:cNvPr id="0" name=""/>
        <dsp:cNvSpPr/>
      </dsp:nvSpPr>
      <dsp:spPr>
        <a:xfrm>
          <a:off x="3881542" y="627778"/>
          <a:ext cx="3401801" cy="4051619"/>
        </a:xfrm>
        <a:prstGeom prst="rect">
          <a:avLst/>
        </a:prstGeom>
        <a:solidFill>
          <a:schemeClr val="accent2">
            <a:tint val="40000"/>
            <a:alpha val="90000"/>
            <a:hueOff val="-597868"/>
            <a:satOff val="-21282"/>
            <a:lumOff val="-135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7868"/>
              <a:satOff val="-21282"/>
              <a:lumOff val="-1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Ladder 1 was placed into service in 1996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Current backlog from the vendor is 22-24 months with expected delivery 2023</a:t>
          </a:r>
        </a:p>
      </dsp:txBody>
      <dsp:txXfrm>
        <a:off x="3881542" y="627778"/>
        <a:ext cx="3401801" cy="4051619"/>
      </dsp:txXfrm>
    </dsp:sp>
    <dsp:sp modelId="{499FEB72-39C2-4612-B4D4-CFB5A376786C}">
      <dsp:nvSpPr>
        <dsp:cNvPr id="0" name=""/>
        <dsp:cNvSpPr/>
      </dsp:nvSpPr>
      <dsp:spPr>
        <a:xfrm>
          <a:off x="7759596" y="30411"/>
          <a:ext cx="3401801" cy="597367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West Main St Bridge – Article 12</a:t>
          </a:r>
        </a:p>
      </dsp:txBody>
      <dsp:txXfrm>
        <a:off x="7759596" y="30411"/>
        <a:ext cx="3401801" cy="597367"/>
      </dsp:txXfrm>
    </dsp:sp>
    <dsp:sp modelId="{D022CF38-A296-4025-A392-33353A078FC4}">
      <dsp:nvSpPr>
        <dsp:cNvPr id="0" name=""/>
        <dsp:cNvSpPr/>
      </dsp:nvSpPr>
      <dsp:spPr>
        <a:xfrm>
          <a:off x="7759596" y="627778"/>
          <a:ext cx="3401801" cy="4051619"/>
        </a:xfrm>
        <a:prstGeom prst="rect">
          <a:avLst/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Per MassDOT, the bridge is in dire need of replacement in 2023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Construction must be split due to major traffic artery for public safety which lengthens construction time and cost</a:t>
          </a:r>
        </a:p>
      </dsp:txBody>
      <dsp:txXfrm>
        <a:off x="7759596" y="627778"/>
        <a:ext cx="3401801" cy="4051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0.31618</cdr:x>
      <cdr:y>0.26276</cdr:y>
    </cdr:from>
    <cdr:to>
      <cdr:x>0.42158</cdr:x>
      <cdr:y>0.32136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9ED547-1B73-35D5-6D49-8945589D717C}"/>
            </a:ext>
          </a:extLst>
        </cdr:cNvPr>
        <cdr:cNvSpPr txBox="1"/>
      </cdr:nvSpPr>
      <cdr:spPr>
        <a:xfrm xmlns:a="http://schemas.openxmlformats.org/drawingml/2006/main">
          <a:off x="3342291" y="1460938"/>
          <a:ext cx="1114096" cy="32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$</a:t>
          </a:r>
          <a:r>
            <a:rPr lang="en-US" sz="1200" dirty="0">
              <a:solidFill>
                <a:schemeClr val="tx1"/>
              </a:solidFill>
            </a:rPr>
            <a:t>28,821,321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AFE9EF-BFD3-43EA-A868-783EE64D302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37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14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9686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562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126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10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4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B060-2D6F-430E-A017-FCCC5AF2AC1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6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F889-36FD-1865-C168-D51B5175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7" y="5249410"/>
            <a:ext cx="102870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Article 3:	</a:t>
            </a:r>
            <a:br>
              <a:rPr lang="en-US" dirty="0"/>
            </a:br>
            <a:r>
              <a:rPr lang="en-US" dirty="0"/>
              <a:t>FY 2024 Omnibus Budget </a:t>
            </a:r>
            <a:br>
              <a:rPr lang="en-US" dirty="0"/>
            </a:br>
            <a:r>
              <a:rPr lang="en-US" dirty="0"/>
              <a:t>Town Meeting Presentation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041DDD-D6C9-9D43-A009-330E2D91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085" y="4855029"/>
            <a:ext cx="1796144" cy="179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70303-2B83-E6DC-50AC-918DDD2F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19" y="133121"/>
            <a:ext cx="3806015" cy="498598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2548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12EEACA-8C2F-671B-CCAF-29DCE519ED99}"/>
              </a:ext>
            </a:extLst>
          </p:cNvPr>
          <p:cNvSpPr txBox="1">
            <a:spLocks/>
          </p:cNvSpPr>
          <p:nvPr/>
        </p:nvSpPr>
        <p:spPr>
          <a:xfrm>
            <a:off x="914400" y="2858655"/>
            <a:ext cx="103632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27D80C7-702C-9B9D-364D-6564B9439F45}"/>
              </a:ext>
            </a:extLst>
          </p:cNvPr>
          <p:cNvSpPr txBox="1">
            <a:spLocks/>
          </p:cNvSpPr>
          <p:nvPr/>
        </p:nvSpPr>
        <p:spPr>
          <a:xfrm>
            <a:off x="2223888" y="1401271"/>
            <a:ext cx="9565341" cy="386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FY2024 capital is up 260% from FY2023 primarily driven by debt exclusion requests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Capital spending was reduced in FY2022 and FY2023 due to uncertainty due top COVID-19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is exacerbated by inflationary price increases and supply chain disruptions causing delays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Debt Exclusions are presented Town Meeting and General Ballot box for approval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042327-E797-8463-111B-90C1247C4004}"/>
              </a:ext>
            </a:extLst>
          </p:cNvPr>
          <p:cNvSpPr txBox="1">
            <a:spLocks/>
          </p:cNvSpPr>
          <p:nvPr/>
        </p:nvSpPr>
        <p:spPr>
          <a:xfrm>
            <a:off x="1280697" y="241117"/>
            <a:ext cx="10363200" cy="992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79" y="4778695"/>
            <a:ext cx="11194155" cy="1624958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DB8C1A0-A514-DC16-4029-BFED4483E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25" y="241117"/>
            <a:ext cx="1796144" cy="17961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DFC2079-3ED5-D186-E8A8-9953BEC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965" y="144605"/>
            <a:ext cx="9825264" cy="108909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FY ‘24 Capital </a:t>
            </a:r>
          </a:p>
        </p:txBody>
      </p:sp>
    </p:spTree>
    <p:extLst>
      <p:ext uri="{BB962C8B-B14F-4D97-AF65-F5344CB8AC3E}">
        <p14:creationId xmlns:p14="http://schemas.microsoft.com/office/powerpoint/2010/main" val="35066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7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042327-E797-8463-111B-90C1247C4004}"/>
              </a:ext>
            </a:extLst>
          </p:cNvPr>
          <p:cNvSpPr txBox="1">
            <a:spLocks/>
          </p:cNvSpPr>
          <p:nvPr/>
        </p:nvSpPr>
        <p:spPr>
          <a:xfrm>
            <a:off x="1117603" y="251805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200" cap="all" dirty="0"/>
              <a:t>FY2024 Capital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2EEACA-8C2F-671B-CCAF-29DCE519ED99}"/>
              </a:ext>
            </a:extLst>
          </p:cNvPr>
          <p:cNvSpPr txBox="1">
            <a:spLocks/>
          </p:cNvSpPr>
          <p:nvPr/>
        </p:nvSpPr>
        <p:spPr>
          <a:xfrm>
            <a:off x="914400" y="2858655"/>
            <a:ext cx="103632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2674BD1D-F036-6E1C-A94E-84311785F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762821"/>
              </p:ext>
            </p:extLst>
          </p:nvPr>
        </p:nvGraphicFramePr>
        <p:xfrm>
          <a:off x="517525" y="1883396"/>
          <a:ext cx="11164887" cy="470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1C7E0D7-5CB8-D89B-D56A-FEF67CE60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55" y="24720"/>
            <a:ext cx="1796144" cy="17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5560061"/>
            <a:ext cx="12052852" cy="106767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School Assessments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F28BF-ABD8-4932-88B2-81494F873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4" y="80640"/>
            <a:ext cx="2980055" cy="103759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744D7-7EF1-4388-A2F4-7B18ACC9A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15341"/>
              </p:ext>
            </p:extLst>
          </p:nvPr>
        </p:nvGraphicFramePr>
        <p:xfrm>
          <a:off x="186104" y="1188720"/>
          <a:ext cx="8341508" cy="1756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326">
                  <a:extLst>
                    <a:ext uri="{9D8B030D-6E8A-4147-A177-3AD203B41FA5}">
                      <a16:colId xmlns:a16="http://schemas.microsoft.com/office/drawing/2014/main" val="3782506736"/>
                    </a:ext>
                  </a:extLst>
                </a:gridCol>
                <a:gridCol w="1717326">
                  <a:extLst>
                    <a:ext uri="{9D8B030D-6E8A-4147-A177-3AD203B41FA5}">
                      <a16:colId xmlns:a16="http://schemas.microsoft.com/office/drawing/2014/main" val="4222579089"/>
                    </a:ext>
                  </a:extLst>
                </a:gridCol>
                <a:gridCol w="1717326">
                  <a:extLst>
                    <a:ext uri="{9D8B030D-6E8A-4147-A177-3AD203B41FA5}">
                      <a16:colId xmlns:a16="http://schemas.microsoft.com/office/drawing/2014/main" val="1129177298"/>
                    </a:ext>
                  </a:extLst>
                </a:gridCol>
                <a:gridCol w="1390251">
                  <a:extLst>
                    <a:ext uri="{9D8B030D-6E8A-4147-A177-3AD203B41FA5}">
                      <a16:colId xmlns:a16="http://schemas.microsoft.com/office/drawing/2014/main" val="836772911"/>
                    </a:ext>
                  </a:extLst>
                </a:gridCol>
                <a:gridCol w="1799279">
                  <a:extLst>
                    <a:ext uri="{9D8B030D-6E8A-4147-A177-3AD203B41FA5}">
                      <a16:colId xmlns:a16="http://schemas.microsoft.com/office/drawing/2014/main" val="390788008"/>
                    </a:ext>
                  </a:extLst>
                </a:gridCol>
              </a:tblGrid>
              <a:tr h="394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Expense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’24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077941"/>
                  </a:ext>
                </a:extLst>
              </a:tr>
              <a:tr h="334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Assessment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$12,244,196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$12,567,854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$323,658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2.64%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955815"/>
                  </a:ext>
                </a:extLst>
              </a:tr>
              <a:tr h="69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School Debt Exclusion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$889,150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$987,214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98,064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204216"/>
                  </a:ext>
                </a:extLst>
              </a:tr>
              <a:tr h="334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$13,133,346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$13,555,068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$421,722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3.2%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883971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D970A4-6FE1-406D-87B1-0D51A112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16656"/>
              </p:ext>
            </p:extLst>
          </p:nvPr>
        </p:nvGraphicFramePr>
        <p:xfrm>
          <a:off x="3406140" y="3898260"/>
          <a:ext cx="8341509" cy="116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326">
                  <a:extLst>
                    <a:ext uri="{9D8B030D-6E8A-4147-A177-3AD203B41FA5}">
                      <a16:colId xmlns:a16="http://schemas.microsoft.com/office/drawing/2014/main" val="3953045154"/>
                    </a:ext>
                  </a:extLst>
                </a:gridCol>
                <a:gridCol w="1717326">
                  <a:extLst>
                    <a:ext uri="{9D8B030D-6E8A-4147-A177-3AD203B41FA5}">
                      <a16:colId xmlns:a16="http://schemas.microsoft.com/office/drawing/2014/main" val="2474773491"/>
                    </a:ext>
                  </a:extLst>
                </a:gridCol>
                <a:gridCol w="1717326">
                  <a:extLst>
                    <a:ext uri="{9D8B030D-6E8A-4147-A177-3AD203B41FA5}">
                      <a16:colId xmlns:a16="http://schemas.microsoft.com/office/drawing/2014/main" val="3527695858"/>
                    </a:ext>
                  </a:extLst>
                </a:gridCol>
                <a:gridCol w="1390252">
                  <a:extLst>
                    <a:ext uri="{9D8B030D-6E8A-4147-A177-3AD203B41FA5}">
                      <a16:colId xmlns:a16="http://schemas.microsoft.com/office/drawing/2014/main" val="854831355"/>
                    </a:ext>
                  </a:extLst>
                </a:gridCol>
                <a:gridCol w="1799279">
                  <a:extLst>
                    <a:ext uri="{9D8B030D-6E8A-4147-A177-3AD203B41FA5}">
                      <a16:colId xmlns:a16="http://schemas.microsoft.com/office/drawing/2014/main" val="3374141120"/>
                    </a:ext>
                  </a:extLst>
                </a:gridCol>
              </a:tblGrid>
              <a:tr h="399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Expense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’24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643923"/>
                  </a:ext>
                </a:extLst>
              </a:tr>
              <a:tr h="762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$1,010,957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$1,136,670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$125,713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12.43%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2402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14B3B6F-5356-4041-8C3C-3B22C214B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01" y="3179710"/>
            <a:ext cx="3217545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AD07-D370-409E-9718-A7C65E3E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5551135"/>
            <a:ext cx="12042913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FY 2024 Budget Strengths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200D6-5EAC-4365-A40F-4A95EDEA2C92}"/>
              </a:ext>
            </a:extLst>
          </p:cNvPr>
          <p:cNvSpPr txBox="1"/>
          <p:nvPr/>
        </p:nvSpPr>
        <p:spPr>
          <a:xfrm>
            <a:off x="725556" y="217285"/>
            <a:ext cx="117182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The Town is in a Position of Fiscal Stability and Financial Strength: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2022 Certified Free Cash:									$1,936,459*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2022 Stabilization Fund:										$2,657,523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2022 Capital Stabilization Fund:						</a:t>
            </a:r>
            <a:r>
              <a:rPr lang="en-US" sz="2800" b="1">
                <a:solidFill>
                  <a:schemeClr val="bg1"/>
                </a:solidFill>
              </a:rPr>
              <a:t>	$3,102,455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2022 Standard and Poor (S&amp;P) Bond Rating**:			Aa2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*Balances as of June 30, 2022</a:t>
            </a:r>
            <a:b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**The S &amp; P Rating Includes Findings of:  Strong Local Economy; Strong Management;  Strong Financial Policies and Practices.  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Strong Financial Reserves.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5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-81676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" y="4702790"/>
            <a:ext cx="11764617" cy="9084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Balanced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028" y="5556649"/>
            <a:ext cx="9982884" cy="75402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Includes $1.1M to Stabilization and $300K to OPEB Liability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81D2F1-6C42-47E5-8096-CB4F543E4941}"/>
              </a:ext>
            </a:extLst>
          </p:cNvPr>
          <p:cNvSpPr/>
          <p:nvPr/>
        </p:nvSpPr>
        <p:spPr>
          <a:xfrm>
            <a:off x="278296" y="924338"/>
            <a:ext cx="5297556" cy="3360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68B29-8C80-4959-906E-DB3754BD6F9D}"/>
              </a:ext>
            </a:extLst>
          </p:cNvPr>
          <p:cNvSpPr txBox="1"/>
          <p:nvPr/>
        </p:nvSpPr>
        <p:spPr>
          <a:xfrm>
            <a:off x="604630" y="1023164"/>
            <a:ext cx="464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Revenue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$35,173,746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D8F2-DEED-44B7-A7EC-4AD0849E20F1}"/>
              </a:ext>
            </a:extLst>
          </p:cNvPr>
          <p:cNvSpPr txBox="1"/>
          <p:nvPr/>
        </p:nvSpPr>
        <p:spPr>
          <a:xfrm>
            <a:off x="604630" y="1977271"/>
            <a:ext cx="454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Aid					$1,076,070</a:t>
            </a:r>
          </a:p>
          <a:p>
            <a:r>
              <a:rPr lang="en-US" dirty="0">
                <a:solidFill>
                  <a:schemeClr val="bg1"/>
                </a:solidFill>
              </a:rPr>
              <a:t>Tax Levy					$28,624,674</a:t>
            </a:r>
          </a:p>
          <a:p>
            <a:r>
              <a:rPr lang="en-US" dirty="0">
                <a:solidFill>
                  <a:schemeClr val="bg1"/>
                </a:solidFill>
              </a:rPr>
              <a:t>Local Receipts				$2,519,445</a:t>
            </a:r>
          </a:p>
          <a:p>
            <a:r>
              <a:rPr lang="en-US" dirty="0">
                <a:solidFill>
                  <a:schemeClr val="bg1"/>
                </a:solidFill>
              </a:rPr>
              <a:t>Free Cash					$1,936,459</a:t>
            </a:r>
          </a:p>
          <a:p>
            <a:r>
              <a:rPr lang="en-US" dirty="0">
                <a:solidFill>
                  <a:schemeClr val="bg1"/>
                </a:solidFill>
              </a:rPr>
              <a:t>Capital Stabilization		$364,200</a:t>
            </a:r>
          </a:p>
          <a:p>
            <a:r>
              <a:rPr lang="en-US" dirty="0">
                <a:solidFill>
                  <a:schemeClr val="bg1"/>
                </a:solidFill>
              </a:rPr>
              <a:t>Enterprise Fund Impact		$1,057,660</a:t>
            </a:r>
          </a:p>
          <a:p>
            <a:r>
              <a:rPr lang="en-US" dirty="0">
                <a:solidFill>
                  <a:schemeClr val="bg1"/>
                </a:solidFill>
              </a:rPr>
              <a:t>Cherry Sheet Charges		</a:t>
            </a:r>
            <a:r>
              <a:rPr lang="en-US" u="sng" dirty="0">
                <a:solidFill>
                  <a:schemeClr val="bg1"/>
                </a:solidFill>
              </a:rPr>
              <a:t>($404,762)</a:t>
            </a: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b="1" dirty="0">
                <a:solidFill>
                  <a:schemeClr val="bg1"/>
                </a:solidFill>
              </a:rPr>
              <a:t>	$35,173,746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E7CBCD-B6D5-41AE-8689-497AE4EF360C}"/>
              </a:ext>
            </a:extLst>
          </p:cNvPr>
          <p:cNvSpPr/>
          <p:nvPr/>
        </p:nvSpPr>
        <p:spPr>
          <a:xfrm>
            <a:off x="6281531" y="924338"/>
            <a:ext cx="5297556" cy="3360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C0E16-43F4-40FD-950A-124E8DF0F6ED}"/>
              </a:ext>
            </a:extLst>
          </p:cNvPr>
          <p:cNvSpPr txBox="1"/>
          <p:nvPr/>
        </p:nvSpPr>
        <p:spPr>
          <a:xfrm>
            <a:off x="6607865" y="1023163"/>
            <a:ext cx="464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Expenses &amp; Savings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$35,173,746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CE3C5-6175-4F08-A377-2125D4FBDF97}"/>
              </a:ext>
            </a:extLst>
          </p:cNvPr>
          <p:cNvSpPr txBox="1"/>
          <p:nvPr/>
        </p:nvSpPr>
        <p:spPr>
          <a:xfrm>
            <a:off x="6658388" y="1985390"/>
            <a:ext cx="454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Omnibus Budget			$17,915,384</a:t>
            </a:r>
          </a:p>
          <a:p>
            <a:r>
              <a:rPr lang="en-US" dirty="0">
                <a:solidFill>
                  <a:schemeClr val="bg1"/>
                </a:solidFill>
              </a:rPr>
              <a:t>ASRSD Assessment			$13,555,068</a:t>
            </a:r>
          </a:p>
          <a:p>
            <a:r>
              <a:rPr lang="en-US" dirty="0">
                <a:solidFill>
                  <a:schemeClr val="bg1"/>
                </a:solidFill>
              </a:rPr>
              <a:t>NVRTHS Assessment			$1,136,670</a:t>
            </a:r>
          </a:p>
          <a:p>
            <a:r>
              <a:rPr lang="en-US" dirty="0">
                <a:solidFill>
                  <a:schemeClr val="bg1"/>
                </a:solidFill>
              </a:rPr>
              <a:t>OPEB (GASB45) Funding		$300,000</a:t>
            </a:r>
          </a:p>
          <a:p>
            <a:r>
              <a:rPr lang="en-US" dirty="0">
                <a:solidFill>
                  <a:schemeClr val="bg1"/>
                </a:solidFill>
              </a:rPr>
              <a:t>Stabilization Funding		$1,098,073</a:t>
            </a:r>
          </a:p>
          <a:p>
            <a:r>
              <a:rPr lang="en-US" dirty="0">
                <a:solidFill>
                  <a:schemeClr val="bg1"/>
                </a:solidFill>
              </a:rPr>
              <a:t>Other Articles				</a:t>
            </a:r>
            <a:r>
              <a:rPr lang="en-US" u="sng" dirty="0">
                <a:solidFill>
                  <a:schemeClr val="bg1"/>
                </a:solidFill>
              </a:rPr>
              <a:t>$1,168,551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b="1" dirty="0">
                <a:solidFill>
                  <a:schemeClr val="bg1"/>
                </a:solidFill>
              </a:rPr>
              <a:t>	$35,173,746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-18813"/>
            <a:ext cx="1219198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7E774E-0470-4EDD-95EF-2CD34A409A89}"/>
              </a:ext>
            </a:extLst>
          </p:cNvPr>
          <p:cNvSpPr txBox="1"/>
          <p:nvPr/>
        </p:nvSpPr>
        <p:spPr>
          <a:xfrm>
            <a:off x="1051208" y="657801"/>
            <a:ext cx="4602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Revenue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CFB59-7DBE-4CDA-9986-3B2C15FF873F}"/>
              </a:ext>
            </a:extLst>
          </p:cNvPr>
          <p:cNvSpPr txBox="1"/>
          <p:nvPr/>
        </p:nvSpPr>
        <p:spPr>
          <a:xfrm>
            <a:off x="5576822" y="135640"/>
            <a:ext cx="6621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General Fund Expenditures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4B606F-AEA9-45F0-AC6B-AE2A2CF0C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909973"/>
              </p:ext>
            </p:extLst>
          </p:nvPr>
        </p:nvGraphicFramePr>
        <p:xfrm>
          <a:off x="6141480" y="1993577"/>
          <a:ext cx="5652816" cy="48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6747D0-4882-5B40-BC47-FFF74AB49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524283"/>
              </p:ext>
            </p:extLst>
          </p:nvPr>
        </p:nvGraphicFramePr>
        <p:xfrm>
          <a:off x="397704" y="1961951"/>
          <a:ext cx="5532048" cy="509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09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8" y="6011917"/>
            <a:ext cx="11764617" cy="84608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Omnibus Budget - Revenue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F3B209A-3A25-4D8C-9158-7EFCA8A6D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19404"/>
              </p:ext>
            </p:extLst>
          </p:nvPr>
        </p:nvGraphicFramePr>
        <p:xfrm>
          <a:off x="1429406" y="115614"/>
          <a:ext cx="10570781" cy="555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6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5701257"/>
            <a:ext cx="12052852" cy="983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Omnibus Budget – Revenue Movement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EC314F-B7E0-400C-980F-28BE0E061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55896"/>
              </p:ext>
            </p:extLst>
          </p:nvPr>
        </p:nvGraphicFramePr>
        <p:xfrm>
          <a:off x="791110" y="335997"/>
          <a:ext cx="9915658" cy="536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872">
                  <a:extLst>
                    <a:ext uri="{9D8B030D-6E8A-4147-A177-3AD203B41FA5}">
                      <a16:colId xmlns:a16="http://schemas.microsoft.com/office/drawing/2014/main" val="2462826404"/>
                    </a:ext>
                  </a:extLst>
                </a:gridCol>
                <a:gridCol w="1570570">
                  <a:extLst>
                    <a:ext uri="{9D8B030D-6E8A-4147-A177-3AD203B41FA5}">
                      <a16:colId xmlns:a16="http://schemas.microsoft.com/office/drawing/2014/main" val="1786858838"/>
                    </a:ext>
                  </a:extLst>
                </a:gridCol>
                <a:gridCol w="2091558">
                  <a:extLst>
                    <a:ext uri="{9D8B030D-6E8A-4147-A177-3AD203B41FA5}">
                      <a16:colId xmlns:a16="http://schemas.microsoft.com/office/drawing/2014/main" val="2273796931"/>
                    </a:ext>
                  </a:extLst>
                </a:gridCol>
                <a:gridCol w="2089999">
                  <a:extLst>
                    <a:ext uri="{9D8B030D-6E8A-4147-A177-3AD203B41FA5}">
                      <a16:colId xmlns:a16="http://schemas.microsoft.com/office/drawing/2014/main" val="3268104517"/>
                    </a:ext>
                  </a:extLst>
                </a:gridCol>
                <a:gridCol w="1900659">
                  <a:extLst>
                    <a:ext uri="{9D8B030D-6E8A-4147-A177-3AD203B41FA5}">
                      <a16:colId xmlns:a16="http://schemas.microsoft.com/office/drawing/2014/main" val="2443321371"/>
                    </a:ext>
                  </a:extLst>
                </a:gridCol>
              </a:tblGrid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Category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FY ‘23</a:t>
                      </a:r>
                      <a:br>
                        <a:rPr lang="en-US" sz="1400" dirty="0"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effectLst/>
                          <a:latin typeface="+mn-lt"/>
                        </a:rPr>
                        <a:t>Recap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FY ‘24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Increase/(Decrease)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Percentage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3161312774"/>
                  </a:ext>
                </a:extLst>
              </a:tr>
              <a:tr h="507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State Aid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1,045,256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1,076,070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30,814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2.95%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858259449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Tax Base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25,773,010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27,135,525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1,362,515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5.29%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217914536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Debt Exclusions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1,242,923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1,489,149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246,226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19.81%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626217695"/>
                  </a:ext>
                </a:extLst>
              </a:tr>
              <a:tr h="507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Local Receipts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2,345,000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2,519,445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174,445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7.44%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795709090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Other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312,696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364,200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51,504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16.47%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070677694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Free Cash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2,528,927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1,936,459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(592,468)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(23.43%)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969884950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Cherry Sheet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(102,888)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(104,762)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(1,866)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1.81%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226171566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Overlay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(293,197)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(300,000)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(6,803)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3895816389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$32,851,719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$34,116,086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$1,264,367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3.85%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21991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8" y="5216509"/>
            <a:ext cx="11764617" cy="164149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Omnibus Budget - Expenses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A9ECEA-CCC3-4780-800B-44BD1A330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29327"/>
              </p:ext>
            </p:extLst>
          </p:nvPr>
        </p:nvGraphicFramePr>
        <p:xfrm>
          <a:off x="1865434" y="865837"/>
          <a:ext cx="11075866" cy="495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402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82" y="5553878"/>
            <a:ext cx="11764617" cy="8685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FY 2024 Operating Expenses by Category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983CD6-5CAD-A997-8D7D-77990BE48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432322"/>
              </p:ext>
            </p:extLst>
          </p:nvPr>
        </p:nvGraphicFramePr>
        <p:xfrm>
          <a:off x="1410057" y="444381"/>
          <a:ext cx="9511468" cy="509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762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5444358"/>
            <a:ext cx="12052852" cy="108909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FY ‘24 Major Drivers - Movement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1B2B1B-00AD-4A2A-BB7A-8F2E5F1E7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56865"/>
              </p:ext>
            </p:extLst>
          </p:nvPr>
        </p:nvGraphicFramePr>
        <p:xfrm>
          <a:off x="1951138" y="757327"/>
          <a:ext cx="9416076" cy="4175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56630">
                  <a:extLst>
                    <a:ext uri="{9D8B030D-6E8A-4147-A177-3AD203B41FA5}">
                      <a16:colId xmlns:a16="http://schemas.microsoft.com/office/drawing/2014/main" val="2255793290"/>
                    </a:ext>
                  </a:extLst>
                </a:gridCol>
                <a:gridCol w="1483118">
                  <a:extLst>
                    <a:ext uri="{9D8B030D-6E8A-4147-A177-3AD203B41FA5}">
                      <a16:colId xmlns:a16="http://schemas.microsoft.com/office/drawing/2014/main" val="2398799203"/>
                    </a:ext>
                  </a:extLst>
                </a:gridCol>
                <a:gridCol w="1483118">
                  <a:extLst>
                    <a:ext uri="{9D8B030D-6E8A-4147-A177-3AD203B41FA5}">
                      <a16:colId xmlns:a16="http://schemas.microsoft.com/office/drawing/2014/main" val="907981941"/>
                    </a:ext>
                  </a:extLst>
                </a:gridCol>
                <a:gridCol w="2350570">
                  <a:extLst>
                    <a:ext uri="{9D8B030D-6E8A-4147-A177-3AD203B41FA5}">
                      <a16:colId xmlns:a16="http://schemas.microsoft.com/office/drawing/2014/main" val="943261929"/>
                    </a:ext>
                  </a:extLst>
                </a:gridCol>
                <a:gridCol w="1642640">
                  <a:extLst>
                    <a:ext uri="{9D8B030D-6E8A-4147-A177-3AD203B41FA5}">
                      <a16:colId xmlns:a16="http://schemas.microsoft.com/office/drawing/2014/main" val="3616833051"/>
                    </a:ext>
                  </a:extLst>
                </a:gridCol>
              </a:tblGrid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Increase/Decrease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3841113742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14,144,303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14,691,738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547,435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3.87%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164758155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Fire Department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2,192,432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2,289,484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97,052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4.43%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151698654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Health Insurance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2,001,857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2,269,859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268,002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13.39%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529243172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Police Department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3,299,703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3,475,385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1475,682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5.32%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1406041078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Debt Service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887,820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1,075,060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187,240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21.09%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85189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28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483</TotalTime>
  <Words>687</Words>
  <Application>Microsoft Office PowerPoint</Application>
  <PresentationFormat>Widescreen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Tw Cen MT</vt:lpstr>
      <vt:lpstr>Circuit</vt:lpstr>
      <vt:lpstr>Article 3:  FY 2024 Omnibus Budget  Town Meeting Presentation</vt:lpstr>
      <vt:lpstr>FY 2024 Budget Strengths</vt:lpstr>
      <vt:lpstr>Balanced Budget</vt:lpstr>
      <vt:lpstr>PowerPoint Presentation</vt:lpstr>
      <vt:lpstr>Omnibus Budget - Revenue</vt:lpstr>
      <vt:lpstr>Omnibus Budget – Revenue Movement</vt:lpstr>
      <vt:lpstr>Omnibus Budget - Expenses</vt:lpstr>
      <vt:lpstr>FY 2024 Operating Expenses by Category</vt:lpstr>
      <vt:lpstr>FY ‘24 Major Drivers - Movement</vt:lpstr>
      <vt:lpstr>FY ‘24 Capital </vt:lpstr>
      <vt:lpstr>PowerPoint Presentation</vt:lpstr>
      <vt:lpstr>School Assessments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Carly Antonellis</dc:creator>
  <cp:lastModifiedBy>Cindy Knox</cp:lastModifiedBy>
  <cp:revision>36</cp:revision>
  <cp:lastPrinted>2023-04-18T14:20:10Z</cp:lastPrinted>
  <dcterms:created xsi:type="dcterms:W3CDTF">2022-04-22T17:30:05Z</dcterms:created>
  <dcterms:modified xsi:type="dcterms:W3CDTF">2023-04-24T19:14:07Z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