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7F412E-B170-439E-89F3-3524AF0BA8F7}" type="datetimeFigureOut">
              <a:rPr lang="en-US" smtClean="0"/>
              <a:t>10/16/2023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C235A1F1-82D6-42BC-8E4F-69BBF8C04EB8}" type="slidenum">
              <a:rPr lang="en-US" smtClean="0"/>
              <a:t>‹#›</a:t>
            </a:fld>
            <a:endParaRPr lang="en-US"/>
          </a:p>
        </p:txBody>
      </p:sp>
    </p:spTree>
    <p:extLst>
      <p:ext uri="{BB962C8B-B14F-4D97-AF65-F5344CB8AC3E}">
        <p14:creationId xmlns:p14="http://schemas.microsoft.com/office/powerpoint/2010/main" val="2909729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7F412E-B170-439E-89F3-3524AF0BA8F7}"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5A1F1-82D6-42BC-8E4F-69BBF8C04EB8}" type="slidenum">
              <a:rPr lang="en-US" smtClean="0"/>
              <a:t>‹#›</a:t>
            </a:fld>
            <a:endParaRPr lang="en-US"/>
          </a:p>
        </p:txBody>
      </p:sp>
    </p:spTree>
    <p:extLst>
      <p:ext uri="{BB962C8B-B14F-4D97-AF65-F5344CB8AC3E}">
        <p14:creationId xmlns:p14="http://schemas.microsoft.com/office/powerpoint/2010/main" val="553395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7F412E-B170-439E-89F3-3524AF0BA8F7}"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5A1F1-82D6-42BC-8E4F-69BBF8C04EB8}" type="slidenum">
              <a:rPr lang="en-US" smtClean="0"/>
              <a:t>‹#›</a:t>
            </a:fld>
            <a:endParaRPr lang="en-US"/>
          </a:p>
        </p:txBody>
      </p:sp>
    </p:spTree>
    <p:extLst>
      <p:ext uri="{BB962C8B-B14F-4D97-AF65-F5344CB8AC3E}">
        <p14:creationId xmlns:p14="http://schemas.microsoft.com/office/powerpoint/2010/main" val="1991376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7F412E-B170-439E-89F3-3524AF0BA8F7}"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5A1F1-82D6-42BC-8E4F-69BBF8C04EB8}" type="slidenum">
              <a:rPr lang="en-US" smtClean="0"/>
              <a:t>‹#›</a:t>
            </a:fld>
            <a:endParaRPr lang="en-US"/>
          </a:p>
        </p:txBody>
      </p:sp>
    </p:spTree>
    <p:extLst>
      <p:ext uri="{BB962C8B-B14F-4D97-AF65-F5344CB8AC3E}">
        <p14:creationId xmlns:p14="http://schemas.microsoft.com/office/powerpoint/2010/main" val="28829740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7F412E-B170-439E-89F3-3524AF0BA8F7}"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5A1F1-82D6-42BC-8E4F-69BBF8C04EB8}" type="slidenum">
              <a:rPr lang="en-US" smtClean="0"/>
              <a:t>‹#›</a:t>
            </a:fld>
            <a:endParaRPr lang="en-US"/>
          </a:p>
        </p:txBody>
      </p:sp>
    </p:spTree>
    <p:extLst>
      <p:ext uri="{BB962C8B-B14F-4D97-AF65-F5344CB8AC3E}">
        <p14:creationId xmlns:p14="http://schemas.microsoft.com/office/powerpoint/2010/main" val="595259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7F412E-B170-439E-89F3-3524AF0BA8F7}"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5A1F1-82D6-42BC-8E4F-69BBF8C04EB8}" type="slidenum">
              <a:rPr lang="en-US" smtClean="0"/>
              <a:t>‹#›</a:t>
            </a:fld>
            <a:endParaRPr lang="en-US"/>
          </a:p>
        </p:txBody>
      </p:sp>
    </p:spTree>
    <p:extLst>
      <p:ext uri="{BB962C8B-B14F-4D97-AF65-F5344CB8AC3E}">
        <p14:creationId xmlns:p14="http://schemas.microsoft.com/office/powerpoint/2010/main" val="270880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7F412E-B170-439E-89F3-3524AF0BA8F7}"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5A1F1-82D6-42BC-8E4F-69BBF8C04EB8}" type="slidenum">
              <a:rPr lang="en-US" smtClean="0"/>
              <a:t>‹#›</a:t>
            </a:fld>
            <a:endParaRPr lang="en-US"/>
          </a:p>
        </p:txBody>
      </p:sp>
    </p:spTree>
    <p:extLst>
      <p:ext uri="{BB962C8B-B14F-4D97-AF65-F5344CB8AC3E}">
        <p14:creationId xmlns:p14="http://schemas.microsoft.com/office/powerpoint/2010/main" val="2855923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7F412E-B170-439E-89F3-3524AF0BA8F7}"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5A1F1-82D6-42BC-8E4F-69BBF8C04EB8}" type="slidenum">
              <a:rPr lang="en-US" smtClean="0"/>
              <a:t>‹#›</a:t>
            </a:fld>
            <a:endParaRPr lang="en-US"/>
          </a:p>
        </p:txBody>
      </p:sp>
    </p:spTree>
    <p:extLst>
      <p:ext uri="{BB962C8B-B14F-4D97-AF65-F5344CB8AC3E}">
        <p14:creationId xmlns:p14="http://schemas.microsoft.com/office/powerpoint/2010/main" val="41965837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7F412E-B170-439E-89F3-3524AF0BA8F7}"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5A1F1-82D6-42BC-8E4F-69BBF8C04EB8}" type="slidenum">
              <a:rPr lang="en-US" smtClean="0"/>
              <a:t>‹#›</a:t>
            </a:fld>
            <a:endParaRPr lang="en-US"/>
          </a:p>
        </p:txBody>
      </p:sp>
    </p:spTree>
    <p:extLst>
      <p:ext uri="{BB962C8B-B14F-4D97-AF65-F5344CB8AC3E}">
        <p14:creationId xmlns:p14="http://schemas.microsoft.com/office/powerpoint/2010/main" val="1268429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7F412E-B170-439E-89F3-3524AF0BA8F7}"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C235A1F1-82D6-42BC-8E4F-69BBF8C04EB8}" type="slidenum">
              <a:rPr lang="en-US" smtClean="0"/>
              <a:t>‹#›</a:t>
            </a:fld>
            <a:endParaRPr lang="en-US"/>
          </a:p>
        </p:txBody>
      </p:sp>
    </p:spTree>
    <p:extLst>
      <p:ext uri="{BB962C8B-B14F-4D97-AF65-F5344CB8AC3E}">
        <p14:creationId xmlns:p14="http://schemas.microsoft.com/office/powerpoint/2010/main" val="216690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7F412E-B170-439E-89F3-3524AF0BA8F7}"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5A1F1-82D6-42BC-8E4F-69BBF8C04EB8}" type="slidenum">
              <a:rPr lang="en-US" smtClean="0"/>
              <a:t>‹#›</a:t>
            </a:fld>
            <a:endParaRPr lang="en-US"/>
          </a:p>
        </p:txBody>
      </p:sp>
    </p:spTree>
    <p:extLst>
      <p:ext uri="{BB962C8B-B14F-4D97-AF65-F5344CB8AC3E}">
        <p14:creationId xmlns:p14="http://schemas.microsoft.com/office/powerpoint/2010/main" val="204065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7F412E-B170-439E-89F3-3524AF0BA8F7}"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5A1F1-82D6-42BC-8E4F-69BBF8C04EB8}" type="slidenum">
              <a:rPr lang="en-US" smtClean="0"/>
              <a:t>‹#›</a:t>
            </a:fld>
            <a:endParaRPr lang="en-US"/>
          </a:p>
        </p:txBody>
      </p:sp>
    </p:spTree>
    <p:extLst>
      <p:ext uri="{BB962C8B-B14F-4D97-AF65-F5344CB8AC3E}">
        <p14:creationId xmlns:p14="http://schemas.microsoft.com/office/powerpoint/2010/main" val="3723127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7F412E-B170-439E-89F3-3524AF0BA8F7}" type="datetimeFigureOut">
              <a:rPr lang="en-US" smtClean="0"/>
              <a:t>10/16/2023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5A1F1-82D6-42BC-8E4F-69BBF8C04EB8}" type="slidenum">
              <a:rPr lang="en-US" smtClean="0"/>
              <a:t>‹#›</a:t>
            </a:fld>
            <a:endParaRPr lang="en-US"/>
          </a:p>
        </p:txBody>
      </p:sp>
    </p:spTree>
    <p:extLst>
      <p:ext uri="{BB962C8B-B14F-4D97-AF65-F5344CB8AC3E}">
        <p14:creationId xmlns:p14="http://schemas.microsoft.com/office/powerpoint/2010/main" val="3194823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7F412E-B170-439E-89F3-3524AF0BA8F7}" type="datetimeFigureOut">
              <a:rPr lang="en-US" smtClean="0"/>
              <a:t>10/16/2023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5A1F1-82D6-42BC-8E4F-69BBF8C04EB8}" type="slidenum">
              <a:rPr lang="en-US" smtClean="0"/>
              <a:t>‹#›</a:t>
            </a:fld>
            <a:endParaRPr lang="en-US"/>
          </a:p>
        </p:txBody>
      </p:sp>
    </p:spTree>
    <p:extLst>
      <p:ext uri="{BB962C8B-B14F-4D97-AF65-F5344CB8AC3E}">
        <p14:creationId xmlns:p14="http://schemas.microsoft.com/office/powerpoint/2010/main" val="3659876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7F412E-B170-439E-89F3-3524AF0BA8F7}" type="datetimeFigureOut">
              <a:rPr lang="en-US" smtClean="0"/>
              <a:t>10/16/2023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5A1F1-82D6-42BC-8E4F-69BBF8C04EB8}" type="slidenum">
              <a:rPr lang="en-US" smtClean="0"/>
              <a:t>‹#›</a:t>
            </a:fld>
            <a:endParaRPr lang="en-US"/>
          </a:p>
        </p:txBody>
      </p:sp>
    </p:spTree>
    <p:extLst>
      <p:ext uri="{BB962C8B-B14F-4D97-AF65-F5344CB8AC3E}">
        <p14:creationId xmlns:p14="http://schemas.microsoft.com/office/powerpoint/2010/main" val="2261309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7F412E-B170-439E-89F3-3524AF0BA8F7}"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5A1F1-82D6-42BC-8E4F-69BBF8C04EB8}" type="slidenum">
              <a:rPr lang="en-US" smtClean="0"/>
              <a:t>‹#›</a:t>
            </a:fld>
            <a:endParaRPr lang="en-US"/>
          </a:p>
        </p:txBody>
      </p:sp>
    </p:spTree>
    <p:extLst>
      <p:ext uri="{BB962C8B-B14F-4D97-AF65-F5344CB8AC3E}">
        <p14:creationId xmlns:p14="http://schemas.microsoft.com/office/powerpoint/2010/main" val="248514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7F412E-B170-439E-89F3-3524AF0BA8F7}"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5A1F1-82D6-42BC-8E4F-69BBF8C04EB8}" type="slidenum">
              <a:rPr lang="en-US" smtClean="0"/>
              <a:t>‹#›</a:t>
            </a:fld>
            <a:endParaRPr lang="en-US"/>
          </a:p>
        </p:txBody>
      </p:sp>
    </p:spTree>
    <p:extLst>
      <p:ext uri="{BB962C8B-B14F-4D97-AF65-F5344CB8AC3E}">
        <p14:creationId xmlns:p14="http://schemas.microsoft.com/office/powerpoint/2010/main" val="3633141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37F412E-B170-439E-89F3-3524AF0BA8F7}" type="datetimeFigureOut">
              <a:rPr lang="en-US" smtClean="0"/>
              <a:t>10/16/2023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235A1F1-82D6-42BC-8E4F-69BBF8C04EB8}" type="slidenum">
              <a:rPr lang="en-US" smtClean="0"/>
              <a:t>‹#›</a:t>
            </a:fld>
            <a:endParaRPr lang="en-US"/>
          </a:p>
        </p:txBody>
      </p:sp>
    </p:spTree>
    <p:extLst>
      <p:ext uri="{BB962C8B-B14F-4D97-AF65-F5344CB8AC3E}">
        <p14:creationId xmlns:p14="http://schemas.microsoft.com/office/powerpoint/2010/main" val="14058526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95676-45BA-D288-8F5E-4988C0BFDFF4}"/>
              </a:ext>
            </a:extLst>
          </p:cNvPr>
          <p:cNvSpPr>
            <a:spLocks noGrp="1"/>
          </p:cNvSpPr>
          <p:nvPr>
            <p:ph type="ctrTitle"/>
          </p:nvPr>
        </p:nvSpPr>
        <p:spPr>
          <a:xfrm>
            <a:off x="2416500" y="1731072"/>
            <a:ext cx="9263162" cy="3242266"/>
          </a:xfrm>
        </p:spPr>
        <p:txBody>
          <a:bodyPr>
            <a:normAutofit/>
          </a:bodyPr>
          <a:lstStyle/>
          <a:p>
            <a:r>
              <a:rPr lang="en-US" dirty="0"/>
              <a:t>Fall Special Town Meeting October 23, 2023</a:t>
            </a:r>
            <a:br>
              <a:rPr lang="en-US" dirty="0"/>
            </a:br>
            <a:endParaRPr lang="en-US" dirty="0"/>
          </a:p>
        </p:txBody>
      </p:sp>
      <p:sp>
        <p:nvSpPr>
          <p:cNvPr id="3" name="TextBox 2">
            <a:extLst>
              <a:ext uri="{FF2B5EF4-FFF2-40B4-BE49-F238E27FC236}">
                <a16:creationId xmlns:a16="http://schemas.microsoft.com/office/drawing/2014/main" id="{9D9BFD7F-1FFD-5367-FE8B-40FDD8DBF71D}"/>
              </a:ext>
            </a:extLst>
          </p:cNvPr>
          <p:cNvSpPr txBox="1"/>
          <p:nvPr/>
        </p:nvSpPr>
        <p:spPr>
          <a:xfrm>
            <a:off x="7110102" y="6056556"/>
            <a:ext cx="4794190" cy="523220"/>
          </a:xfrm>
          <a:prstGeom prst="rect">
            <a:avLst/>
          </a:prstGeom>
          <a:noFill/>
        </p:spPr>
        <p:txBody>
          <a:bodyPr wrap="square" rtlCol="0">
            <a:spAutoFit/>
          </a:bodyPr>
          <a:lstStyle/>
          <a:p>
            <a:r>
              <a:rPr lang="en-US" sz="2800" dirty="0"/>
              <a:t>Daniel Ruiz, Ayer Town Planner</a:t>
            </a:r>
          </a:p>
        </p:txBody>
      </p:sp>
    </p:spTree>
    <p:extLst>
      <p:ext uri="{BB962C8B-B14F-4D97-AF65-F5344CB8AC3E}">
        <p14:creationId xmlns:p14="http://schemas.microsoft.com/office/powerpoint/2010/main" val="3580773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B46F7-8280-2D77-A57E-72B6A3CAF9C3}"/>
              </a:ext>
            </a:extLst>
          </p:cNvPr>
          <p:cNvSpPr>
            <a:spLocks noGrp="1"/>
          </p:cNvSpPr>
          <p:nvPr>
            <p:ph type="title"/>
          </p:nvPr>
        </p:nvSpPr>
        <p:spPr/>
        <p:txBody>
          <a:bodyPr/>
          <a:lstStyle/>
          <a:p>
            <a:r>
              <a:rPr lang="en-US" dirty="0"/>
              <a:t>Warrant Article 1</a:t>
            </a:r>
            <a:br>
              <a:rPr lang="en-US" dirty="0"/>
            </a:br>
            <a:r>
              <a:rPr lang="en-US" dirty="0"/>
              <a:t>Adoption of the Mullin’s Rule</a:t>
            </a:r>
          </a:p>
        </p:txBody>
      </p:sp>
      <p:sp>
        <p:nvSpPr>
          <p:cNvPr id="3" name="Content Placeholder 2">
            <a:extLst>
              <a:ext uri="{FF2B5EF4-FFF2-40B4-BE49-F238E27FC236}">
                <a16:creationId xmlns:a16="http://schemas.microsoft.com/office/drawing/2014/main" id="{02AACE6D-2879-A042-80C6-D24751A99581}"/>
              </a:ext>
            </a:extLst>
          </p:cNvPr>
          <p:cNvSpPr>
            <a:spLocks noGrp="1"/>
          </p:cNvSpPr>
          <p:nvPr>
            <p:ph idx="1"/>
          </p:nvPr>
        </p:nvSpPr>
        <p:spPr/>
        <p:txBody>
          <a:bodyPr/>
          <a:lstStyle/>
          <a:p>
            <a:r>
              <a:rPr lang="en-US" dirty="0"/>
              <a:t>To see if the Town will vote to accept, for all boards, committees or commissions holding adjudicatory hearings in the Town, the provisions of G.L. c.39, §23D(a), which provide that a member of a board, committee, or commission holding an adjudicatory hearing shall not be disqualified from voting in the matter solely due to the member's absence from one session of such hearing, provided that certain conditions are met, or take any other action relative thereto.</a:t>
            </a:r>
          </a:p>
        </p:txBody>
      </p:sp>
    </p:spTree>
    <p:extLst>
      <p:ext uri="{BB962C8B-B14F-4D97-AF65-F5344CB8AC3E}">
        <p14:creationId xmlns:p14="http://schemas.microsoft.com/office/powerpoint/2010/main" val="25260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42DBD-75A1-5868-E110-4E12AA1EB3F0}"/>
              </a:ext>
            </a:extLst>
          </p:cNvPr>
          <p:cNvSpPr>
            <a:spLocks noGrp="1"/>
          </p:cNvSpPr>
          <p:nvPr>
            <p:ph type="title"/>
          </p:nvPr>
        </p:nvSpPr>
        <p:spPr/>
        <p:txBody>
          <a:bodyPr/>
          <a:lstStyle/>
          <a:p>
            <a:r>
              <a:rPr lang="en-US" dirty="0"/>
              <a:t>Massachusetts General Laws c.39, §23D(a)</a:t>
            </a:r>
          </a:p>
        </p:txBody>
      </p:sp>
      <p:sp>
        <p:nvSpPr>
          <p:cNvPr id="3" name="Content Placeholder 2">
            <a:extLst>
              <a:ext uri="{FF2B5EF4-FFF2-40B4-BE49-F238E27FC236}">
                <a16:creationId xmlns:a16="http://schemas.microsoft.com/office/drawing/2014/main" id="{C34694DE-26C2-7EBF-BBDF-D9DCCFA5ACC7}"/>
              </a:ext>
            </a:extLst>
          </p:cNvPr>
          <p:cNvSpPr>
            <a:spLocks noGrp="1"/>
          </p:cNvSpPr>
          <p:nvPr>
            <p:ph idx="1"/>
          </p:nvPr>
        </p:nvSpPr>
        <p:spPr>
          <a:xfrm>
            <a:off x="1484311" y="2012658"/>
            <a:ext cx="10018713" cy="4159542"/>
          </a:xfrm>
        </p:spPr>
        <p:txBody>
          <a:bodyPr>
            <a:normAutofit fontScale="92500"/>
          </a:bodyPr>
          <a:lstStyle/>
          <a:p>
            <a:r>
              <a:rPr lang="en-US" dirty="0"/>
              <a:t>Mass General Laws c.39, §23D(a) provides: Notwithstanding any general or special law to the contrary, upon municipal acceptance of this section for one or more types of adjudicatory hearings, a member of any municipal board, committee or commission when holding an adjudicatory hearing shall not be disqualified from voting in the matter solely due to that member's absence from no more than a single session of the hearing at which testimony or other evidence is received. Before any such vote, the member shall certify in writing that he has examined all evidence received at the missed session, which evidence shall include an audio or video recording of the missed session or a transcript thereof. The written certification shall be part of the record of the hearing. Nothing in this section shall change, replace, negate or otherwise supersede applicable quorum requirements.</a:t>
            </a:r>
          </a:p>
        </p:txBody>
      </p:sp>
    </p:spTree>
    <p:extLst>
      <p:ext uri="{BB962C8B-B14F-4D97-AF65-F5344CB8AC3E}">
        <p14:creationId xmlns:p14="http://schemas.microsoft.com/office/powerpoint/2010/main" val="3353653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119B-3B90-A244-16D7-DDEC4DF56A2F}"/>
              </a:ext>
            </a:extLst>
          </p:cNvPr>
          <p:cNvSpPr>
            <a:spLocks noGrp="1"/>
          </p:cNvSpPr>
          <p:nvPr>
            <p:ph type="title"/>
          </p:nvPr>
        </p:nvSpPr>
        <p:spPr>
          <a:xfrm>
            <a:off x="1484310" y="0"/>
            <a:ext cx="10018713" cy="1752599"/>
          </a:xfrm>
        </p:spPr>
        <p:txBody>
          <a:bodyPr/>
          <a:lstStyle/>
          <a:p>
            <a:r>
              <a:rPr lang="en-US" dirty="0"/>
              <a:t>What does this mean?</a:t>
            </a:r>
          </a:p>
        </p:txBody>
      </p:sp>
      <p:sp>
        <p:nvSpPr>
          <p:cNvPr id="3" name="Content Placeholder 2">
            <a:extLst>
              <a:ext uri="{FF2B5EF4-FFF2-40B4-BE49-F238E27FC236}">
                <a16:creationId xmlns:a16="http://schemas.microsoft.com/office/drawing/2014/main" id="{A791BF0D-74E8-B842-60E6-F42B50BF2136}"/>
              </a:ext>
            </a:extLst>
          </p:cNvPr>
          <p:cNvSpPr>
            <a:spLocks noGrp="1"/>
          </p:cNvSpPr>
          <p:nvPr>
            <p:ph idx="1"/>
          </p:nvPr>
        </p:nvSpPr>
        <p:spPr>
          <a:xfrm>
            <a:off x="1484309" y="1618375"/>
            <a:ext cx="10018713" cy="4069360"/>
          </a:xfrm>
        </p:spPr>
        <p:txBody>
          <a:bodyPr>
            <a:normAutofit fontScale="92500" lnSpcReduction="10000"/>
          </a:bodyPr>
          <a:lstStyle/>
          <a:p>
            <a:r>
              <a:rPr lang="en-US" dirty="0"/>
              <a:t>The adoption of the Mullin’s Rule will allow any member on boards, committees or commissions holding adjudicatory hearings in the Town of Ayer to not be disqualified from voting on the particular application due to missing </a:t>
            </a:r>
            <a:r>
              <a:rPr lang="en-US" b="1" u="sng" dirty="0"/>
              <a:t>ONE MEETING</a:t>
            </a:r>
            <a:r>
              <a:rPr lang="en-US" dirty="0"/>
              <a:t>.</a:t>
            </a:r>
          </a:p>
          <a:p>
            <a:r>
              <a:rPr lang="en-US" dirty="0"/>
              <a:t>This adoption will allow the member to review meeting minutes, meeting videos, and all information presented at the meeting. Once the member  has reviewed all the necessary information, they will sign a form attesting that they have reviewed all necessary information to be able to participate in future meetings and vote.</a:t>
            </a:r>
          </a:p>
          <a:p>
            <a:r>
              <a:rPr lang="en-US" dirty="0"/>
              <a:t>The Mullin’s Rule only allows a member to miss </a:t>
            </a:r>
            <a:r>
              <a:rPr lang="en-US" sz="2200" b="1" u="sng" dirty="0"/>
              <a:t>ONE MEETING </a:t>
            </a:r>
            <a:r>
              <a:rPr lang="en-US" dirty="0"/>
              <a:t>without being disqualified. If that member misses a second meeting, at that point the member is not allowed to voted on the particular application. The member is still allowed to participate in deliberations.</a:t>
            </a:r>
          </a:p>
        </p:txBody>
      </p:sp>
    </p:spTree>
    <p:extLst>
      <p:ext uri="{BB962C8B-B14F-4D97-AF65-F5344CB8AC3E}">
        <p14:creationId xmlns:p14="http://schemas.microsoft.com/office/powerpoint/2010/main" val="1608106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96D1C-1F24-A2F1-7477-03F5630DE57D}"/>
              </a:ext>
            </a:extLst>
          </p:cNvPr>
          <p:cNvSpPr>
            <a:spLocks noGrp="1"/>
          </p:cNvSpPr>
          <p:nvPr>
            <p:ph type="title"/>
          </p:nvPr>
        </p:nvSpPr>
        <p:spPr/>
        <p:txBody>
          <a:bodyPr/>
          <a:lstStyle/>
          <a:p>
            <a:r>
              <a:rPr lang="en-US" dirty="0"/>
              <a:t>Why should we approve this?</a:t>
            </a:r>
          </a:p>
        </p:txBody>
      </p:sp>
      <p:sp>
        <p:nvSpPr>
          <p:cNvPr id="3" name="Content Placeholder 2">
            <a:extLst>
              <a:ext uri="{FF2B5EF4-FFF2-40B4-BE49-F238E27FC236}">
                <a16:creationId xmlns:a16="http://schemas.microsoft.com/office/drawing/2014/main" id="{4D7A7596-9883-D099-1A34-D07A5E612782}"/>
              </a:ext>
            </a:extLst>
          </p:cNvPr>
          <p:cNvSpPr>
            <a:spLocks noGrp="1"/>
          </p:cNvSpPr>
          <p:nvPr>
            <p:ph idx="1"/>
          </p:nvPr>
        </p:nvSpPr>
        <p:spPr/>
        <p:txBody>
          <a:bodyPr>
            <a:normAutofit fontScale="77500" lnSpcReduction="20000"/>
          </a:bodyPr>
          <a:lstStyle/>
          <a:p>
            <a:r>
              <a:rPr lang="en-US" dirty="0"/>
              <a:t>Members that sit on boards, commissions, and committees, are all volunteers and have normal lives during the day like we all do. These members volunteer their free time to help the Town of Ayer.</a:t>
            </a:r>
          </a:p>
          <a:p>
            <a:r>
              <a:rPr lang="en-US" dirty="0"/>
              <a:t>Sometimes there are unforeseen conflicts where these members have to miss a meeting. These members should not be penalized for these unforeseen conflicts. </a:t>
            </a:r>
          </a:p>
          <a:p>
            <a:r>
              <a:rPr lang="en-US" dirty="0"/>
              <a:t>This also makes it fair to the applicants before these boards, commissions, and committees to have all members able to participate and vote. This has a huge affect on applications like Special Permits that need a super majority vote or 4 out 5 (e.g., Planning Board) for an approval.</a:t>
            </a:r>
          </a:p>
          <a:p>
            <a:r>
              <a:rPr lang="en-US" dirty="0"/>
              <a:t>The adoption of the Mullin’s rule will allow these applicants and members not to be penalized and still be able to do the job as a volunteer for the Town of Ayer.</a:t>
            </a:r>
          </a:p>
        </p:txBody>
      </p:sp>
    </p:spTree>
    <p:extLst>
      <p:ext uri="{BB962C8B-B14F-4D97-AF65-F5344CB8AC3E}">
        <p14:creationId xmlns:p14="http://schemas.microsoft.com/office/powerpoint/2010/main" val="31990673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48</TotalTime>
  <Words>599</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Corbel</vt:lpstr>
      <vt:lpstr>Parallax</vt:lpstr>
      <vt:lpstr>Fall Special Town Meeting October 23, 2023 </vt:lpstr>
      <vt:lpstr>Warrant Article 1 Adoption of the Mullin’s Rule</vt:lpstr>
      <vt:lpstr>Massachusetts General Laws c.39, §23D(a)</vt:lpstr>
      <vt:lpstr>What does this mean?</vt:lpstr>
      <vt:lpstr>Why should we approve this?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Special Town Meeting October 23, 2023 </dc:title>
  <dc:creator>Danny Ruiz</dc:creator>
  <cp:lastModifiedBy>Danny Ruiz</cp:lastModifiedBy>
  <cp:revision>4</cp:revision>
  <dcterms:created xsi:type="dcterms:W3CDTF">2023-10-13T14:50:48Z</dcterms:created>
  <dcterms:modified xsi:type="dcterms:W3CDTF">2023-10-16T13:40:52Z</dcterms:modified>
</cp:coreProperties>
</file>