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7" r:id="rId4"/>
  </p:sldMasterIdLst>
  <p:notesMasterIdLst>
    <p:notesMasterId r:id="rId15"/>
  </p:notesMasterIdLst>
  <p:handoutMasterIdLst>
    <p:handoutMasterId r:id="rId16"/>
  </p:handoutMasterIdLst>
  <p:sldIdLst>
    <p:sldId id="358" r:id="rId5"/>
    <p:sldId id="347" r:id="rId6"/>
    <p:sldId id="437" r:id="rId7"/>
    <p:sldId id="429" r:id="rId8"/>
    <p:sldId id="393" r:id="rId9"/>
    <p:sldId id="388" r:id="rId10"/>
    <p:sldId id="418" r:id="rId11"/>
    <p:sldId id="420" r:id="rId12"/>
    <p:sldId id="261" r:id="rId13"/>
    <p:sldId id="41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76" autoAdjust="0"/>
  </p:normalViewPr>
  <p:slideViewPr>
    <p:cSldViewPr>
      <p:cViewPr varScale="1">
        <p:scale>
          <a:sx n="86" d="100"/>
          <a:sy n="86" d="100"/>
        </p:scale>
        <p:origin x="23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E6EF3AE8-8B77-4475-BC08-96B6400AEFC6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B27CC5FF-A0A0-4C9C-8504-24C86410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6C99B3B-D881-4EE2-A49B-EAF439DD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08" b="-1747"/>
          <a:stretch/>
        </p:blipFill>
        <p:spPr>
          <a:xfrm>
            <a:off x="197794" y="108153"/>
            <a:ext cx="1070289" cy="11297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/>
          <a:lstStyle/>
          <a:p>
            <a:fld id="{C0DBE923-BA4E-4F94-8B8F-233B03C63C89}" type="datetime4">
              <a:rPr lang="en-GB" smtClean="0"/>
              <a:t>21 April 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B3CCEC-59DB-4F49-B317-4DE61C9E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99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293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278B3-C758-4786-95AC-406D6E80B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86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58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10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02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2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Article 10 – Capital Budget Requests</a:t>
            </a:r>
            <a:br>
              <a:rPr lang="en-US" dirty="0"/>
            </a:br>
            <a:r>
              <a:rPr lang="en-US" dirty="0"/>
              <a:t>Highway and Stormwater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Road Paving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Storm Drain Upgrades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Storm Culvert Improvements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73051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2949"/>
            <a:ext cx="7765321" cy="1433451"/>
          </a:xfrm>
        </p:spPr>
        <p:txBody>
          <a:bodyPr/>
          <a:lstStyle/>
          <a:p>
            <a:r>
              <a:rPr lang="en-US" dirty="0"/>
              <a:t>Replace WWTP Boilers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7625B-7915-069B-9F0A-84D5561B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14334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Boilers are original to the building (1982) and have exceeded their useful life expectancy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Repairs have become costly over the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A175A-36B8-9613-7918-25EAC6EAE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4" t="8970" r="7561"/>
          <a:stretch/>
        </p:blipFill>
        <p:spPr>
          <a:xfrm>
            <a:off x="2819400" y="3279184"/>
            <a:ext cx="3124200" cy="29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567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Paving  $85,000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35" y="1858256"/>
            <a:ext cx="7315200" cy="58846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Road Paving funding is currently from MassDOT Chapter 90 and Town Capital Appropriation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Annual Chapter 90 amount ≈ $240K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Ayer Pavement Management Model (Predictor)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Town wide PCI = 72 (out of 100)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Predictor Pavement Model indicates a budget of $325,000 will raise PCI to 80 (acceptable) after 8 years and then likely maintain via Chapter 90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Additional funding allows DPW to keep up with the Town’s needs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05FF10F-534B-4478-AB7F-E6C10D649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00600"/>
            <a:ext cx="4876800" cy="19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73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0188"/>
            <a:ext cx="7848600" cy="1522412"/>
          </a:xfrm>
        </p:spPr>
        <p:txBody>
          <a:bodyPr/>
          <a:lstStyle/>
          <a:p>
            <a:r>
              <a:rPr lang="en-US" dirty="0"/>
              <a:t>Storm Drain Upgrades and Culvert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467600" cy="40872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Implementing Stormwater Asset Management Plan which has prioritized drainage and culvert improvements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Funds are also used to address drainage prior to road paving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94F3E73-CE7D-90A5-9DFC-CD45CC2A9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61750"/>
            <a:ext cx="2769073" cy="359625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05DE8C1-6D2E-F567-B086-F6254F84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27793"/>
            <a:ext cx="5562600" cy="31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01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Article 10 – Capital Budget Requests</a:t>
            </a:r>
            <a:br>
              <a:rPr lang="en-US" dirty="0"/>
            </a:br>
            <a:r>
              <a:rPr lang="en-US" dirty="0"/>
              <a:t>Water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Annual Water Main Rehabilitation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Washington Street Water Tank Painting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Grove Pond Greensand Valve Replacement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05186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98488"/>
            <a:ext cx="8382000" cy="4984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Annual Water Main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7467600" cy="36385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Annual Capital request to replace aging water mains with poor rating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In-house engineering to maximize pipe replacement value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Continue to apply for grant funding and explore rehabilitation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575" y="3867149"/>
            <a:ext cx="2490742" cy="1743076"/>
          </a:xfrm>
          <a:prstGeom prst="rect">
            <a:avLst/>
          </a:prstGeom>
        </p:spPr>
      </p:pic>
      <p:pic>
        <p:nvPicPr>
          <p:cNvPr id="2050" name="Picture 2" descr="Image result for tuberculated cast iron water m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6714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929EE2-0167-E925-A953-79024CEF43CA}"/>
              </a:ext>
            </a:extLst>
          </p:cNvPr>
          <p:cNvCxnSpPr/>
          <p:nvPr/>
        </p:nvCxnSpPr>
        <p:spPr>
          <a:xfrm>
            <a:off x="762000" y="1096963"/>
            <a:ext cx="746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419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28800"/>
            <a:ext cx="7635240" cy="426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1.5 Million Gallon Ground Storage Tank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Constructed in 1995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Coatings generally last 15-20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Inspection of Tank in November 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Structurally sound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Generally, very good condition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Corrosion rehabilitation and painting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Surface protection as part of routine tank maintenance (both interior and exterior)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34C6D-3589-522B-B06F-C5B10CBB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542" y="1828800"/>
            <a:ext cx="2630658" cy="229303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491E277-DC6B-6E7A-EB6D-76846B99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 Water Tank Painting</a:t>
            </a:r>
          </a:p>
        </p:txBody>
      </p:sp>
    </p:spTree>
    <p:extLst>
      <p:ext uri="{BB962C8B-B14F-4D97-AF65-F5344CB8AC3E}">
        <p14:creationId xmlns:p14="http://schemas.microsoft.com/office/powerpoint/2010/main" val="13871958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907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Grove Pond Greensand Valve Replacements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23072"/>
            <a:ext cx="7543800" cy="29546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All operating and controlling valves are original to the plant, 1996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30 valves in total of various sizes; 3”-8”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Replacing in a stepped approach shall ensure proper maintenance and control of the Greensand Filter Vessels.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1D4B9-24F1-73AE-8F29-325C38CC9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3"/>
          <a:stretch/>
        </p:blipFill>
        <p:spPr>
          <a:xfrm>
            <a:off x="3104055" y="3361107"/>
            <a:ext cx="3088290" cy="32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57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329595"/>
          </a:xfrm>
        </p:spPr>
        <p:txBody>
          <a:bodyPr/>
          <a:lstStyle/>
          <a:p>
            <a:r>
              <a:rPr lang="en-US" dirty="0"/>
              <a:t>Article 10 – Capital Budget Requests</a:t>
            </a:r>
            <a:br>
              <a:rPr lang="en-US" dirty="0"/>
            </a:br>
            <a:r>
              <a:rPr lang="en-US" dirty="0"/>
              <a:t>Sewer Enterprise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Inflow/Infiltration Repairs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Replace WWTP Boilers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0135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52945"/>
            <a:ext cx="7765321" cy="699655"/>
          </a:xfrm>
        </p:spPr>
        <p:txBody>
          <a:bodyPr>
            <a:normAutofit/>
          </a:bodyPr>
          <a:lstStyle/>
          <a:p>
            <a:r>
              <a:rPr lang="en-US" dirty="0"/>
              <a:t>Inflow / Infiltration Repairs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7765322" cy="39970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I/I is rainwater or groundwater entering sewer system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2018 I/I investigation evaluated most of the pipes in the system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Problems include high inflow, roots, structural damage </a:t>
            </a:r>
          </a:p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I/I can add over 1 million gallons of flow to WWTP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Sandy Pond Road trunk sewer main is the next phased section to be rehabbed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50" dirty="0"/>
              <a:t>Pipe showed significant internal corrosion due to hydrogen sulfide sewer gas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50" dirty="0"/>
              <a:t>Pipe is immediately downstream of the Westford Road sewer main which required replacement due to poor condition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Flow is between 150,000 and 220,000 gallons per 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3BE0B-0F97-49DA-B002-6ED852869068}"/>
              </a:ext>
            </a:extLst>
          </p:cNvPr>
          <p:cNvSpPr txBox="1"/>
          <p:nvPr/>
        </p:nvSpPr>
        <p:spPr>
          <a:xfrm>
            <a:off x="7162800" y="1762125"/>
            <a:ext cx="1371600" cy="2585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200" dirty="0"/>
              <a:t>Sandy Pond Road</a:t>
            </a:r>
          </a:p>
        </p:txBody>
      </p:sp>
      <p:pic>
        <p:nvPicPr>
          <p:cNvPr id="7" name="Picture 6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974456CF-00EC-12B4-9181-91B411D1F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0962"/>
            <a:ext cx="2216343" cy="1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285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4748A8-1732-4845-838C-5A9BEF44B1A9}" vid="{47C1345C-3B60-446F-8ED0-FBCE78FA7F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12922</TotalTime>
  <Words>422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Blue Segoe 4-3 template-template_April-17-2007</vt:lpstr>
      <vt:lpstr>White with Courier font for code slides</vt:lpstr>
      <vt:lpstr>Theme1</vt:lpstr>
      <vt:lpstr>Article 10 – Capital Budget Requests Highway and Stormwater</vt:lpstr>
      <vt:lpstr>Road Paving  $85,000</vt:lpstr>
      <vt:lpstr>Storm Drain Upgrades and Culvert Improvements</vt:lpstr>
      <vt:lpstr>Article 10 – Capital Budget Requests Water</vt:lpstr>
      <vt:lpstr>Annual Water Main Rehabilitation</vt:lpstr>
      <vt:lpstr>Washington St Water Tank Painting</vt:lpstr>
      <vt:lpstr>Grove Pond Greensand Valve Replacements</vt:lpstr>
      <vt:lpstr>Article 10 – Capital Budget Requests Sewer Enterprise</vt:lpstr>
      <vt:lpstr>Inflow / Infiltration Repairs</vt:lpstr>
      <vt:lpstr>Replace WWTP Boilers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Through FY 21      Capital Improvement Plan</dc:title>
  <dc:creator>Mark Wetzel</dc:creator>
  <cp:keywords/>
  <cp:lastModifiedBy>Dan Van Schalkwyk</cp:lastModifiedBy>
  <cp:revision>456</cp:revision>
  <cp:lastPrinted>2020-12-01T19:59:00Z</cp:lastPrinted>
  <dcterms:created xsi:type="dcterms:W3CDTF">2015-10-01T18:13:15Z</dcterms:created>
  <dcterms:modified xsi:type="dcterms:W3CDTF">2023-04-21T14:11:16Z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