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27" y="10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1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2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277C-1BCF-4DEB-B185-71CB1550E85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0D1B-DCC0-4D88-A37F-DA603BCE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54B7-0F27-3E57-DA7B-B54FB5DA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9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rgbClr val="C00000"/>
                </a:solidFill>
              </a:rPr>
              <a:t>Ayer Fire Station </a:t>
            </a:r>
            <a:br>
              <a:rPr lang="en-US" sz="6700" dirty="0">
                <a:solidFill>
                  <a:srgbClr val="C00000"/>
                </a:solidFill>
              </a:rPr>
            </a:br>
            <a:r>
              <a:rPr lang="en-US" sz="6700" dirty="0">
                <a:solidFill>
                  <a:srgbClr val="C00000"/>
                </a:solidFill>
              </a:rPr>
              <a:t>Fire Station HVAC Repairs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8D378-A45E-2F55-6E8F-2E7377BE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92866"/>
            <a:ext cx="9026554" cy="4165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01BCCC-B5E1-F103-A783-E444DAE675F6}"/>
              </a:ext>
            </a:extLst>
          </p:cNvPr>
          <p:cNvSpPr txBox="1"/>
          <p:nvPr/>
        </p:nvSpPr>
        <p:spPr>
          <a:xfrm>
            <a:off x="8883942" y="5385732"/>
            <a:ext cx="340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Ayer Facilities Department FY24 Capital Request </a:t>
            </a:r>
          </a:p>
        </p:txBody>
      </p:sp>
    </p:spTree>
    <p:extLst>
      <p:ext uri="{BB962C8B-B14F-4D97-AF65-F5344CB8AC3E}">
        <p14:creationId xmlns:p14="http://schemas.microsoft.com/office/powerpoint/2010/main" val="332530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6FCE5E6-A83E-14F7-6000-0B55589A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CC890-5A7D-1CC5-C333-BB7C8EA0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" y="251671"/>
            <a:ext cx="4690877" cy="2756706"/>
          </a:xfrm>
          <a:prstGeom prst="rect">
            <a:avLst/>
          </a:prstGeom>
        </p:spPr>
      </p:pic>
      <p:pic>
        <p:nvPicPr>
          <p:cNvPr id="7" name="Picture 6" descr="A picture containing ground, outdoor, boat&#10;&#10;Description automatically generated">
            <a:extLst>
              <a:ext uri="{FF2B5EF4-FFF2-40B4-BE49-F238E27FC236}">
                <a16:creationId xmlns:a16="http://schemas.microsoft.com/office/drawing/2014/main" id="{5B701FF0-222E-B973-450D-D786D262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36" y="132379"/>
            <a:ext cx="7041412" cy="2875997"/>
          </a:xfrm>
          <a:prstGeom prst="rect">
            <a:avLst/>
          </a:prstGeom>
        </p:spPr>
      </p:pic>
      <p:pic>
        <p:nvPicPr>
          <p:cNvPr id="9" name="Picture 8" descr="A picture containing boat&#10;&#10;Description automatically generated">
            <a:extLst>
              <a:ext uri="{FF2B5EF4-FFF2-40B4-BE49-F238E27FC236}">
                <a16:creationId xmlns:a16="http://schemas.microsoft.com/office/drawing/2014/main" id="{F1411B30-E22A-6B0D-D794-850D22EE8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3" y="3172967"/>
            <a:ext cx="5611368" cy="3552653"/>
          </a:xfrm>
          <a:prstGeom prst="rect">
            <a:avLst/>
          </a:prstGeom>
        </p:spPr>
      </p:pic>
      <p:pic>
        <p:nvPicPr>
          <p:cNvPr id="11" name="Picture 10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9C75E8BD-7E44-7EE5-F794-06BF9979A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3172966"/>
            <a:ext cx="6144767" cy="35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8DDDC8-60AB-CE2D-CDA8-8793C305A1B6}"/>
              </a:ext>
            </a:extLst>
          </p:cNvPr>
          <p:cNvSpPr txBox="1"/>
          <p:nvPr/>
        </p:nvSpPr>
        <p:spPr>
          <a:xfrm>
            <a:off x="0" y="24510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Funding Request / Cost Break Down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B97CA5-F575-D700-64F7-B975558485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152144"/>
          <a:ext cx="10515601" cy="5321810"/>
        </p:xfrm>
        <a:graphic>
          <a:graphicData uri="http://schemas.openxmlformats.org/drawingml/2006/table">
            <a:tbl>
              <a:tblPr/>
              <a:tblGrid>
                <a:gridCol w="473276">
                  <a:extLst>
                    <a:ext uri="{9D8B030D-6E8A-4147-A177-3AD203B41FA5}">
                      <a16:colId xmlns:a16="http://schemas.microsoft.com/office/drawing/2014/main" val="2716528061"/>
                    </a:ext>
                  </a:extLst>
                </a:gridCol>
                <a:gridCol w="1824084">
                  <a:extLst>
                    <a:ext uri="{9D8B030D-6E8A-4147-A177-3AD203B41FA5}">
                      <a16:colId xmlns:a16="http://schemas.microsoft.com/office/drawing/2014/main" val="752731472"/>
                    </a:ext>
                  </a:extLst>
                </a:gridCol>
                <a:gridCol w="998316">
                  <a:extLst>
                    <a:ext uri="{9D8B030D-6E8A-4147-A177-3AD203B41FA5}">
                      <a16:colId xmlns:a16="http://schemas.microsoft.com/office/drawing/2014/main" val="3664749009"/>
                    </a:ext>
                  </a:extLst>
                </a:gridCol>
                <a:gridCol w="1005712">
                  <a:extLst>
                    <a:ext uri="{9D8B030D-6E8A-4147-A177-3AD203B41FA5}">
                      <a16:colId xmlns:a16="http://schemas.microsoft.com/office/drawing/2014/main" val="1450212760"/>
                    </a:ext>
                  </a:extLst>
                </a:gridCol>
                <a:gridCol w="473276">
                  <a:extLst>
                    <a:ext uri="{9D8B030D-6E8A-4147-A177-3AD203B41FA5}">
                      <a16:colId xmlns:a16="http://schemas.microsoft.com/office/drawing/2014/main" val="2408179533"/>
                    </a:ext>
                  </a:extLst>
                </a:gridCol>
                <a:gridCol w="1271929">
                  <a:extLst>
                    <a:ext uri="{9D8B030D-6E8A-4147-A177-3AD203B41FA5}">
                      <a16:colId xmlns:a16="http://schemas.microsoft.com/office/drawing/2014/main" val="1182701635"/>
                    </a:ext>
                  </a:extLst>
                </a:gridCol>
                <a:gridCol w="1796970">
                  <a:extLst>
                    <a:ext uri="{9D8B030D-6E8A-4147-A177-3AD203B41FA5}">
                      <a16:colId xmlns:a16="http://schemas.microsoft.com/office/drawing/2014/main" val="1816749464"/>
                    </a:ext>
                  </a:extLst>
                </a:gridCol>
                <a:gridCol w="778934">
                  <a:extLst>
                    <a:ext uri="{9D8B030D-6E8A-4147-A177-3AD203B41FA5}">
                      <a16:colId xmlns:a16="http://schemas.microsoft.com/office/drawing/2014/main" val="2050426064"/>
                    </a:ext>
                  </a:extLst>
                </a:gridCol>
                <a:gridCol w="1893104">
                  <a:extLst>
                    <a:ext uri="{9D8B030D-6E8A-4147-A177-3AD203B41FA5}">
                      <a16:colId xmlns:a16="http://schemas.microsoft.com/office/drawing/2014/main" val="510658526"/>
                    </a:ext>
                  </a:extLst>
                </a:gridCol>
              </a:tblGrid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LINE 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ITEM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sub- contractor 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Quote - Pricing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QTY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UNIT COST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 COST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NOTES 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28861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20-Ton Packaged Gas / Electric RTU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Trane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a1-179727-1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$30,000.00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$30,000.00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per Trane FOB 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27070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Rigging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N.E Rigging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G703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quotes from Riggers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54805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 and Removal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423-2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est. for PD RTU replacement 6/5/22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95307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Work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Trane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Tie-in BAS Controls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per Trane Controls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64419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- Insurance - over head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G703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$10,500.00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$10,500.00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est. for PD RTU replacement 6/5/22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53065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G703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$9,700.00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$9,700.00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est. for PD RTU replacement 6/5/22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55303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Start-up - O&amp;M - Shop Drawing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G703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est. for PD RTU replacement 6/5/22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9070"/>
                  </a:ext>
                </a:extLst>
              </a:tr>
              <a:tr h="400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for curbing - change orders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TDB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TDB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per HVAC repair verbal 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7192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- Gas Piping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G703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Station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$3,900.00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$3,900.00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est. for PD RTU replacement 6/5/22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30626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Total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$88,100.00 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010806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$-00 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311026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Freight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$-00 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12458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and Installation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included  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87073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829095"/>
                  </a:ext>
                </a:extLst>
              </a:tr>
              <a:tr h="400471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Total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$88,100.00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61975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268566"/>
                  </a:ext>
                </a:extLst>
              </a:tr>
              <a:tr h="20549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Status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33010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47655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RTU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Quoted pricing for RTU by Trane 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MGL 30B / 149A - IFB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03578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Work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Quoted pricing for Control work by Trane Controls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MGL 30B / 149A - IFB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51707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/ installation / insurance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40 - 50% of the PD RTU replacement project for the best estimation of these cost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MGL 30B / 149A - IFB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31322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Curbing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 quote from HVAC repair company 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MGL 30B / 149A - IFB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8926"/>
                  </a:ext>
                </a:extLst>
              </a:tr>
              <a:tr h="20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8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43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158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Ayer Fire Station  Fire Station HVAC Repairs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Ayer Fire Station  Fire Station HVAC Repairs   </dc:title>
  <dc:creator>Chuck shultz</dc:creator>
  <cp:lastModifiedBy>Chuck shultz</cp:lastModifiedBy>
  <cp:revision>1</cp:revision>
  <dcterms:created xsi:type="dcterms:W3CDTF">2023-04-21T20:55:10Z</dcterms:created>
  <dcterms:modified xsi:type="dcterms:W3CDTF">2023-04-21T20:56:06Z</dcterms:modified>
</cp:coreProperties>
</file>