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7" r:id="rId4"/>
  </p:sldMasterIdLst>
  <p:notesMasterIdLst>
    <p:notesMasterId r:id="rId23"/>
  </p:notesMasterIdLst>
  <p:handoutMasterIdLst>
    <p:handoutMasterId r:id="rId24"/>
  </p:handoutMasterIdLst>
  <p:sldIdLst>
    <p:sldId id="358" r:id="rId5"/>
    <p:sldId id="446" r:id="rId6"/>
    <p:sldId id="402" r:id="rId7"/>
    <p:sldId id="447" r:id="rId8"/>
    <p:sldId id="448" r:id="rId9"/>
    <p:sldId id="437" r:id="rId10"/>
    <p:sldId id="420" r:id="rId11"/>
    <p:sldId id="347" r:id="rId12"/>
    <p:sldId id="435" r:id="rId13"/>
    <p:sldId id="449" r:id="rId14"/>
    <p:sldId id="450" r:id="rId15"/>
    <p:sldId id="451" r:id="rId16"/>
    <p:sldId id="429" r:id="rId17"/>
    <p:sldId id="370" r:id="rId18"/>
    <p:sldId id="452" r:id="rId19"/>
    <p:sldId id="411" r:id="rId20"/>
    <p:sldId id="417" r:id="rId21"/>
    <p:sldId id="45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476" autoAdjust="0"/>
  </p:normalViewPr>
  <p:slideViewPr>
    <p:cSldViewPr>
      <p:cViewPr varScale="1">
        <p:scale>
          <a:sx n="86" d="100"/>
          <a:sy n="86" d="100"/>
        </p:scale>
        <p:origin x="23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E6EF3AE8-8B77-4475-BC08-96B6400AEFC6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B27CC5FF-A0A0-4C9C-8504-24C86410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1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06C99B3B-D881-4EE2-A49B-EAF439DD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08" b="-1747"/>
          <a:stretch/>
        </p:blipFill>
        <p:spPr>
          <a:xfrm>
            <a:off x="197794" y="108153"/>
            <a:ext cx="1070289" cy="11297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/>
          <a:lstStyle/>
          <a:p>
            <a:fld id="{C0DBE923-BA4E-4F94-8B8F-233B03C63C89}" type="datetime4">
              <a:rPr lang="en-GB" smtClean="0"/>
              <a:t>16 April 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B3CCEC-59DB-4F49-B317-4DE61C9E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99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293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278B3-C758-4786-95AC-406D6E80B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86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58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3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10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2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02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228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fade/>
  </p:transition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382000" cy="1329595"/>
          </a:xfrm>
        </p:spPr>
        <p:txBody>
          <a:bodyPr/>
          <a:lstStyle/>
          <a:p>
            <a:r>
              <a:rPr lang="en-US" dirty="0"/>
              <a:t>Article 11 – Capital Budget Requests</a:t>
            </a:r>
            <a:br>
              <a:rPr lang="en-US" dirty="0"/>
            </a:br>
            <a:r>
              <a:rPr lang="en-US" dirty="0"/>
              <a:t>Highway and Stormwater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Road Paving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Municipal Tractor/Sidewalk Snowblower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Storm Drain Upgrades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Culvert Improvements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73051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52945"/>
            <a:ext cx="7765321" cy="699655"/>
          </a:xfrm>
        </p:spPr>
        <p:txBody>
          <a:bodyPr>
            <a:normAutofit/>
          </a:bodyPr>
          <a:lstStyle/>
          <a:p>
            <a:r>
              <a:rPr lang="en-US" dirty="0"/>
              <a:t>Inflow / Infiltration Repairs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52600"/>
            <a:ext cx="7765322" cy="39970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200" dirty="0"/>
              <a:t>2018 I/I investigation evaluated most of the pipes in the system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200" dirty="0"/>
              <a:t>Problems included high inflow, roots, structural damage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200" dirty="0"/>
              <a:t>I/I can add over 1 million gallons of flow to WWTP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200" dirty="0"/>
              <a:t>The EPA NPDES permit for the Town has requirements to reduce I/I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200" dirty="0"/>
              <a:t>Next critical areas to be addressed are sections of West Main St., Main St., and Central Ave.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D3326-0D32-7E16-57AC-AFD4F201A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87122"/>
            <a:ext cx="2667000" cy="1997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ACD82-036C-3A13-9D7C-64F2365A4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678" y="4913920"/>
            <a:ext cx="2590800" cy="1944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4617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7AF0-4B61-0712-D884-E13631F9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Pumping Station Upgrades</a:t>
            </a:r>
          </a:p>
        </p:txBody>
      </p:sp>
      <p:pic>
        <p:nvPicPr>
          <p:cNvPr id="7" name="Picture 6" descr="A machine with a rusted metal surface&#10;&#10;Description automatically generated with medium confidence">
            <a:extLst>
              <a:ext uri="{FF2B5EF4-FFF2-40B4-BE49-F238E27FC236}">
                <a16:creationId xmlns:a16="http://schemas.microsoft.com/office/drawing/2014/main" id="{9C96F911-4452-E0A2-DCF3-C99FB5DDA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60578"/>
            <a:ext cx="2517000" cy="3356000"/>
          </a:xfrm>
          <a:prstGeom prst="rect">
            <a:avLst/>
          </a:prstGeom>
        </p:spPr>
      </p:pic>
      <p:pic>
        <p:nvPicPr>
          <p:cNvPr id="5" name="Content Placeholder 4" descr="A vent on a wall&#10;&#10;Description automatically generated">
            <a:extLst>
              <a:ext uri="{FF2B5EF4-FFF2-40B4-BE49-F238E27FC236}">
                <a16:creationId xmlns:a16="http://schemas.microsoft.com/office/drawing/2014/main" id="{B2E5D064-02D8-60F9-E09B-BE6CF25C6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91334"/>
            <a:ext cx="1710046" cy="2280062"/>
          </a:xfr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367BF69-E842-39C8-DDDC-87FA27C428F3}"/>
              </a:ext>
            </a:extLst>
          </p:cNvPr>
          <p:cNvSpPr txBox="1">
            <a:spLocks/>
          </p:cNvSpPr>
          <p:nvPr/>
        </p:nvSpPr>
        <p:spPr>
          <a:xfrm>
            <a:off x="822960" y="1845734"/>
            <a:ext cx="4815840" cy="409786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Ayer has 20 Wastewater Pump Stations of various sizes and designs.  </a:t>
            </a:r>
          </a:p>
          <a:p>
            <a:r>
              <a:rPr lang="en-US" sz="2200" dirty="0"/>
              <a:t>Pictured is Bennetts Brook Pump Station that is in need of equipment upgrades.</a:t>
            </a:r>
          </a:p>
          <a:p>
            <a:r>
              <a:rPr lang="en-US" sz="2200" dirty="0"/>
              <a:t>Wright Way Pump Station is in urgent need of replacement. Some money has been allocated but recent engineering estimates have determined that additional funds are needed.</a:t>
            </a:r>
          </a:p>
          <a:p>
            <a:r>
              <a:rPr lang="en-US" sz="2200" dirty="0"/>
              <a:t>Upgrades are needed to keep wastewater moving and prevent health and safety issues.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05664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1881-EB00-F87A-0016-35F28B27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Station Generator Connections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7C1FE-024C-7663-2874-79EA80481FED}"/>
              </a:ext>
            </a:extLst>
          </p:cNvPr>
          <p:cNvSpPr txBox="1">
            <a:spLocks/>
          </p:cNvSpPr>
          <p:nvPr/>
        </p:nvSpPr>
        <p:spPr>
          <a:xfrm>
            <a:off x="822960" y="1845734"/>
            <a:ext cx="7406640" cy="32596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new Trailor Mounted Generator has been purchased, the cost being split between Water and Sewer.</a:t>
            </a:r>
          </a:p>
          <a:p>
            <a:r>
              <a:rPr lang="en-US" sz="2200" dirty="0"/>
              <a:t>The next step is to install Connections for the Generator to plug into. However, the cost is high and the DPW recommends a phased approach.</a:t>
            </a:r>
          </a:p>
          <a:p>
            <a:r>
              <a:rPr lang="en-US" sz="2200" dirty="0"/>
              <a:t>The two assets that are most critical are Wastewater’s Main and Central Pump Stations.  The current generators have the highest risk of failure and redundancy is important.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F0DD5-2E34-CE9D-BD3B-6309FEE7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734" y="4572000"/>
            <a:ext cx="2546252" cy="15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391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382000" cy="1329595"/>
          </a:xfrm>
        </p:spPr>
        <p:txBody>
          <a:bodyPr/>
          <a:lstStyle/>
          <a:p>
            <a:r>
              <a:rPr lang="en-US" dirty="0"/>
              <a:t>Article 11 – Capital Budget Requests</a:t>
            </a:r>
            <a:br>
              <a:rPr lang="en-US" dirty="0"/>
            </a:br>
            <a:r>
              <a:rPr lang="en-US" dirty="0"/>
              <a:t>Water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Spectacle Pond Well #3 Pumping Station and Transmission Main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Annual Water Main Rehabilitation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strike="sngStrike" dirty="0"/>
              <a:t>Grove Pond</a:t>
            </a:r>
            <a:r>
              <a:rPr lang="en-US" sz="2800" dirty="0"/>
              <a:t> Spectacle Pond GAC Media Replacement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6-Wheel Dump Truck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Spectacle Pond Plant Chlorine Chemical Skid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05186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907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Spec Pond Well 3 Pumping Station and Transmission Main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23072"/>
            <a:ext cx="7467600" cy="2954655"/>
          </a:xfrm>
        </p:spPr>
        <p:txBody>
          <a:bodyPr/>
          <a:lstStyle/>
          <a:p>
            <a:r>
              <a:rPr lang="en-US" sz="2200" dirty="0"/>
              <a:t>Following the New Source Approval in land area owned by DPW</a:t>
            </a:r>
          </a:p>
          <a:p>
            <a:r>
              <a:rPr lang="en-US" sz="2200" dirty="0"/>
              <a:t>Next steps is design and construct a pumping station and Transmission main to Spectacle Pond Treatment Facility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609" y="3657600"/>
            <a:ext cx="4419600" cy="2432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55" y="3657600"/>
            <a:ext cx="3928533" cy="2362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F3EEE3-AC76-96A2-4620-4120C3FA6094}"/>
              </a:ext>
            </a:extLst>
          </p:cNvPr>
          <p:cNvSpPr/>
          <p:nvPr/>
        </p:nvSpPr>
        <p:spPr>
          <a:xfrm>
            <a:off x="6858000" y="5562049"/>
            <a:ext cx="457200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7696B-644E-044C-7850-6B8C89F35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248401"/>
            <a:ext cx="1219200" cy="4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70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98488"/>
            <a:ext cx="8382000" cy="4984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Annual Water Main Replacements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7467600" cy="36385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Annual Capital request to replace aging water mains with poor rating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Budget for </a:t>
            </a:r>
            <a:r>
              <a:rPr lang="en-US" sz="2400" b="1" dirty="0"/>
              <a:t>$300K </a:t>
            </a:r>
            <a:r>
              <a:rPr lang="en-US" sz="2400" dirty="0"/>
              <a:t>per year (approx. 2000 ft.)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FY25 projects include Cambridge St.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In-house engineering to maximize pipe replacement value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Continue to apply for grant funding and explore rehabilitation options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770678"/>
            <a:ext cx="2490742" cy="1743076"/>
          </a:xfrm>
          <a:prstGeom prst="rect">
            <a:avLst/>
          </a:prstGeom>
        </p:spPr>
      </p:pic>
      <p:pic>
        <p:nvPicPr>
          <p:cNvPr id="2050" name="Picture 2" descr="Image result for tuberculated cast iron water m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77117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929EE2-0167-E925-A953-79024CEF43CA}"/>
              </a:ext>
            </a:extLst>
          </p:cNvPr>
          <p:cNvCxnSpPr/>
          <p:nvPr/>
        </p:nvCxnSpPr>
        <p:spPr>
          <a:xfrm>
            <a:off x="762000" y="1096963"/>
            <a:ext cx="746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3A1563-976C-B157-FDA3-C7B560568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660" y="6242458"/>
            <a:ext cx="133514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612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907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Spec Pond GAC Media Replacement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23072"/>
            <a:ext cx="5105400" cy="4144328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GAC treatment for PFAS compounds has been working since activation in 2022.</a:t>
            </a:r>
          </a:p>
          <a:p>
            <a:r>
              <a:rPr lang="en-US" sz="2200" dirty="0"/>
              <a:t>Two Vessels operate in series; first vessel handles the majority of the contamination and the second vessel “polishes.”</a:t>
            </a:r>
          </a:p>
          <a:p>
            <a:r>
              <a:rPr lang="en-US" sz="2200" dirty="0"/>
              <a:t>Media is becoming spent; evidence is PFAS detections between vessels. Finished water after Vessel 2 is still Non-Detect.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6DEDFA8A-82E1-4130-400E-AE8FC4DDD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1" y="1872989"/>
            <a:ext cx="2244339" cy="3112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687218-958E-D68D-764F-AC2DF2FB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660" y="6248400"/>
            <a:ext cx="133514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68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907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6-Wheel Dump Truck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23072"/>
            <a:ext cx="4191000" cy="4220528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Replaces a 2008 Ford F350 6-Wheel Dump Truck with 72,000 miles.</a:t>
            </a:r>
          </a:p>
          <a:p>
            <a:pPr marL="0" indent="0">
              <a:buNone/>
            </a:pPr>
            <a:r>
              <a:rPr lang="en-US" sz="2200" dirty="0"/>
              <a:t>Recent repairs:</a:t>
            </a:r>
          </a:p>
          <a:p>
            <a:pPr marL="0" indent="0">
              <a:buNone/>
            </a:pPr>
            <a:r>
              <a:rPr lang="en-US" sz="2200" dirty="0"/>
              <a:t>Complete exhaust, dump motor, lots of welding, front end parts, power steering pump lines, body control module (whole electrical system was rotted).</a:t>
            </a:r>
          </a:p>
          <a:p>
            <a:pPr marL="0" indent="0">
              <a:buNone/>
            </a:pPr>
            <a:r>
              <a:rPr lang="en-US" sz="2200" dirty="0"/>
              <a:t>Used for Water Construction and Snow Operations.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7BD2F-0734-AEB3-F5EC-31DA398EB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1300" y="2537936"/>
            <a:ext cx="3454400" cy="2590800"/>
          </a:xfrm>
          <a:prstGeom prst="rect">
            <a:avLst/>
          </a:prstGeom>
        </p:spPr>
      </p:pic>
      <p:pic>
        <p:nvPicPr>
          <p:cNvPr id="7" name="Picture 6" descr="A white oval with black text&#10;&#10;Description automatically generated">
            <a:extLst>
              <a:ext uri="{FF2B5EF4-FFF2-40B4-BE49-F238E27FC236}">
                <a16:creationId xmlns:a16="http://schemas.microsoft.com/office/drawing/2014/main" id="{E8F6FCF7-BCB0-D0CB-8307-E0DB3851E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240852"/>
            <a:ext cx="1219200" cy="4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507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14E4-5934-7DFA-7EA8-28D3438C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 Pond Chemical Skid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58D016-83D2-900C-4D2C-11F91904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3597275" cy="4022725"/>
          </a:xfrm>
        </p:spPr>
        <p:txBody>
          <a:bodyPr>
            <a:normAutofit/>
          </a:bodyPr>
          <a:lstStyle/>
          <a:p>
            <a:r>
              <a:rPr lang="en-US" sz="2200" dirty="0"/>
              <a:t>Replaces components of the chlorine chemical feed system that pumps chlorine into the treatment system.</a:t>
            </a:r>
          </a:p>
          <a:p>
            <a:r>
              <a:rPr lang="en-US" sz="2200" dirty="0"/>
              <a:t>Last done in 2011</a:t>
            </a:r>
          </a:p>
          <a:p>
            <a:r>
              <a:rPr lang="en-US" sz="2200" dirty="0"/>
              <a:t>Preventative maintenance</a:t>
            </a:r>
          </a:p>
          <a:p>
            <a:endParaRPr lang="en-US" sz="2200" dirty="0"/>
          </a:p>
        </p:txBody>
      </p:sp>
      <p:pic>
        <p:nvPicPr>
          <p:cNvPr id="10" name="Picture 9" descr="A machine with several containers&#10;&#10;Description automatically generated with medium confidence">
            <a:extLst>
              <a:ext uri="{FF2B5EF4-FFF2-40B4-BE49-F238E27FC236}">
                <a16:creationId xmlns:a16="http://schemas.microsoft.com/office/drawing/2014/main" id="{77C8D8B5-6903-6F3C-147E-3FE5C761F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21" y="2411025"/>
            <a:ext cx="2234330" cy="2893200"/>
          </a:xfrm>
          <a:prstGeom prst="rect">
            <a:avLst/>
          </a:prstGeom>
        </p:spPr>
      </p:pic>
      <p:pic>
        <p:nvPicPr>
          <p:cNvPr id="12" name="Picture 11" descr="A white container with tubes and hoses&#10;&#10;Description automatically generated">
            <a:extLst>
              <a:ext uri="{FF2B5EF4-FFF2-40B4-BE49-F238E27FC236}">
                <a16:creationId xmlns:a16="http://schemas.microsoft.com/office/drawing/2014/main" id="{417F6A36-0B1C-C52D-F985-CFAD64CBB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50" y="2411025"/>
            <a:ext cx="2169900" cy="289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F8392B-B407-F798-A7DD-F8873D0FC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8" t="14773" r="50000" b="42089"/>
          <a:stretch/>
        </p:blipFill>
        <p:spPr>
          <a:xfrm>
            <a:off x="1447800" y="4114800"/>
            <a:ext cx="1750145" cy="22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135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Paving  $95,000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5884688"/>
          </a:xfrm>
        </p:spPr>
        <p:txBody>
          <a:bodyPr/>
          <a:lstStyle/>
          <a:p>
            <a:r>
              <a:rPr lang="en-US" sz="2200" dirty="0"/>
              <a:t>Road Paving funding is currently from MassDOT Chapter 90 and Town Capital Appropriation</a:t>
            </a:r>
          </a:p>
          <a:p>
            <a:r>
              <a:rPr lang="en-US" sz="2200" dirty="0"/>
              <a:t>Annual </a:t>
            </a:r>
            <a:r>
              <a:rPr lang="en-US" sz="2200" dirty="0" err="1"/>
              <a:t>Chapt</a:t>
            </a:r>
            <a:r>
              <a:rPr lang="en-US" sz="2200" dirty="0"/>
              <a:t> 90 amount = $240K </a:t>
            </a:r>
          </a:p>
          <a:p>
            <a:r>
              <a:rPr lang="en-US" sz="2200" dirty="0"/>
              <a:t>Ayer Pavement Management Model (Predictor)</a:t>
            </a:r>
          </a:p>
          <a:p>
            <a:pPr lvl="1"/>
            <a:r>
              <a:rPr lang="en-US" sz="1800" dirty="0"/>
              <a:t>Town wide PCI = 72 (out of 100)</a:t>
            </a:r>
          </a:p>
          <a:p>
            <a:pPr lvl="1"/>
            <a:r>
              <a:rPr lang="en-US" sz="1800" dirty="0"/>
              <a:t>Predictor Pavement Model indicates a budget of $325,000 will raise PCI to 80 (acceptable) by 2029 and then likely maintain via Chapter 90</a:t>
            </a:r>
            <a:endParaRPr lang="en-US" dirty="0"/>
          </a:p>
          <a:p>
            <a:r>
              <a:rPr lang="en-US" sz="2200" dirty="0"/>
              <a:t>Additional funding will allow us to keep up with the Town needs</a:t>
            </a:r>
          </a:p>
          <a:p>
            <a:r>
              <a:rPr lang="en-US" sz="2200" dirty="0"/>
              <a:t>Paving/preservation projects include Third St, West Main Street, Shaker Road, Barnum Road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084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Paving  $95,000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5884688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EDDAAB91-D150-4234-AC85-23F5E98CD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4" y="2438400"/>
            <a:ext cx="7692043" cy="31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68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907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Municipal Tractor / Sidewalk Snow Blower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23072"/>
            <a:ext cx="7467600" cy="4220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DPW has two (2) municipal “tractors” that are used for mowing, sidewalk plowing/blowing, and sidewalk sweeping.</a:t>
            </a:r>
          </a:p>
          <a:p>
            <a:pPr marL="0" indent="0">
              <a:buNone/>
            </a:pPr>
            <a:r>
              <a:rPr lang="en-US" sz="2200" dirty="0"/>
              <a:t>The equipment includes:</a:t>
            </a:r>
          </a:p>
          <a:p>
            <a:pPr marL="0" indent="0">
              <a:buNone/>
            </a:pPr>
            <a:r>
              <a:rPr lang="en-US" sz="2200" dirty="0"/>
              <a:t>• 2009 M-B MSV (Multi Service Vehicle)</a:t>
            </a:r>
          </a:p>
          <a:p>
            <a:pPr marL="0" indent="0">
              <a:buNone/>
            </a:pPr>
            <a:r>
              <a:rPr lang="en-US" sz="2200" dirty="0"/>
              <a:t>• 2017 Trackless MT-7</a:t>
            </a:r>
          </a:p>
          <a:p>
            <a:pPr marL="0" indent="0">
              <a:buNone/>
            </a:pPr>
            <a:r>
              <a:rPr lang="en-US" sz="2200" dirty="0"/>
              <a:t>These tractors get a lot of use in the summer and winter. </a:t>
            </a:r>
            <a:r>
              <a:rPr lang="en-US" sz="2200" b="1" dirty="0"/>
              <a:t>Unfortunately, M-B stopped producing their sidewalk equipment and no longer produces parts for the M-B MSV</a:t>
            </a:r>
            <a:r>
              <a:rPr lang="en-US" sz="2200" dirty="0"/>
              <a:t>, therefore, any significant part failure will likely cause the M-B to no longer be useable. </a:t>
            </a:r>
          </a:p>
        </p:txBody>
      </p:sp>
      <p:pic>
        <p:nvPicPr>
          <p:cNvPr id="7" name="Picture 6" descr="A white oval with black text&#10;&#10;Description automatically generated">
            <a:extLst>
              <a:ext uri="{FF2B5EF4-FFF2-40B4-BE49-F238E27FC236}">
                <a16:creationId xmlns:a16="http://schemas.microsoft.com/office/drawing/2014/main" id="{E8F6FCF7-BCB0-D0CB-8307-E0DB3851E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240852"/>
            <a:ext cx="1219200" cy="4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934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907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Municipal Tractor / Sidewalk Snow Blower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23072"/>
            <a:ext cx="7467600" cy="42205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Maintain level of service and speed at which sidewalks are cleared after snow. Have redundancy.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Also used for sweeping and flail mowing, removing snow from parking lanes and widening roadways narrowed by snowbanks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Price based on quotations</a:t>
            </a:r>
            <a:endParaRPr lang="en-US" sz="2050" b="1" dirty="0"/>
          </a:p>
        </p:txBody>
      </p:sp>
      <p:pic>
        <p:nvPicPr>
          <p:cNvPr id="7" name="Picture 6" descr="A white oval with black text&#10;&#10;Description automatically generated">
            <a:extLst>
              <a:ext uri="{FF2B5EF4-FFF2-40B4-BE49-F238E27FC236}">
                <a16:creationId xmlns:a16="http://schemas.microsoft.com/office/drawing/2014/main" id="{E8F6FCF7-BCB0-D0CB-8307-E0DB3851E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240852"/>
            <a:ext cx="1219200" cy="494581"/>
          </a:xfrm>
          <a:prstGeom prst="rect">
            <a:avLst/>
          </a:prstGeom>
        </p:spPr>
      </p:pic>
      <p:pic>
        <p:nvPicPr>
          <p:cNvPr id="5" name="Picture 4" descr="A yellow tractor in a warehouse&#10;&#10;Description automatically generated">
            <a:extLst>
              <a:ext uri="{FF2B5EF4-FFF2-40B4-BE49-F238E27FC236}">
                <a16:creationId xmlns:a16="http://schemas.microsoft.com/office/drawing/2014/main" id="{6110B2DD-40F9-0FC5-E420-A66E585DC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576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770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0188"/>
            <a:ext cx="7848600" cy="1522412"/>
          </a:xfrm>
        </p:spPr>
        <p:txBody>
          <a:bodyPr/>
          <a:lstStyle/>
          <a:p>
            <a:r>
              <a:rPr lang="en-US" dirty="0"/>
              <a:t>Storm Drain Upgrades and Culvert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467600" cy="40872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Implementing Stormwater Asset Management Plan which has prioritized drainage and culvert improvements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50" dirty="0"/>
              <a:t>Design, routine maintenance, annual CCTV and cleaning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Funds are also used to address drainage prior to road paving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94F3E73-CE7D-90A5-9DFC-CD45CC2A9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7" y="3581400"/>
            <a:ext cx="2522946" cy="327660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05DE8C1-6D2E-F567-B086-F6254F84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67519"/>
            <a:ext cx="5562600" cy="31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01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382000" cy="1329595"/>
          </a:xfrm>
        </p:spPr>
        <p:txBody>
          <a:bodyPr/>
          <a:lstStyle/>
          <a:p>
            <a:r>
              <a:rPr lang="en-US" dirty="0"/>
              <a:t>Article 11 – Capital Budget Requests</a:t>
            </a:r>
            <a:br>
              <a:rPr lang="en-US" dirty="0"/>
            </a:br>
            <a:r>
              <a:rPr lang="en-US" dirty="0"/>
              <a:t>Wastewater Enterprise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Wastewater Treatment Plant Upgrades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Inflow/Infiltration Repairs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Wastewater Pump Station Upgrades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Wastewater Pump Station Generator Connections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30135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1028588"/>
            <a:ext cx="7543800" cy="708773"/>
          </a:xfrm>
        </p:spPr>
        <p:txBody>
          <a:bodyPr>
            <a:noAutofit/>
          </a:bodyPr>
          <a:lstStyle/>
          <a:p>
            <a:r>
              <a:rPr lang="en-US" sz="3200" dirty="0"/>
              <a:t>Wastewater Treatment Plant Upgrades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3726" y="1806998"/>
            <a:ext cx="4972298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Plant constructed in 1982, process upgrades in 1996 and 2007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CDM-Smith completed detailed evaluation of WWTP and 5-year Capital Improvement Plan (CIP) in 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Facility condition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Process equipment condition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NPDES Permit compliance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Operational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Building systems need replacements/ repairs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Process  / equipment needs upgrades for reliability and permit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558" y="1737361"/>
            <a:ext cx="3078716" cy="177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884" y="3612489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5B2D-992C-2B06-A2F4-BB70CB10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Treatment Plant Upgrades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8E2C3-D25C-3B4A-44CE-6CFF0F7B3DC2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5181600" cy="39970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sz="2200" dirty="0"/>
              <a:t>5-year CIP spread out over ~8 years</a:t>
            </a: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sz="2200" dirty="0"/>
              <a:t>Phase 3 (Solids Handling) nearly complete.</a:t>
            </a:r>
          </a:p>
          <a:p>
            <a:pPr marL="219456" lvl="1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sz="1800" dirty="0"/>
              <a:t>Gravity Belt Thickener, Polymer System, Plant Water System, Aeration Blowers, WAS/PS/TWAS pumps, Basement HVAC, SCADA Upgrades</a:t>
            </a: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sz="2200" dirty="0"/>
              <a:t>Phase 4: Significant Process Upgrades:</a:t>
            </a:r>
          </a:p>
          <a:p>
            <a:pPr marL="288036" lvl="2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sz="1750" dirty="0"/>
              <a:t>RAS Pumps, Scum Box Mixer, Replace Diffusers, Replace Secondary Clarifier Mechanisms, Add Aeration to Aeration Tank (AT) Effluent Channels, AT Effluent Gate, Sandblast and Coat Primary </a:t>
            </a:r>
            <a:r>
              <a:rPr lang="en-US" sz="1750" dirty="0" err="1"/>
              <a:t>Clarithickener</a:t>
            </a:r>
            <a:r>
              <a:rPr lang="en-US" sz="1750" dirty="0"/>
              <a:t> Mechanisms, SCADA Upgrades </a:t>
            </a:r>
          </a:p>
        </p:txBody>
      </p:sp>
      <p:pic>
        <p:nvPicPr>
          <p:cNvPr id="6" name="Picture 5" descr="A concrete wall with pipes&#10;&#10;Description automatically generated">
            <a:extLst>
              <a:ext uri="{FF2B5EF4-FFF2-40B4-BE49-F238E27FC236}">
                <a16:creationId xmlns:a16="http://schemas.microsoft.com/office/drawing/2014/main" id="{55BF2D70-D09F-6156-344C-46350FA86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95" y="1638301"/>
            <a:ext cx="3442009" cy="2581507"/>
          </a:xfrm>
          <a:prstGeom prst="rect">
            <a:avLst/>
          </a:prstGeom>
        </p:spPr>
      </p:pic>
      <p:pic>
        <p:nvPicPr>
          <p:cNvPr id="8" name="Picture 7" descr="A rusty metal structure with a metal railing&#10;&#10;Description automatically generated with medium confidence">
            <a:extLst>
              <a:ext uri="{FF2B5EF4-FFF2-40B4-BE49-F238E27FC236}">
                <a16:creationId xmlns:a16="http://schemas.microsoft.com/office/drawing/2014/main" id="{892A8AFC-EC9A-4B10-186E-7708299C7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95" y="4235047"/>
            <a:ext cx="3517589" cy="26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75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1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4748A8-1732-4845-838C-5A9BEF44B1A9}" vid="{47C1345C-3B60-446F-8ED0-FBCE78FA7F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13357</TotalTime>
  <Words>967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Blue Segoe 4-3 template-template_April-17-2007</vt:lpstr>
      <vt:lpstr>White with Courier font for code slides</vt:lpstr>
      <vt:lpstr>Theme1</vt:lpstr>
      <vt:lpstr>Article 11 – Capital Budget Requests Highway and Stormwater</vt:lpstr>
      <vt:lpstr>Road Paving  $95,000</vt:lpstr>
      <vt:lpstr>Road Paving  $95,000</vt:lpstr>
      <vt:lpstr>Municipal Tractor / Sidewalk Snow Blower</vt:lpstr>
      <vt:lpstr>Municipal Tractor / Sidewalk Snow Blower</vt:lpstr>
      <vt:lpstr>Storm Drain Upgrades and Culvert Improvements</vt:lpstr>
      <vt:lpstr>Article 11 – Capital Budget Requests Wastewater Enterprise</vt:lpstr>
      <vt:lpstr>Wastewater Treatment Plant Upgrades</vt:lpstr>
      <vt:lpstr>Wastewater Treatment Plant Upgrades</vt:lpstr>
      <vt:lpstr>Inflow / Infiltration Repairs</vt:lpstr>
      <vt:lpstr>Sewer Pumping Station Upgrades</vt:lpstr>
      <vt:lpstr>Pump Station Generator Connections</vt:lpstr>
      <vt:lpstr>Article 11 – Capital Budget Requests Water</vt:lpstr>
      <vt:lpstr>Spec Pond Well 3 Pumping Station and Transmission Main</vt:lpstr>
      <vt:lpstr>Annual Water Main Replacements</vt:lpstr>
      <vt:lpstr>Spec Pond GAC Media Replacement</vt:lpstr>
      <vt:lpstr>6-Wheel Dump Truck</vt:lpstr>
      <vt:lpstr>Spec Pond Chemical Skid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FY17 Through FY 21      Capital Improvement Plan</dc:title>
  <dc:creator>Mark Wetzel</dc:creator>
  <cp:keywords/>
  <cp:lastModifiedBy>Dan Van Schalkwyk</cp:lastModifiedBy>
  <cp:revision>473</cp:revision>
  <cp:lastPrinted>2020-12-01T19:59:00Z</cp:lastPrinted>
  <dcterms:created xsi:type="dcterms:W3CDTF">2015-10-01T18:13:15Z</dcterms:created>
  <dcterms:modified xsi:type="dcterms:W3CDTF">2024-04-16T14:02:14Z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