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7" r:id="rId4"/>
  </p:sldMasterIdLst>
  <p:notesMasterIdLst>
    <p:notesMasterId r:id="rId12"/>
  </p:notesMasterIdLst>
  <p:handoutMasterIdLst>
    <p:handoutMasterId r:id="rId13"/>
  </p:handoutMasterIdLst>
  <p:sldIdLst>
    <p:sldId id="421" r:id="rId5"/>
    <p:sldId id="386" r:id="rId6"/>
    <p:sldId id="441" r:id="rId7"/>
    <p:sldId id="440" r:id="rId8"/>
    <p:sldId id="443" r:id="rId9"/>
    <p:sldId id="444" r:id="rId10"/>
    <p:sldId id="44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476" autoAdjust="0"/>
  </p:normalViewPr>
  <p:slideViewPr>
    <p:cSldViewPr>
      <p:cViewPr varScale="1">
        <p:scale>
          <a:sx n="86" d="100"/>
          <a:sy n="86" d="100"/>
        </p:scale>
        <p:origin x="23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E6EF3AE8-8B77-4475-BC08-96B6400AEFC6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4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B27CC5FF-A0A0-4C9C-8504-24C86410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8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3" rIns="93167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67" tIns="46583" rIns="93167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1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meeting includes</a:t>
            </a:r>
          </a:p>
          <a:p>
            <a:r>
              <a:rPr lang="en-US" dirty="0"/>
              <a:t>Fire, Police, DPW, Town Manager’s Office, 2 Senior Bridge Engineering Consultants, MassDOT D3 Asst Bridge Engineer</a:t>
            </a:r>
          </a:p>
          <a:p>
            <a:endParaRPr lang="en-US" dirty="0"/>
          </a:p>
          <a:p>
            <a:r>
              <a:rPr lang="en-US" dirty="0"/>
              <a:t>Alternatives evaluated include:</a:t>
            </a:r>
          </a:p>
          <a:p>
            <a:r>
              <a:rPr lang="en-US" dirty="0"/>
              <a:t>PRINT MATRIX</a:t>
            </a:r>
          </a:p>
          <a:p>
            <a:endParaRPr lang="en-US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Not able to utilize Shirley Street as a detour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Would take time, even a temp bridge requires design, permitting and procurement. Prolonging risk of West Main Street BRI closure.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Local roads used as detour for 8,000 vehicles per day not recommended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89F4-029E-4103-B002-2FFDD480A5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Current Funding and Prospective Funding:</a:t>
            </a:r>
          </a:p>
          <a:p>
            <a:r>
              <a:rPr lang="en-US" dirty="0"/>
              <a:t>BIL has not had eligibility (BRI)  - Bridge Formula Program or Bridge Investment Program not likely to change anytime soon, if ever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Federal Culvert AOP Grant – Not eligible, main reason is requirement for anadromous fish passage requirement (e.g. salmon)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Federal Bridge Investment Program – Not eligible, needs to be NBI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RAISE Grant – Reviewing potential for application, some issues are urbanized area and project minimum $ not met, also need to determine if West Main BRI would be highly competitive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Bridge Formula Program (through State) needs to be NBI – requirement not likely to change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PROTECT funding – may be eligible but low confidence (vulnerability requirement and competitive), no NOFO yet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TIP funding is potential – major challenges are it is not a typical project, would likely be in a queue of project, and will require further efforts to meet Federal requirements of a TIP project (Right-of-Way, further design effort)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/>
              <a:t>MassWorks</a:t>
            </a:r>
            <a:r>
              <a:rPr lang="en-US" dirty="0"/>
              <a:t> potential – schedule and likelihood a concern (would not know until October if obtain grant)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89F4-029E-4103-B002-2FFDD480A5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2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06C99B3B-D881-4EE2-A49B-EAF439DD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08" b="-1747"/>
          <a:stretch/>
        </p:blipFill>
        <p:spPr>
          <a:xfrm>
            <a:off x="197794" y="108153"/>
            <a:ext cx="1070289" cy="11297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41265" y="6351150"/>
            <a:ext cx="2057400" cy="252000"/>
          </a:xfrm>
          <a:prstGeom prst="rect">
            <a:avLst/>
          </a:prstGeom>
        </p:spPr>
        <p:txBody>
          <a:bodyPr/>
          <a:lstStyle/>
          <a:p>
            <a:fld id="{C0DBE923-BA4E-4F94-8B8F-233B03C63C89}" type="datetime4">
              <a:rPr lang="en-GB" smtClean="0"/>
              <a:t>21 April 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1150"/>
            <a:ext cx="3086100" cy="252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8665" y="6351150"/>
            <a:ext cx="404812" cy="252000"/>
          </a:xfrm>
          <a:prstGeom prst="rect">
            <a:avLst/>
          </a:prstGeom>
        </p:spPr>
        <p:txBody>
          <a:bodyPr/>
          <a:lstStyle/>
          <a:p>
            <a:fld id="{203C551C-83BB-4568-94F6-AC8A8312A0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B3CCEC-59DB-4F49-B317-4DE61C9E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99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293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278B3-C758-4786-95AC-406D6E80B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586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0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358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3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4108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12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8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2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6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02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228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6248400"/>
            <a:ext cx="1267933" cy="5143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AE32A837-0B34-4E5E-87DC-4C117C6C6B4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74EE9751-A8F9-4835-A383-1C739FD6FA6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7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>
    <p:fade/>
  </p:transition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239000" cy="1329595"/>
          </a:xfrm>
        </p:spPr>
        <p:txBody>
          <a:bodyPr>
            <a:normAutofit fontScale="90000"/>
          </a:bodyPr>
          <a:lstStyle/>
          <a:p>
            <a:r>
              <a:rPr lang="en-US" dirty="0"/>
              <a:t>Article 12 – Authorization for Debt Exclusion – West Main Street Bridge Replacement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3A067-AFB3-4429-B01D-0FB07A628E54}"/>
              </a:ext>
            </a:extLst>
          </p:cNvPr>
          <p:cNvSpPr txBox="1">
            <a:spLocks/>
          </p:cNvSpPr>
          <p:nvPr/>
        </p:nvSpPr>
        <p:spPr>
          <a:xfrm>
            <a:off x="914400" y="1905000"/>
            <a:ext cx="7467600" cy="4087273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3" name="Picture 2" descr="A high angle view of a road&#10;&#10;Description automatically generated with low confidence">
            <a:extLst>
              <a:ext uri="{FF2B5EF4-FFF2-40B4-BE49-F238E27FC236}">
                <a16:creationId xmlns:a16="http://schemas.microsoft.com/office/drawing/2014/main" id="{FEE23FA8-D7BC-4AD4-ADDD-5420051F0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54" y="1981200"/>
            <a:ext cx="5656730" cy="3352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6F279-75BC-A244-D19E-3F2D26231E1A}"/>
              </a:ext>
            </a:extLst>
          </p:cNvPr>
          <p:cNvSpPr txBox="1"/>
          <p:nvPr/>
        </p:nvSpPr>
        <p:spPr>
          <a:xfrm>
            <a:off x="6934200" y="2175391"/>
            <a:ext cx="18821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West Main St BRI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7FD472-6693-9A8A-EFCB-39E591884D2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781800" y="2360057"/>
            <a:ext cx="152400" cy="76414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ridge over a river&#10;&#10;Description automatically generated with medium confidence">
            <a:extLst>
              <a:ext uri="{FF2B5EF4-FFF2-40B4-BE49-F238E27FC236}">
                <a16:creationId xmlns:a16="http://schemas.microsoft.com/office/drawing/2014/main" id="{B41246D7-B2F8-6E22-90D7-407D5497F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877731" cy="36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353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54" y="119701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West Main St Bridge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1654" y="1751012"/>
            <a:ext cx="7510346" cy="49613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Project Scope: Replace existing stone bridge on West Main Street over </a:t>
            </a:r>
            <a:r>
              <a:rPr lang="en-US" sz="2200" dirty="0" err="1"/>
              <a:t>Nonacoicus</a:t>
            </a:r>
            <a:r>
              <a:rPr lang="en-US" sz="2200" dirty="0"/>
              <a:t> Brook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Original bridge construction estimated late 1800s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Replacement required; rehabilitation not viable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Severe loss, cracking, deterioration of concrete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Separation of walls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Settlement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Approximately 8,000 vehicles per day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58367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54" y="119701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West Main St Bridge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1654" y="1751012"/>
            <a:ext cx="7510346" cy="49613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 descr="A picture containing rock, nature, cave, stone&#10;&#10;Description automatically generated">
            <a:extLst>
              <a:ext uri="{FF2B5EF4-FFF2-40B4-BE49-F238E27FC236}">
                <a16:creationId xmlns:a16="http://schemas.microsoft.com/office/drawing/2014/main" id="{45E21741-8220-B3CD-6FEE-B20D4B8E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95485"/>
            <a:ext cx="5185927" cy="3218354"/>
          </a:xfrm>
          <a:prstGeom prst="rect">
            <a:avLst/>
          </a:prstGeom>
        </p:spPr>
      </p:pic>
      <p:pic>
        <p:nvPicPr>
          <p:cNvPr id="7" name="Picture 6" descr="A close-up of a cave&#10;&#10;Description automatically generated with medium confidence">
            <a:extLst>
              <a:ext uri="{FF2B5EF4-FFF2-40B4-BE49-F238E27FC236}">
                <a16:creationId xmlns:a16="http://schemas.microsoft.com/office/drawing/2014/main" id="{74CACB15-260C-CEF9-E89F-229966056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74" y="1600200"/>
            <a:ext cx="3721426" cy="47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93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54" y="119701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West Main St Bridge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1654" y="1751012"/>
            <a:ext cx="7510346" cy="49613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u="sng" dirty="0"/>
              <a:t>History in brief</a:t>
            </a:r>
            <a:r>
              <a:rPr lang="en-US" sz="22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Shirley Street Bridge closed due to spot collapses; West Main Street inspected because it’s similar construction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Project funded by Town Meeting for $1.23M and Town obtained $500,000 Small Bridge Grant from MassDOT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Complete design/permitting/MassDOT Ch85 review, bid project and results greater than $1M over budget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Since bidding: Working with MassDOT, bridge consultants, state representatives, other advisors to seek gap funding and evaluate alternatives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5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5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750" dirty="0"/>
          </a:p>
          <a:p>
            <a:pPr marL="288036" lvl="2" indent="0">
              <a:buNone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6282456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54" y="119701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West Main St Bridge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1654" y="1751012"/>
            <a:ext cx="7510346" cy="49613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 2022, DPW convenes meeting with various stakeholders and advisors to discuss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Consensus is to replace bridge expeditiously as already designed and permitted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Main factors include high potential for bridge closure and 5.8-mile detour route causes disconnection of regional access (including emergency response and school buses)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17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03B2E-0DFB-71BC-675E-102019C7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90" y="4038600"/>
            <a:ext cx="3229104" cy="2426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C23C5-7481-14C7-332D-C37CC73C5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705" y="4291545"/>
            <a:ext cx="3012771" cy="2260671"/>
          </a:xfrm>
          <a:prstGeom prst="rect">
            <a:avLst/>
          </a:prstGeom>
        </p:spPr>
      </p:pic>
      <p:pic>
        <p:nvPicPr>
          <p:cNvPr id="6" name="Content Placeholder 8" descr="A white 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47F96055-B7A7-4080-6A05-7AED829A98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407" y="4353267"/>
            <a:ext cx="3145470" cy="23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648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54" y="119701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West Main St Bridge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1654" y="1751012"/>
            <a:ext cx="7510346" cy="49613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u="sng" dirty="0"/>
              <a:t>Funding in brief</a:t>
            </a:r>
            <a:r>
              <a:rPr lang="en-US" sz="22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Cost Estimate (includes construction, soft costs, and contingency): $4,500,000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Current Available Funding:</a:t>
            </a:r>
          </a:p>
          <a:p>
            <a:pPr marL="150876" lvl="1" indent="0">
              <a:buNone/>
            </a:pPr>
            <a:r>
              <a:rPr lang="en-US" sz="2050" dirty="0"/>
              <a:t>Remaining from local appropriation: $1,000,000</a:t>
            </a:r>
          </a:p>
          <a:p>
            <a:pPr marL="150876" lvl="1" indent="0">
              <a:buNone/>
            </a:pPr>
            <a:r>
              <a:rPr lang="en-US" sz="2050" dirty="0"/>
              <a:t>Reinstated Small Bridge Grant: $500,000</a:t>
            </a:r>
          </a:p>
          <a:p>
            <a:pPr marL="150876" lvl="1" indent="0">
              <a:buNone/>
            </a:pPr>
            <a:endParaRPr lang="en-US" sz="2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50" dirty="0"/>
              <a:t>Funding Required:</a:t>
            </a:r>
          </a:p>
          <a:p>
            <a:pPr marL="150876" lvl="1" indent="0">
              <a:buNone/>
            </a:pPr>
            <a:r>
              <a:rPr lang="en-US" sz="2050" dirty="0"/>
              <a:t>$3,000,000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note, the Town continues to seek alternative funding sources. </a:t>
            </a:r>
            <a:r>
              <a:rPr lang="en-US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Alternative funding sources would be used to reduce the local funding utilized for the project.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31633263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54" y="1197014"/>
            <a:ext cx="8382000" cy="55399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West Main St Bridge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71654" y="1751012"/>
            <a:ext cx="7510346" cy="496135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Impact on average residential tax: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50" dirty="0"/>
              <a:t>The funding request at $3.0M would add </a:t>
            </a:r>
            <a:r>
              <a:rPr lang="en-US" sz="1850" b="1" dirty="0"/>
              <a:t>$63 </a:t>
            </a:r>
            <a:r>
              <a:rPr lang="en-US" sz="1850" dirty="0"/>
              <a:t>to the average </a:t>
            </a:r>
            <a:r>
              <a:rPr lang="en-US" sz="1850" b="1" dirty="0"/>
              <a:t>FY2024 residential tax bill </a:t>
            </a:r>
            <a:r>
              <a:rPr lang="en-US" sz="1850" dirty="0"/>
              <a:t>in Ayer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Schedule if approved by Town Meeting and ballot: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50" dirty="0"/>
              <a:t>Already reestablishing any expired permits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50" dirty="0"/>
              <a:t>After permits reestablished, begin bidding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50" dirty="0"/>
              <a:t>Aim to begin construction before end of 2023, majority of work 2024 (big variable = supplies / fabrication of bridge)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5200477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eme1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34748A8-1732-4845-838C-5A9BEF44B1A9}" vid="{47C1345C-3B60-446F-8ED0-FBCE78FA7F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swoosh design)</Template>
  <TotalTime>12922</TotalTime>
  <Words>625</Words>
  <Application>Microsoft Office PowerPoint</Application>
  <PresentationFormat>On-screen Show (4:3)</PresentationFormat>
  <Paragraphs>70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Wingdings</vt:lpstr>
      <vt:lpstr>Blue Segoe 4-3 template-template_April-17-2007</vt:lpstr>
      <vt:lpstr>White with Courier font for code slides</vt:lpstr>
      <vt:lpstr>Theme1</vt:lpstr>
      <vt:lpstr>Article 12 – Authorization for Debt Exclusion – West Main Street Bridge Replacement</vt:lpstr>
      <vt:lpstr>West Main St Bridge</vt:lpstr>
      <vt:lpstr>West Main St Bridge</vt:lpstr>
      <vt:lpstr>West Main St Bridge</vt:lpstr>
      <vt:lpstr>West Main St Bridge</vt:lpstr>
      <vt:lpstr>West Main St Bridge</vt:lpstr>
      <vt:lpstr>West Main St Bridge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FY17 Through FY 21      Capital Improvement Plan</dc:title>
  <dc:creator>Mark Wetzel</dc:creator>
  <cp:keywords/>
  <cp:lastModifiedBy>Dan Van Schalkwyk</cp:lastModifiedBy>
  <cp:revision>456</cp:revision>
  <cp:lastPrinted>2020-12-01T19:59:00Z</cp:lastPrinted>
  <dcterms:created xsi:type="dcterms:W3CDTF">2015-10-01T18:13:15Z</dcterms:created>
  <dcterms:modified xsi:type="dcterms:W3CDTF">2023-04-21T14:12:21Z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