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1EEB-C871-354A-1E1D-7D99C8E6D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5E295-C7F8-BF5B-9AFF-228C22A1A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808CFD-ACD8-34DE-C188-717A01FC3BF7}"/>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75770142-1EFC-7982-A63D-D844A8551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325A7-576F-10D6-6599-BCFDE17A12B5}"/>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96756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75FD-3E11-6A18-9602-531622603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1C2CD6-A0A5-DF61-3BCC-164E2CBABD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81C18-F717-6D2C-E63C-E902AAE5D51E}"/>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FFAF0C6B-7A3D-48C1-0756-EE5DA9529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8D8F8-69D5-715B-450A-E3F1D2A4FA7C}"/>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8066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F2DFB-1310-8846-F2C6-6708F5EDC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5D8CBF-BF5C-7C84-6237-A9EDDA360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AE2B4-B033-1F2B-13EB-0CD5A74E79EF}"/>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403E20A1-227E-73E4-4BE6-3ED50FC5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17EC9-6DDB-3315-4476-BE4BE2742D30}"/>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1860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C0D4-617D-D3BB-A71E-11A84F411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ED3DE-E27A-E6B2-296F-690FD6FBE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96DCC-D8B0-0413-536F-50AFB773CBD2}"/>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BAF7CD8E-E663-C259-D3BF-637EBE1F9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FAA8-4D3E-0D6F-2325-42FB4EA7FF30}"/>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1458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0FD9-B9A4-F4C1-FEB7-8385DC657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B5BCF-8A8A-1264-4232-00821387B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C760A-4776-91B2-5EAE-F9CB064CA6F8}"/>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F74B8559-3782-CEA7-EB46-F4EF7076B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F57FD-0CD7-C1B6-ECAA-18E35E41328B}"/>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69967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9C39-99C4-E2B7-B7AF-729795437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076E0-F836-6928-0111-9603FDCE9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9DF04-5110-B74F-CF9E-E41346AB4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05F54-E02D-36FE-8A6F-6D134DFAD1AB}"/>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6" name="Footer Placeholder 5">
            <a:extLst>
              <a:ext uri="{FF2B5EF4-FFF2-40B4-BE49-F238E27FC236}">
                <a16:creationId xmlns:a16="http://schemas.microsoft.com/office/drawing/2014/main" id="{3418FF4D-AFAF-4CAD-5D73-9ABD6CFD2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AD824-50CF-E573-3978-C7B2DA006AA5}"/>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88422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E380-27C2-9665-9AD9-847581A2DC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9F029-AB57-F975-7D65-6150291A9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371663-A9F6-AEB9-E813-A5D43F5E1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44F68-1069-AC07-F62B-0205D9B47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8EAE9-DFDF-2BA1-BA5C-5DF922DD4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71D27-1E12-69EE-35C8-8D927434030B}"/>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8" name="Footer Placeholder 7">
            <a:extLst>
              <a:ext uri="{FF2B5EF4-FFF2-40B4-BE49-F238E27FC236}">
                <a16:creationId xmlns:a16="http://schemas.microsoft.com/office/drawing/2014/main" id="{2F7CD119-549C-45B8-95DC-240E0171E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B02F1-B0FC-A729-96F8-A7CC8263509A}"/>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3141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291A-1D82-33B0-2D1C-83AAC00DB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78D3C-F7C4-0E0C-A8C9-27DCD42607DE}"/>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4" name="Footer Placeholder 3">
            <a:extLst>
              <a:ext uri="{FF2B5EF4-FFF2-40B4-BE49-F238E27FC236}">
                <a16:creationId xmlns:a16="http://schemas.microsoft.com/office/drawing/2014/main" id="{F0F7F139-1A61-F024-E6B1-025FFC7314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D09FB-B56E-BA69-27C3-84579644ACE3}"/>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284299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48FDC-3F0B-0FC1-B7EB-9E8A6832A1A3}"/>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3" name="Footer Placeholder 2">
            <a:extLst>
              <a:ext uri="{FF2B5EF4-FFF2-40B4-BE49-F238E27FC236}">
                <a16:creationId xmlns:a16="http://schemas.microsoft.com/office/drawing/2014/main" id="{BF453BE7-3BE7-B329-70B1-76F842E27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ADA7D-DC8F-DD85-C471-5072B9630D3B}"/>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107315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6E6E-B7EC-C5A1-7E38-D0A8DC627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234355-DD65-80E2-DD08-5EA43948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52646-0A42-6A58-E169-53560E52F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0995F-B9B3-96BA-1712-50B87953E9E3}"/>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6" name="Footer Placeholder 5">
            <a:extLst>
              <a:ext uri="{FF2B5EF4-FFF2-40B4-BE49-F238E27FC236}">
                <a16:creationId xmlns:a16="http://schemas.microsoft.com/office/drawing/2014/main" id="{17390B72-F452-0149-56E2-2F12B30F3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EF5C7-C891-E7EE-2710-7E999432321A}"/>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387977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B238-3ED1-08B2-A080-2C714ED47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FC8907-A0C8-0EE5-6408-00AF41856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CA2C2-6F45-47F4-6CFB-E4CA8D808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4DF88-E30D-65A7-E084-2CE4503BE2EE}"/>
              </a:ext>
            </a:extLst>
          </p:cNvPr>
          <p:cNvSpPr>
            <a:spLocks noGrp="1"/>
          </p:cNvSpPr>
          <p:nvPr>
            <p:ph type="dt" sz="half" idx="10"/>
          </p:nvPr>
        </p:nvSpPr>
        <p:spPr/>
        <p:txBody>
          <a:bodyPr/>
          <a:lstStyle/>
          <a:p>
            <a:fld id="{984998E2-83AD-4772-997B-6A42655A126A}" type="datetimeFigureOut">
              <a:rPr lang="en-US" smtClean="0"/>
              <a:t>4/12/2024</a:t>
            </a:fld>
            <a:endParaRPr lang="en-US"/>
          </a:p>
        </p:txBody>
      </p:sp>
      <p:sp>
        <p:nvSpPr>
          <p:cNvPr id="6" name="Footer Placeholder 5">
            <a:extLst>
              <a:ext uri="{FF2B5EF4-FFF2-40B4-BE49-F238E27FC236}">
                <a16:creationId xmlns:a16="http://schemas.microsoft.com/office/drawing/2014/main" id="{6AFFC5E4-A9D1-527C-E258-7DA0B009C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17EE-03AA-92A7-02E6-851872B889E7}"/>
              </a:ext>
            </a:extLst>
          </p:cNvPr>
          <p:cNvSpPr>
            <a:spLocks noGrp="1"/>
          </p:cNvSpPr>
          <p:nvPr>
            <p:ph type="sldNum" sz="quarter" idx="12"/>
          </p:nvPr>
        </p:nvSpPr>
        <p:spPr/>
        <p:txBody>
          <a:bodyPr/>
          <a:lstStyle/>
          <a:p>
            <a:fld id="{4B5AB7BF-CA2B-45A6-B473-5053FF9A2125}" type="slidenum">
              <a:rPr lang="en-US" smtClean="0"/>
              <a:t>‹#›</a:t>
            </a:fld>
            <a:endParaRPr lang="en-US"/>
          </a:p>
        </p:txBody>
      </p:sp>
    </p:spTree>
    <p:extLst>
      <p:ext uri="{BB962C8B-B14F-4D97-AF65-F5344CB8AC3E}">
        <p14:creationId xmlns:p14="http://schemas.microsoft.com/office/powerpoint/2010/main" val="206460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BF187-CD14-84D1-CDD1-DE074D5F2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9E855-E6B9-8138-1E11-5B0BE8EEC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95D0E-EFA1-69A3-E2FB-C3896DA79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998E2-83AD-4772-997B-6A42655A126A}" type="datetimeFigureOut">
              <a:rPr lang="en-US" smtClean="0"/>
              <a:t>4/12/2024</a:t>
            </a:fld>
            <a:endParaRPr lang="en-US"/>
          </a:p>
        </p:txBody>
      </p:sp>
      <p:sp>
        <p:nvSpPr>
          <p:cNvPr id="5" name="Footer Placeholder 4">
            <a:extLst>
              <a:ext uri="{FF2B5EF4-FFF2-40B4-BE49-F238E27FC236}">
                <a16:creationId xmlns:a16="http://schemas.microsoft.com/office/drawing/2014/main" id="{40E19C8B-376C-121A-7B99-8226F5ABF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9F29DC-CDC0-51B0-D273-A4ECEE7E7C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B7BF-CA2B-45A6-B473-5053FF9A2125}" type="slidenum">
              <a:rPr lang="en-US" smtClean="0"/>
              <a:t>‹#›</a:t>
            </a:fld>
            <a:endParaRPr lang="en-US"/>
          </a:p>
        </p:txBody>
      </p:sp>
    </p:spTree>
    <p:extLst>
      <p:ext uri="{BB962C8B-B14F-4D97-AF65-F5344CB8AC3E}">
        <p14:creationId xmlns:p14="http://schemas.microsoft.com/office/powerpoint/2010/main" val="350174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CCA25D-7DD0-F5F1-DD7F-350846AD0055}"/>
              </a:ext>
            </a:extLst>
          </p:cNvPr>
          <p:cNvPicPr>
            <a:picLocks noChangeAspect="1"/>
          </p:cNvPicPr>
          <p:nvPr/>
        </p:nvPicPr>
        <p:blipFill rotWithShape="1">
          <a:blip r:embed="rId2"/>
          <a:srcRect l="17750" r="27965" b="-1"/>
          <a:stretch/>
        </p:blipFill>
        <p:spPr>
          <a:xfrm>
            <a:off x="-3047"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6347250-23B5-DAA9-DF85-723ACEE1449C}"/>
              </a:ext>
            </a:extLst>
          </p:cNvPr>
          <p:cNvSpPr txBox="1"/>
          <p:nvPr/>
        </p:nvSpPr>
        <p:spPr>
          <a:xfrm>
            <a:off x="348792" y="365125"/>
            <a:ext cx="11005007" cy="1388039"/>
          </a:xfrm>
          <a:prstGeom prst="rect">
            <a:avLst/>
          </a:prstGeom>
        </p:spPr>
        <p:txBody>
          <a:bodyPr vert="horz" lIns="91440" tIns="45720" rIns="91440" bIns="45720" rtlCol="0" anchor="ctr">
            <a:noAutofit/>
          </a:bodyPr>
          <a:lstStyle/>
          <a:p>
            <a:pPr algn="ctr">
              <a:lnSpc>
                <a:spcPct val="90000"/>
              </a:lnSpc>
              <a:spcBef>
                <a:spcPct val="0"/>
              </a:spcBef>
              <a:spcAft>
                <a:spcPts val="600"/>
              </a:spcAft>
            </a:pPr>
            <a:endParaRPr lang="en-US" sz="3600" b="1" dirty="0">
              <a:latin typeface="+mj-lt"/>
              <a:ea typeface="+mj-ea"/>
              <a:cs typeface="+mj-cs"/>
            </a:endParaRPr>
          </a:p>
          <a:p>
            <a:pPr algn="ctr">
              <a:lnSpc>
                <a:spcPct val="90000"/>
              </a:lnSpc>
              <a:spcBef>
                <a:spcPct val="0"/>
              </a:spcBef>
              <a:spcAft>
                <a:spcPts val="600"/>
              </a:spcAft>
            </a:pPr>
            <a:r>
              <a:rPr lang="en-US" sz="3600" b="1" dirty="0">
                <a:latin typeface="+mj-lt"/>
                <a:ea typeface="+mj-ea"/>
                <a:cs typeface="+mj-cs"/>
              </a:rPr>
              <a:t>FY25 Facilities Department Capital Request </a:t>
            </a:r>
          </a:p>
          <a:p>
            <a:pPr algn="ctr">
              <a:lnSpc>
                <a:spcPct val="90000"/>
              </a:lnSpc>
              <a:spcBef>
                <a:spcPct val="0"/>
              </a:spcBef>
              <a:spcAft>
                <a:spcPts val="600"/>
              </a:spcAft>
            </a:pPr>
            <a:r>
              <a:rPr lang="en-US" sz="3600" b="1" dirty="0">
                <a:latin typeface="+mj-lt"/>
                <a:ea typeface="+mj-ea"/>
                <a:cs typeface="+mj-cs"/>
              </a:rPr>
              <a:t>Fire Station &amp; Police Station parking lot repairs </a:t>
            </a:r>
          </a:p>
        </p:txBody>
      </p:sp>
      <p:sp>
        <p:nvSpPr>
          <p:cNvPr id="4" name="TextBox 3">
            <a:extLst>
              <a:ext uri="{FF2B5EF4-FFF2-40B4-BE49-F238E27FC236}">
                <a16:creationId xmlns:a16="http://schemas.microsoft.com/office/drawing/2014/main" id="{2855C586-4C74-F9E7-4C55-A648ECAF1B44}"/>
              </a:ext>
            </a:extLst>
          </p:cNvPr>
          <p:cNvSpPr txBox="1"/>
          <p:nvPr/>
        </p:nvSpPr>
        <p:spPr>
          <a:xfrm>
            <a:off x="8452236" y="1995777"/>
            <a:ext cx="3641697" cy="4667416"/>
          </a:xfrm>
          <a:prstGeom prst="rect">
            <a:avLst/>
          </a:prstGeom>
        </p:spPr>
        <p:txBody>
          <a:bodyPr vert="horz" lIns="91440" tIns="45720" rIns="91440" bIns="45720" rtlCol="0">
            <a:normAutofit/>
          </a:bodyPr>
          <a:lstStyle/>
          <a:p>
            <a:pPr algn="ctr">
              <a:lnSpc>
                <a:spcPct val="90000"/>
              </a:lnSpc>
              <a:spcAft>
                <a:spcPts val="600"/>
              </a:spcAft>
            </a:pPr>
            <a:r>
              <a:rPr lang="en-US" sz="1200" dirty="0"/>
              <a:t>The Facilities Department is requesting the sum of $43,000 to add asphalt paving in two locations at the Fire Station, including the rear parking lot trailer storage and the failing section of asphalt in front of the garage bays.  </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Crack filled, seal coat, and strip the entire Police Station and Fire Station parking lots.  </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Repair the expansion joint fillers between the Police Station granite curbing and sidewalks.</a:t>
            </a:r>
          </a:p>
          <a:p>
            <a:pPr indent="-228600">
              <a:lnSpc>
                <a:spcPct val="90000"/>
              </a:lnSpc>
              <a:spcAft>
                <a:spcPts val="600"/>
              </a:spcAft>
              <a:buFont typeface="Arial" panose="020B0604020202020204" pitchFamily="34" charset="0"/>
              <a:buChar char="•"/>
            </a:pPr>
            <a:endParaRPr lang="en-US" sz="1200" dirty="0"/>
          </a:p>
          <a:p>
            <a:pPr algn="ctr">
              <a:lnSpc>
                <a:spcPct val="90000"/>
              </a:lnSpc>
              <a:spcAft>
                <a:spcPts val="600"/>
              </a:spcAft>
            </a:pPr>
            <a:r>
              <a:rPr lang="en-US" sz="1200" dirty="0"/>
              <a:t>Complete all necessary repairs needed to the parking lots to helps prevent the asphalt from being damaged by oxidization and the elements.  If we leave the cracks unfilled, cracks will allow rain and moisture to flow through pavement and erode base materials ultimately resulting in potholes and pavement failure.</a:t>
            </a:r>
          </a:p>
        </p:txBody>
      </p:sp>
    </p:spTree>
    <p:extLst>
      <p:ext uri="{BB962C8B-B14F-4D97-AF65-F5344CB8AC3E}">
        <p14:creationId xmlns:p14="http://schemas.microsoft.com/office/powerpoint/2010/main" val="321117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538C9-196E-C332-5276-16CCD5C01E29}"/>
              </a:ext>
            </a:extLst>
          </p:cNvPr>
          <p:cNvPicPr>
            <a:picLocks noChangeAspect="1"/>
          </p:cNvPicPr>
          <p:nvPr/>
        </p:nvPicPr>
        <p:blipFill>
          <a:blip r:embed="rId2"/>
          <a:stretch>
            <a:fillRect/>
          </a:stretch>
        </p:blipFill>
        <p:spPr>
          <a:xfrm>
            <a:off x="62286" y="80092"/>
            <a:ext cx="5181600" cy="6686467"/>
          </a:xfrm>
          <a:prstGeom prst="rect">
            <a:avLst/>
          </a:prstGeom>
        </p:spPr>
      </p:pic>
      <p:sp>
        <p:nvSpPr>
          <p:cNvPr id="4" name="TextBox 3">
            <a:extLst>
              <a:ext uri="{FF2B5EF4-FFF2-40B4-BE49-F238E27FC236}">
                <a16:creationId xmlns:a16="http://schemas.microsoft.com/office/drawing/2014/main" id="{2F51E324-57F3-D565-3E04-DA95CDEF8738}"/>
              </a:ext>
            </a:extLst>
          </p:cNvPr>
          <p:cNvSpPr txBox="1"/>
          <p:nvPr/>
        </p:nvSpPr>
        <p:spPr>
          <a:xfrm>
            <a:off x="5454595" y="206734"/>
            <a:ext cx="6599582" cy="4247317"/>
          </a:xfrm>
          <a:prstGeom prst="rect">
            <a:avLst/>
          </a:prstGeom>
          <a:noFill/>
        </p:spPr>
        <p:txBody>
          <a:bodyPr wrap="square" rtlCol="0">
            <a:spAutoFit/>
          </a:bodyPr>
          <a:lstStyle/>
          <a:p>
            <a:pPr algn="ctr"/>
            <a:r>
              <a:rPr lang="en-US" sz="3600" dirty="0"/>
              <a:t>Budget </a:t>
            </a:r>
          </a:p>
          <a:p>
            <a:pPr algn="ctr"/>
            <a:endParaRPr lang="en-US" sz="3600" dirty="0"/>
          </a:p>
          <a:p>
            <a:endParaRPr lang="en-US" dirty="0"/>
          </a:p>
          <a:p>
            <a:r>
              <a:rPr lang="en-US" dirty="0"/>
              <a:t>(1) Police Station Seal Coating, Crack Repair, Stripping :    $9,500.00 </a:t>
            </a:r>
          </a:p>
          <a:p>
            <a:r>
              <a:rPr lang="en-US" dirty="0"/>
              <a:t>(2) Fire Station Seal Coating, Crack Repair, Stripping:         $10,500.00</a:t>
            </a:r>
          </a:p>
          <a:p>
            <a:r>
              <a:rPr lang="en-US" dirty="0"/>
              <a:t>(3) Fire Station Back Lot Regrade &amp; 3in Asphalt:                 $9,500.00 </a:t>
            </a:r>
          </a:p>
          <a:p>
            <a:r>
              <a:rPr lang="en-US" dirty="0"/>
              <a:t>(4) Fire Station Bay Repairs:                                                    $7,500.00 </a:t>
            </a:r>
          </a:p>
          <a:p>
            <a:r>
              <a:rPr lang="en-US" dirty="0"/>
              <a:t>(5) Sidewalk Repairs:                                                                $4,500.00 </a:t>
            </a:r>
          </a:p>
          <a:p>
            <a:r>
              <a:rPr lang="en-US" dirty="0"/>
              <a:t>(6) Unforeseen / Change Orders:                                           $1,500.00 </a:t>
            </a:r>
          </a:p>
          <a:p>
            <a:endParaRPr lang="en-US"/>
          </a:p>
          <a:p>
            <a:endParaRPr lang="en-US" dirty="0"/>
          </a:p>
          <a:p>
            <a:r>
              <a:rPr lang="en-US" dirty="0"/>
              <a:t>Total Cost:                                                                                  $43,000.00 </a:t>
            </a:r>
          </a:p>
          <a:p>
            <a:endParaRPr lang="en-US" dirty="0"/>
          </a:p>
        </p:txBody>
      </p:sp>
    </p:spTree>
    <p:extLst>
      <p:ext uri="{BB962C8B-B14F-4D97-AF65-F5344CB8AC3E}">
        <p14:creationId xmlns:p14="http://schemas.microsoft.com/office/powerpoint/2010/main" val="515311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5730</TotalTime>
  <Words>217</Words>
  <Application>Microsoft Office PowerPoint</Application>
  <PresentationFormat>Widescreen</PresentationFormat>
  <Paragraphs>22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Shultz</dc:creator>
  <cp:lastModifiedBy>Chuck Shultz</cp:lastModifiedBy>
  <cp:revision>1</cp:revision>
  <dcterms:created xsi:type="dcterms:W3CDTF">2023-12-07T14:29:29Z</dcterms:created>
  <dcterms:modified xsi:type="dcterms:W3CDTF">2024-04-12T13:13:10Z</dcterms:modified>
</cp:coreProperties>
</file>