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2"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45" y="5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770C3E-512C-4BCA-A7B5-B25C06FE47C8}"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6B640-79BF-4250-97F0-768B73C612EB}" type="slidenum">
              <a:rPr lang="en-US" smtClean="0"/>
              <a:t>‹#›</a:t>
            </a:fld>
            <a:endParaRPr lang="en-US"/>
          </a:p>
        </p:txBody>
      </p:sp>
    </p:spTree>
    <p:extLst>
      <p:ext uri="{BB962C8B-B14F-4D97-AF65-F5344CB8AC3E}">
        <p14:creationId xmlns:p14="http://schemas.microsoft.com/office/powerpoint/2010/main" val="87268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70C3E-512C-4BCA-A7B5-B25C06FE47C8}"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6B640-79BF-4250-97F0-768B73C612EB}" type="slidenum">
              <a:rPr lang="en-US" smtClean="0"/>
              <a:t>‹#›</a:t>
            </a:fld>
            <a:endParaRPr lang="en-US"/>
          </a:p>
        </p:txBody>
      </p:sp>
    </p:spTree>
    <p:extLst>
      <p:ext uri="{BB962C8B-B14F-4D97-AF65-F5344CB8AC3E}">
        <p14:creationId xmlns:p14="http://schemas.microsoft.com/office/powerpoint/2010/main" val="226902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70C3E-512C-4BCA-A7B5-B25C06FE47C8}"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6B640-79BF-4250-97F0-768B73C612EB}" type="slidenum">
              <a:rPr lang="en-US" smtClean="0"/>
              <a:t>‹#›</a:t>
            </a:fld>
            <a:endParaRPr lang="en-US"/>
          </a:p>
        </p:txBody>
      </p:sp>
    </p:spTree>
    <p:extLst>
      <p:ext uri="{BB962C8B-B14F-4D97-AF65-F5344CB8AC3E}">
        <p14:creationId xmlns:p14="http://schemas.microsoft.com/office/powerpoint/2010/main" val="3741961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770C3E-512C-4BCA-A7B5-B25C06FE47C8}"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6B640-79BF-4250-97F0-768B73C612EB}" type="slidenum">
              <a:rPr lang="en-US" smtClean="0"/>
              <a:t>‹#›</a:t>
            </a:fld>
            <a:endParaRPr lang="en-US"/>
          </a:p>
        </p:txBody>
      </p:sp>
    </p:spTree>
    <p:extLst>
      <p:ext uri="{BB962C8B-B14F-4D97-AF65-F5344CB8AC3E}">
        <p14:creationId xmlns:p14="http://schemas.microsoft.com/office/powerpoint/2010/main" val="3857869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C770C3E-512C-4BCA-A7B5-B25C06FE47C8}"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C6B640-79BF-4250-97F0-768B73C612EB}" type="slidenum">
              <a:rPr lang="en-US" smtClean="0"/>
              <a:t>‹#›</a:t>
            </a:fld>
            <a:endParaRPr lang="en-US"/>
          </a:p>
        </p:txBody>
      </p:sp>
    </p:spTree>
    <p:extLst>
      <p:ext uri="{BB962C8B-B14F-4D97-AF65-F5344CB8AC3E}">
        <p14:creationId xmlns:p14="http://schemas.microsoft.com/office/powerpoint/2010/main" val="425351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770C3E-512C-4BCA-A7B5-B25C06FE47C8}"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C6B640-79BF-4250-97F0-768B73C612EB}" type="slidenum">
              <a:rPr lang="en-US" smtClean="0"/>
              <a:t>‹#›</a:t>
            </a:fld>
            <a:endParaRPr lang="en-US"/>
          </a:p>
        </p:txBody>
      </p:sp>
    </p:spTree>
    <p:extLst>
      <p:ext uri="{BB962C8B-B14F-4D97-AF65-F5344CB8AC3E}">
        <p14:creationId xmlns:p14="http://schemas.microsoft.com/office/powerpoint/2010/main" val="3143614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770C3E-512C-4BCA-A7B5-B25C06FE47C8}" type="datetimeFigureOut">
              <a:rPr lang="en-US" smtClean="0"/>
              <a:t>4/21/2023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C6B640-79BF-4250-97F0-768B73C612EB}" type="slidenum">
              <a:rPr lang="en-US" smtClean="0"/>
              <a:t>‹#›</a:t>
            </a:fld>
            <a:endParaRPr lang="en-US"/>
          </a:p>
        </p:txBody>
      </p:sp>
    </p:spTree>
    <p:extLst>
      <p:ext uri="{BB962C8B-B14F-4D97-AF65-F5344CB8AC3E}">
        <p14:creationId xmlns:p14="http://schemas.microsoft.com/office/powerpoint/2010/main" val="264190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770C3E-512C-4BCA-A7B5-B25C06FE47C8}" type="datetimeFigureOut">
              <a:rPr lang="en-US" smtClean="0"/>
              <a:t>4/21/2023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C6B640-79BF-4250-97F0-768B73C612EB}" type="slidenum">
              <a:rPr lang="en-US" smtClean="0"/>
              <a:t>‹#›</a:t>
            </a:fld>
            <a:endParaRPr lang="en-US"/>
          </a:p>
        </p:txBody>
      </p:sp>
    </p:spTree>
    <p:extLst>
      <p:ext uri="{BB962C8B-B14F-4D97-AF65-F5344CB8AC3E}">
        <p14:creationId xmlns:p14="http://schemas.microsoft.com/office/powerpoint/2010/main" val="426705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770C3E-512C-4BCA-A7B5-B25C06FE47C8}" type="datetimeFigureOut">
              <a:rPr lang="en-US" smtClean="0"/>
              <a:t>4/21/2023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C6B640-79BF-4250-97F0-768B73C612EB}" type="slidenum">
              <a:rPr lang="en-US" smtClean="0"/>
              <a:t>‹#›</a:t>
            </a:fld>
            <a:endParaRPr lang="en-US"/>
          </a:p>
        </p:txBody>
      </p:sp>
    </p:spTree>
    <p:extLst>
      <p:ext uri="{BB962C8B-B14F-4D97-AF65-F5344CB8AC3E}">
        <p14:creationId xmlns:p14="http://schemas.microsoft.com/office/powerpoint/2010/main" val="958579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770C3E-512C-4BCA-A7B5-B25C06FE47C8}"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C6B640-79BF-4250-97F0-768B73C612EB}" type="slidenum">
              <a:rPr lang="en-US" smtClean="0"/>
              <a:t>‹#›</a:t>
            </a:fld>
            <a:endParaRPr lang="en-US"/>
          </a:p>
        </p:txBody>
      </p:sp>
    </p:spTree>
    <p:extLst>
      <p:ext uri="{BB962C8B-B14F-4D97-AF65-F5344CB8AC3E}">
        <p14:creationId xmlns:p14="http://schemas.microsoft.com/office/powerpoint/2010/main" val="2686437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770C3E-512C-4BCA-A7B5-B25C06FE47C8}"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C6B640-79BF-4250-97F0-768B73C612EB}" type="slidenum">
              <a:rPr lang="en-US" smtClean="0"/>
              <a:t>‹#›</a:t>
            </a:fld>
            <a:endParaRPr lang="en-US"/>
          </a:p>
        </p:txBody>
      </p:sp>
    </p:spTree>
    <p:extLst>
      <p:ext uri="{BB962C8B-B14F-4D97-AF65-F5344CB8AC3E}">
        <p14:creationId xmlns:p14="http://schemas.microsoft.com/office/powerpoint/2010/main" val="249763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70C3E-512C-4BCA-A7B5-B25C06FE47C8}" type="datetimeFigureOut">
              <a:rPr lang="en-US" smtClean="0"/>
              <a:t>4/21/2023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6B640-79BF-4250-97F0-768B73C612EB}" type="slidenum">
              <a:rPr lang="en-US" smtClean="0"/>
              <a:t>‹#›</a:t>
            </a:fld>
            <a:endParaRPr lang="en-US"/>
          </a:p>
        </p:txBody>
      </p:sp>
    </p:spTree>
    <p:extLst>
      <p:ext uri="{BB962C8B-B14F-4D97-AF65-F5344CB8AC3E}">
        <p14:creationId xmlns:p14="http://schemas.microsoft.com/office/powerpoint/2010/main" val="4157056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93088-8372-9C0F-B7C9-86CA37DEE881}"/>
              </a:ext>
            </a:extLst>
          </p:cNvPr>
          <p:cNvSpPr>
            <a:spLocks noGrp="1"/>
          </p:cNvSpPr>
          <p:nvPr>
            <p:ph type="ctrTitle"/>
          </p:nvPr>
        </p:nvSpPr>
        <p:spPr>
          <a:xfrm>
            <a:off x="1524000" y="243840"/>
            <a:ext cx="9144000" cy="2107474"/>
          </a:xfrm>
        </p:spPr>
        <p:txBody>
          <a:bodyPr/>
          <a:lstStyle/>
          <a:p>
            <a:r>
              <a:rPr lang="en-US" dirty="0">
                <a:solidFill>
                  <a:schemeClr val="accent1">
                    <a:lumMod val="75000"/>
                  </a:schemeClr>
                </a:solidFill>
              </a:rPr>
              <a:t>Ayer Police Station </a:t>
            </a:r>
            <a:br>
              <a:rPr lang="en-US" dirty="0">
                <a:solidFill>
                  <a:schemeClr val="accent1">
                    <a:lumMod val="75000"/>
                  </a:schemeClr>
                </a:solidFill>
              </a:rPr>
            </a:br>
            <a:r>
              <a:rPr lang="en-US" dirty="0">
                <a:solidFill>
                  <a:schemeClr val="accent1">
                    <a:lumMod val="75000"/>
                  </a:schemeClr>
                </a:solidFill>
              </a:rPr>
              <a:t>Fence and Trim Replacement </a:t>
            </a:r>
          </a:p>
        </p:txBody>
      </p:sp>
      <p:sp>
        <p:nvSpPr>
          <p:cNvPr id="3" name="Subtitle 2">
            <a:extLst>
              <a:ext uri="{FF2B5EF4-FFF2-40B4-BE49-F238E27FC236}">
                <a16:creationId xmlns:a16="http://schemas.microsoft.com/office/drawing/2014/main" id="{89F7BCB9-F03D-844A-A6D2-07A19E464910}"/>
              </a:ext>
            </a:extLst>
          </p:cNvPr>
          <p:cNvSpPr>
            <a:spLocks noGrp="1"/>
          </p:cNvSpPr>
          <p:nvPr>
            <p:ph type="subTitle" idx="1"/>
          </p:nvPr>
        </p:nvSpPr>
        <p:spPr>
          <a:xfrm>
            <a:off x="6714308" y="2769326"/>
            <a:ext cx="3953691" cy="3605348"/>
          </a:xfrm>
        </p:spPr>
        <p:txBody>
          <a:bodyPr/>
          <a:lstStyle/>
          <a:p>
            <a:r>
              <a:rPr lang="en-US" dirty="0"/>
              <a:t> </a:t>
            </a:r>
          </a:p>
          <a:p>
            <a:endParaRPr lang="en-US" dirty="0"/>
          </a:p>
        </p:txBody>
      </p:sp>
      <p:pic>
        <p:nvPicPr>
          <p:cNvPr id="1026" name="Picture 2" descr="Ayer Police Department">
            <a:extLst>
              <a:ext uri="{FF2B5EF4-FFF2-40B4-BE49-F238E27FC236}">
                <a16:creationId xmlns:a16="http://schemas.microsoft.com/office/drawing/2014/main" id="{EE58C889-87E4-527D-EA20-CA2B81395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298" y="2769326"/>
            <a:ext cx="5895702" cy="3949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ED021CA4-620D-9B1A-6BF7-D023EC07B7C2}"/>
              </a:ext>
            </a:extLst>
          </p:cNvPr>
          <p:cNvSpPr txBox="1"/>
          <p:nvPr/>
        </p:nvSpPr>
        <p:spPr>
          <a:xfrm>
            <a:off x="6714308" y="3274423"/>
            <a:ext cx="5347063" cy="1200329"/>
          </a:xfrm>
          <a:prstGeom prst="rect">
            <a:avLst/>
          </a:prstGeom>
          <a:noFill/>
        </p:spPr>
        <p:txBody>
          <a:bodyPr wrap="square" rtlCol="0">
            <a:spAutoFit/>
          </a:bodyPr>
          <a:lstStyle/>
          <a:p>
            <a:pPr algn="ctr"/>
            <a:r>
              <a:rPr lang="en-US" sz="3600" dirty="0"/>
              <a:t>Ayer Facilities Department </a:t>
            </a:r>
          </a:p>
          <a:p>
            <a:pPr algn="ctr"/>
            <a:r>
              <a:rPr lang="en-US" sz="3600" dirty="0"/>
              <a:t>FY24 Capital Request </a:t>
            </a:r>
          </a:p>
        </p:txBody>
      </p:sp>
    </p:spTree>
    <p:extLst>
      <p:ext uri="{BB962C8B-B14F-4D97-AF65-F5344CB8AC3E}">
        <p14:creationId xmlns:p14="http://schemas.microsoft.com/office/powerpoint/2010/main" val="1392521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AF4691B3-2DC4-5D61-96C2-07C702C38EE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picture containing outdoor&#10;&#10;Description automatically generated">
            <a:extLst>
              <a:ext uri="{FF2B5EF4-FFF2-40B4-BE49-F238E27FC236}">
                <a16:creationId xmlns:a16="http://schemas.microsoft.com/office/drawing/2014/main" id="{9D052ACD-CDD9-2C67-F586-A739D540C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46" y="83890"/>
            <a:ext cx="5826154" cy="6677637"/>
          </a:xfrm>
          <a:prstGeom prst="rect">
            <a:avLst/>
          </a:prstGeom>
        </p:spPr>
      </p:pic>
      <p:pic>
        <p:nvPicPr>
          <p:cNvPr id="6" name="Picture 5" descr="A picture containing wooden, outdoor, building, door&#10;&#10;Description automatically generated">
            <a:extLst>
              <a:ext uri="{FF2B5EF4-FFF2-40B4-BE49-F238E27FC236}">
                <a16:creationId xmlns:a16="http://schemas.microsoft.com/office/drawing/2014/main" id="{9B31E6CB-A88F-C6DB-2D90-A1F216AEB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425" y="83889"/>
            <a:ext cx="5936609" cy="6677637"/>
          </a:xfrm>
          <a:prstGeom prst="rect">
            <a:avLst/>
          </a:prstGeom>
        </p:spPr>
      </p:pic>
    </p:spTree>
    <p:extLst>
      <p:ext uri="{BB962C8B-B14F-4D97-AF65-F5344CB8AC3E}">
        <p14:creationId xmlns:p14="http://schemas.microsoft.com/office/powerpoint/2010/main" val="3222323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899F9-A493-2D49-0382-F9924E0F2414}"/>
              </a:ext>
            </a:extLst>
          </p:cNvPr>
          <p:cNvSpPr>
            <a:spLocks noGrp="1"/>
          </p:cNvSpPr>
          <p:nvPr>
            <p:ph type="title"/>
          </p:nvPr>
        </p:nvSpPr>
        <p:spPr>
          <a:xfrm>
            <a:off x="145410" y="457200"/>
            <a:ext cx="4626616" cy="1119930"/>
          </a:xfrm>
        </p:spPr>
        <p:txBody>
          <a:bodyPr/>
          <a:lstStyle/>
          <a:p>
            <a:pPr algn="ctr"/>
            <a:r>
              <a:rPr lang="en-US" dirty="0"/>
              <a:t>Purchase Description </a:t>
            </a:r>
            <a:br>
              <a:rPr lang="en-US" dirty="0"/>
            </a:br>
            <a:r>
              <a:rPr lang="en-US" dirty="0"/>
              <a:t>Fencing </a:t>
            </a:r>
          </a:p>
        </p:txBody>
      </p:sp>
      <p:pic>
        <p:nvPicPr>
          <p:cNvPr id="6" name="Picture Placeholder 5">
            <a:extLst>
              <a:ext uri="{FF2B5EF4-FFF2-40B4-BE49-F238E27FC236}">
                <a16:creationId xmlns:a16="http://schemas.microsoft.com/office/drawing/2014/main" id="{EFA22157-FC5F-4183-379E-6EB43BCBAA83}"/>
              </a:ext>
            </a:extLst>
          </p:cNvPr>
          <p:cNvPicPr>
            <a:picLocks noGrp="1" noChangeAspect="1"/>
          </p:cNvPicPr>
          <p:nvPr>
            <p:ph type="pic" idx="1"/>
          </p:nvPr>
        </p:nvPicPr>
        <p:blipFill rotWithShape="1">
          <a:blip r:embed="rId2"/>
          <a:srcRect l="2531" r="2531"/>
          <a:stretch/>
        </p:blipFill>
        <p:spPr>
          <a:xfrm>
            <a:off x="4991451" y="218114"/>
            <a:ext cx="7055140" cy="6476301"/>
          </a:xfrm>
        </p:spPr>
      </p:pic>
      <p:sp>
        <p:nvSpPr>
          <p:cNvPr id="4" name="Text Placeholder 3">
            <a:extLst>
              <a:ext uri="{FF2B5EF4-FFF2-40B4-BE49-F238E27FC236}">
                <a16:creationId xmlns:a16="http://schemas.microsoft.com/office/drawing/2014/main" id="{9922D236-074B-CFAA-3F9D-7F0534952E9D}"/>
              </a:ext>
            </a:extLst>
          </p:cNvPr>
          <p:cNvSpPr>
            <a:spLocks noGrp="1"/>
          </p:cNvSpPr>
          <p:nvPr>
            <p:ph type="body" sz="half" idx="2"/>
          </p:nvPr>
        </p:nvSpPr>
        <p:spPr>
          <a:xfrm>
            <a:off x="251670" y="2057400"/>
            <a:ext cx="4520355" cy="2187430"/>
          </a:xfrm>
        </p:spPr>
        <p:txBody>
          <a:bodyPr>
            <a:normAutofit lnSpcReduction="10000"/>
          </a:bodyPr>
          <a:lstStyle/>
          <a:p>
            <a:r>
              <a:rPr lang="en-US" b="1" u="sng" dirty="0"/>
              <a:t>Property Line </a:t>
            </a:r>
          </a:p>
          <a:p>
            <a:pPr marL="342900" indent="-342900">
              <a:buAutoNum type="arabicParenBoth"/>
            </a:pPr>
            <a:r>
              <a:rPr lang="en-US" dirty="0"/>
              <a:t>180 Feet </a:t>
            </a:r>
          </a:p>
          <a:p>
            <a:pPr marL="342900" indent="-342900">
              <a:buAutoNum type="arabicParenBoth"/>
            </a:pPr>
            <a:r>
              <a:rPr lang="en-US" dirty="0"/>
              <a:t>8 Ft Commercial grade white vinyl privacy panels </a:t>
            </a:r>
          </a:p>
          <a:p>
            <a:pPr marL="342900" indent="-342900">
              <a:buAutoNum type="arabicParenBoth"/>
            </a:pPr>
            <a:r>
              <a:rPr lang="en-US" dirty="0"/>
              <a:t>8 Ft white post reinforced with an interior 4x4 P.T post </a:t>
            </a:r>
          </a:p>
          <a:p>
            <a:pPr marL="342900" indent="-342900">
              <a:buAutoNum type="arabicParenBoth"/>
            </a:pPr>
            <a:r>
              <a:rPr lang="en-US" dirty="0"/>
              <a:t>All Posts need to be secured with at least 240 pounds of concrete  </a:t>
            </a:r>
          </a:p>
        </p:txBody>
      </p:sp>
      <p:sp>
        <p:nvSpPr>
          <p:cNvPr id="7" name="Text Placeholder 3">
            <a:extLst>
              <a:ext uri="{FF2B5EF4-FFF2-40B4-BE49-F238E27FC236}">
                <a16:creationId xmlns:a16="http://schemas.microsoft.com/office/drawing/2014/main" id="{23D8168C-E46B-2C9F-9FCA-A613C6690BA6}"/>
              </a:ext>
            </a:extLst>
          </p:cNvPr>
          <p:cNvSpPr txBox="1">
            <a:spLocks/>
          </p:cNvSpPr>
          <p:nvPr/>
        </p:nvSpPr>
        <p:spPr>
          <a:xfrm>
            <a:off x="251670" y="4244830"/>
            <a:ext cx="4672755" cy="25334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b="1" u="sng" dirty="0"/>
              <a:t>Dumpster Area  </a:t>
            </a:r>
          </a:p>
          <a:p>
            <a:pPr marL="342900" indent="-342900">
              <a:buFont typeface="Arial" panose="020B0604020202020204" pitchFamily="34" charset="0"/>
              <a:buAutoNum type="arabicParenBoth"/>
            </a:pPr>
            <a:r>
              <a:rPr lang="en-US" dirty="0"/>
              <a:t>32 Feet </a:t>
            </a:r>
          </a:p>
          <a:p>
            <a:pPr marL="342900" indent="-342900">
              <a:buFont typeface="Arial" panose="020B0604020202020204" pitchFamily="34" charset="0"/>
              <a:buAutoNum type="arabicParenBoth"/>
            </a:pPr>
            <a:r>
              <a:rPr lang="en-US" dirty="0"/>
              <a:t>8 Ft Commercial grade cedar stockade privacy panels </a:t>
            </a:r>
          </a:p>
          <a:p>
            <a:pPr marL="342900" indent="-342900">
              <a:buFont typeface="Arial" panose="020B0604020202020204" pitchFamily="34" charset="0"/>
              <a:buAutoNum type="arabicParenBoth"/>
            </a:pPr>
            <a:r>
              <a:rPr lang="en-US" dirty="0"/>
              <a:t>8 Ft 4x4 cedar post </a:t>
            </a:r>
          </a:p>
          <a:p>
            <a:pPr marL="342900" indent="-342900">
              <a:buFont typeface="Arial" panose="020B0604020202020204" pitchFamily="34" charset="0"/>
              <a:buAutoNum type="arabicParenBoth"/>
            </a:pPr>
            <a:r>
              <a:rPr lang="en-US" dirty="0"/>
              <a:t>All Post needs to be secured with at least 240 pounds of concrete  </a:t>
            </a:r>
          </a:p>
        </p:txBody>
      </p:sp>
      <p:pic>
        <p:nvPicPr>
          <p:cNvPr id="9" name="Picture 8">
            <a:extLst>
              <a:ext uri="{FF2B5EF4-FFF2-40B4-BE49-F238E27FC236}">
                <a16:creationId xmlns:a16="http://schemas.microsoft.com/office/drawing/2014/main" id="{04C6EAD6-2F18-2062-B5C4-6BE3ADCD874C}"/>
              </a:ext>
            </a:extLst>
          </p:cNvPr>
          <p:cNvPicPr>
            <a:picLocks noChangeAspect="1"/>
          </p:cNvPicPr>
          <p:nvPr/>
        </p:nvPicPr>
        <p:blipFill>
          <a:blip r:embed="rId3"/>
          <a:stretch>
            <a:fillRect/>
          </a:stretch>
        </p:blipFill>
        <p:spPr>
          <a:xfrm>
            <a:off x="8579491" y="4379053"/>
            <a:ext cx="3467100" cy="2315362"/>
          </a:xfrm>
          <a:prstGeom prst="rect">
            <a:avLst/>
          </a:prstGeom>
        </p:spPr>
      </p:pic>
    </p:spTree>
    <p:extLst>
      <p:ext uri="{BB962C8B-B14F-4D97-AF65-F5344CB8AC3E}">
        <p14:creationId xmlns:p14="http://schemas.microsoft.com/office/powerpoint/2010/main" val="132258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outdoor&#10;&#10;Description automatically generated">
            <a:extLst>
              <a:ext uri="{FF2B5EF4-FFF2-40B4-BE49-F238E27FC236}">
                <a16:creationId xmlns:a16="http://schemas.microsoft.com/office/drawing/2014/main" id="{32ED75A3-976E-70BA-30BD-288E3CD61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12" y="184559"/>
            <a:ext cx="5427678" cy="3561125"/>
          </a:xfrm>
          <a:prstGeom prst="rect">
            <a:avLst/>
          </a:prstGeom>
        </p:spPr>
      </p:pic>
      <p:pic>
        <p:nvPicPr>
          <p:cNvPr id="5" name="Picture 4" descr="A picture containing text, door&#10;&#10;Description automatically generated">
            <a:extLst>
              <a:ext uri="{FF2B5EF4-FFF2-40B4-BE49-F238E27FC236}">
                <a16:creationId xmlns:a16="http://schemas.microsoft.com/office/drawing/2014/main" id="{BD38A912-05C8-1579-532A-EE05AADEB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061432" y="-1172357"/>
            <a:ext cx="3561125" cy="6274962"/>
          </a:xfrm>
          <a:prstGeom prst="rect">
            <a:avLst/>
          </a:prstGeom>
        </p:spPr>
      </p:pic>
      <p:pic>
        <p:nvPicPr>
          <p:cNvPr id="11" name="Picture 10" descr="A picture containing building, brick, building material&#10;&#10;Description automatically generated">
            <a:extLst>
              <a:ext uri="{FF2B5EF4-FFF2-40B4-BE49-F238E27FC236}">
                <a16:creationId xmlns:a16="http://schemas.microsoft.com/office/drawing/2014/main" id="{41B2E8EC-6915-5022-8FDC-A1DDB861CF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13" y="2902591"/>
            <a:ext cx="11836864" cy="3842158"/>
          </a:xfrm>
          <a:prstGeom prst="rect">
            <a:avLst/>
          </a:prstGeom>
        </p:spPr>
      </p:pic>
    </p:spTree>
    <p:extLst>
      <p:ext uri="{BB962C8B-B14F-4D97-AF65-F5344CB8AC3E}">
        <p14:creationId xmlns:p14="http://schemas.microsoft.com/office/powerpoint/2010/main" val="199424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DDD7-17BC-58DB-4152-134FD07E4DBA}"/>
              </a:ext>
            </a:extLst>
          </p:cNvPr>
          <p:cNvSpPr>
            <a:spLocks noGrp="1"/>
          </p:cNvSpPr>
          <p:nvPr>
            <p:ph type="title"/>
          </p:nvPr>
        </p:nvSpPr>
        <p:spPr>
          <a:xfrm>
            <a:off x="831850" y="192948"/>
            <a:ext cx="10515600" cy="645951"/>
          </a:xfrm>
        </p:spPr>
        <p:txBody>
          <a:bodyPr>
            <a:noAutofit/>
          </a:bodyPr>
          <a:lstStyle/>
          <a:p>
            <a:pPr algn="ctr"/>
            <a:r>
              <a:rPr lang="en-US" sz="4800" dirty="0"/>
              <a:t>Funding Request / Cost Break Down </a:t>
            </a:r>
          </a:p>
        </p:txBody>
      </p:sp>
      <p:sp>
        <p:nvSpPr>
          <p:cNvPr id="3" name="Text Placeholder 2">
            <a:extLst>
              <a:ext uri="{FF2B5EF4-FFF2-40B4-BE49-F238E27FC236}">
                <a16:creationId xmlns:a16="http://schemas.microsoft.com/office/drawing/2014/main" id="{C8250B06-4F99-1A54-F5B3-C2A237FC7B9F}"/>
              </a:ext>
            </a:extLst>
          </p:cNvPr>
          <p:cNvSpPr>
            <a:spLocks noGrp="1"/>
          </p:cNvSpPr>
          <p:nvPr>
            <p:ph type="body" idx="1"/>
          </p:nvPr>
        </p:nvSpPr>
        <p:spPr>
          <a:xfrm>
            <a:off x="831850" y="1006679"/>
            <a:ext cx="10515600" cy="5851321"/>
          </a:xfrm>
        </p:spPr>
        <p:txBody>
          <a:bodyPr/>
          <a:lstStyle/>
          <a:p>
            <a:endParaRPr lang="en-US" dirty="0"/>
          </a:p>
        </p:txBody>
      </p:sp>
      <p:graphicFrame>
        <p:nvGraphicFramePr>
          <p:cNvPr id="4" name="Table 3">
            <a:extLst>
              <a:ext uri="{FF2B5EF4-FFF2-40B4-BE49-F238E27FC236}">
                <a16:creationId xmlns:a16="http://schemas.microsoft.com/office/drawing/2014/main" id="{40EACFA7-9B03-5B74-AEF0-3BA4DABF0B37}"/>
              </a:ext>
            </a:extLst>
          </p:cNvPr>
          <p:cNvGraphicFramePr>
            <a:graphicFrameLocks noGrp="1"/>
          </p:cNvGraphicFramePr>
          <p:nvPr>
            <p:extLst/>
          </p:nvPr>
        </p:nvGraphicFramePr>
        <p:xfrm>
          <a:off x="838200" y="1006679"/>
          <a:ext cx="10515601" cy="2609404"/>
        </p:xfrm>
        <a:graphic>
          <a:graphicData uri="http://schemas.openxmlformats.org/drawingml/2006/table">
            <a:tbl>
              <a:tblPr/>
              <a:tblGrid>
                <a:gridCol w="475058">
                  <a:extLst>
                    <a:ext uri="{9D8B030D-6E8A-4147-A177-3AD203B41FA5}">
                      <a16:colId xmlns:a16="http://schemas.microsoft.com/office/drawing/2014/main" val="3408534159"/>
                    </a:ext>
                  </a:extLst>
                </a:gridCol>
                <a:gridCol w="1583526">
                  <a:extLst>
                    <a:ext uri="{9D8B030D-6E8A-4147-A177-3AD203B41FA5}">
                      <a16:colId xmlns:a16="http://schemas.microsoft.com/office/drawing/2014/main" val="2458690247"/>
                    </a:ext>
                  </a:extLst>
                </a:gridCol>
                <a:gridCol w="1002075">
                  <a:extLst>
                    <a:ext uri="{9D8B030D-6E8A-4147-A177-3AD203B41FA5}">
                      <a16:colId xmlns:a16="http://schemas.microsoft.com/office/drawing/2014/main" val="2410846365"/>
                    </a:ext>
                  </a:extLst>
                </a:gridCol>
                <a:gridCol w="1009497">
                  <a:extLst>
                    <a:ext uri="{9D8B030D-6E8A-4147-A177-3AD203B41FA5}">
                      <a16:colId xmlns:a16="http://schemas.microsoft.com/office/drawing/2014/main" val="2595782251"/>
                    </a:ext>
                  </a:extLst>
                </a:gridCol>
                <a:gridCol w="475058">
                  <a:extLst>
                    <a:ext uri="{9D8B030D-6E8A-4147-A177-3AD203B41FA5}">
                      <a16:colId xmlns:a16="http://schemas.microsoft.com/office/drawing/2014/main" val="3978284745"/>
                    </a:ext>
                  </a:extLst>
                </a:gridCol>
                <a:gridCol w="1276718">
                  <a:extLst>
                    <a:ext uri="{9D8B030D-6E8A-4147-A177-3AD203B41FA5}">
                      <a16:colId xmlns:a16="http://schemas.microsoft.com/office/drawing/2014/main" val="1158894749"/>
                    </a:ext>
                  </a:extLst>
                </a:gridCol>
                <a:gridCol w="1803735">
                  <a:extLst>
                    <a:ext uri="{9D8B030D-6E8A-4147-A177-3AD203B41FA5}">
                      <a16:colId xmlns:a16="http://schemas.microsoft.com/office/drawing/2014/main" val="3302367963"/>
                    </a:ext>
                  </a:extLst>
                </a:gridCol>
                <a:gridCol w="989703">
                  <a:extLst>
                    <a:ext uri="{9D8B030D-6E8A-4147-A177-3AD203B41FA5}">
                      <a16:colId xmlns:a16="http://schemas.microsoft.com/office/drawing/2014/main" val="1300466513"/>
                    </a:ext>
                  </a:extLst>
                </a:gridCol>
                <a:gridCol w="1900231">
                  <a:extLst>
                    <a:ext uri="{9D8B030D-6E8A-4147-A177-3AD203B41FA5}">
                      <a16:colId xmlns:a16="http://schemas.microsoft.com/office/drawing/2014/main" val="356890978"/>
                    </a:ext>
                  </a:extLst>
                </a:gridCol>
              </a:tblGrid>
              <a:tr h="151727">
                <a:tc>
                  <a:txBody>
                    <a:bodyPr/>
                    <a:lstStyle/>
                    <a:p>
                      <a:pPr algn="ctr" fontAlgn="b"/>
                      <a:r>
                        <a:rPr lang="en-US" sz="900" b="0" i="0" u="none" strike="noStrike">
                          <a:solidFill>
                            <a:srgbClr val="000000"/>
                          </a:solidFill>
                          <a:effectLst/>
                          <a:latin typeface="Calibri" panose="020F0502020204030204" pitchFamily="34" charset="0"/>
                        </a:rPr>
                        <a:t> LINE </a:t>
                      </a:r>
                    </a:p>
                  </a:txBody>
                  <a:tcPr marL="7426" marR="7426" marT="7426"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900" b="0" i="0" u="none" strike="noStrike">
                          <a:solidFill>
                            <a:srgbClr val="000000"/>
                          </a:solidFill>
                          <a:effectLst/>
                          <a:latin typeface="Calibri" panose="020F0502020204030204" pitchFamily="34" charset="0"/>
                        </a:rPr>
                        <a:t> ITEM </a:t>
                      </a:r>
                    </a:p>
                  </a:txBody>
                  <a:tcPr marL="7426" marR="7426" marT="7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900" b="0" i="0" u="none" strike="noStrike">
                          <a:solidFill>
                            <a:srgbClr val="000000"/>
                          </a:solidFill>
                          <a:effectLst/>
                          <a:latin typeface="Calibri" panose="020F0502020204030204" pitchFamily="34" charset="0"/>
                        </a:rPr>
                        <a:t> sub- contractor  </a:t>
                      </a:r>
                    </a:p>
                  </a:txBody>
                  <a:tcPr marL="7426" marR="7426" marT="7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900" b="0" i="0" u="none" strike="noStrike">
                          <a:solidFill>
                            <a:srgbClr val="000000"/>
                          </a:solidFill>
                          <a:effectLst/>
                          <a:latin typeface="Calibri" panose="020F0502020204030204" pitchFamily="34" charset="0"/>
                        </a:rPr>
                        <a:t> Quote # </a:t>
                      </a:r>
                    </a:p>
                  </a:txBody>
                  <a:tcPr marL="7426" marR="7426" marT="74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900" b="0" i="0" u="none" strike="noStrike">
                          <a:solidFill>
                            <a:srgbClr val="000000"/>
                          </a:solidFill>
                          <a:effectLst/>
                          <a:latin typeface="Calibri" panose="020F0502020204030204" pitchFamily="34" charset="0"/>
                        </a:rPr>
                        <a:t> QTY </a:t>
                      </a:r>
                    </a:p>
                  </a:txBody>
                  <a:tcPr marL="7426" marR="7426" marT="74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900" b="0" i="0" u="none" strike="noStrike">
                          <a:solidFill>
                            <a:srgbClr val="000000"/>
                          </a:solidFill>
                          <a:effectLst/>
                          <a:latin typeface="Calibri" panose="020F0502020204030204" pitchFamily="34" charset="0"/>
                        </a:rPr>
                        <a:t> LOCATION </a:t>
                      </a:r>
                    </a:p>
                  </a:txBody>
                  <a:tcPr marL="7426" marR="7426" marT="7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900" b="0" i="0" u="none" strike="noStrike">
                          <a:solidFill>
                            <a:srgbClr val="000000"/>
                          </a:solidFill>
                          <a:effectLst/>
                          <a:latin typeface="Calibri" panose="020F0502020204030204" pitchFamily="34" charset="0"/>
                        </a:rPr>
                        <a:t> UNIT COST </a:t>
                      </a:r>
                    </a:p>
                  </a:txBody>
                  <a:tcPr marL="7426" marR="7426" marT="7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900" b="0" i="0" u="none" strike="noStrike">
                          <a:solidFill>
                            <a:srgbClr val="000000"/>
                          </a:solidFill>
                          <a:effectLst/>
                          <a:latin typeface="Calibri" panose="020F0502020204030204" pitchFamily="34" charset="0"/>
                        </a:rPr>
                        <a:t> EXT COST </a:t>
                      </a:r>
                    </a:p>
                  </a:txBody>
                  <a:tcPr marL="7426" marR="7426" marT="74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tc>
                  <a:txBody>
                    <a:bodyPr/>
                    <a:lstStyle/>
                    <a:p>
                      <a:pPr algn="ctr" fontAlgn="b"/>
                      <a:r>
                        <a:rPr lang="en-US" sz="900" b="0" i="0" u="none" strike="noStrike">
                          <a:solidFill>
                            <a:srgbClr val="000000"/>
                          </a:solidFill>
                          <a:effectLst/>
                          <a:latin typeface="Calibri" panose="020F0502020204030204" pitchFamily="34" charset="0"/>
                        </a:rPr>
                        <a:t> NOTES  </a:t>
                      </a:r>
                    </a:p>
                  </a:txBody>
                  <a:tcPr marL="7426" marR="7426" marT="74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497B0"/>
                    </a:solidFill>
                  </a:tcPr>
                </a:tc>
                <a:extLst>
                  <a:ext uri="{0D108BD9-81ED-4DB2-BD59-A6C34878D82A}">
                    <a16:rowId xmlns:a16="http://schemas.microsoft.com/office/drawing/2014/main" val="360729976"/>
                  </a:ext>
                </a:extLst>
              </a:tr>
              <a:tr h="144501">
                <a:tc>
                  <a:txBody>
                    <a:bodyPr/>
                    <a:lstStyle/>
                    <a:p>
                      <a:pPr algn="ctr" fontAlgn="b"/>
                      <a:r>
                        <a:rPr lang="en-US" sz="900" b="0" i="0" u="none" strike="noStrike">
                          <a:solidFill>
                            <a:srgbClr val="000000"/>
                          </a:solidFill>
                          <a:effectLst/>
                          <a:latin typeface="Calibri" panose="020F0502020204030204" pitchFamily="34" charset="0"/>
                        </a:rPr>
                        <a:t>1</a:t>
                      </a:r>
                    </a:p>
                  </a:txBody>
                  <a:tcPr marL="7426" marR="7426" marT="7426"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700" b="0" i="0" u="none" strike="noStrike">
                          <a:solidFill>
                            <a:srgbClr val="000000"/>
                          </a:solidFill>
                          <a:effectLst/>
                          <a:latin typeface="Calibri" panose="020F0502020204030204" pitchFamily="34" charset="0"/>
                        </a:rPr>
                        <a:t>180ft of 8ft white privacy fencing </a:t>
                      </a:r>
                    </a:p>
                  </a:txBody>
                  <a:tcPr marL="7426" marR="7426" marT="7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900" b="0" i="0" u="none" strike="noStrike">
                          <a:solidFill>
                            <a:srgbClr val="000000"/>
                          </a:solidFill>
                          <a:effectLst/>
                          <a:latin typeface="Calibri" panose="020F0502020204030204" pitchFamily="34" charset="0"/>
                        </a:rPr>
                        <a:t>mutiple quotes </a:t>
                      </a:r>
                    </a:p>
                  </a:txBody>
                  <a:tcPr marL="7426" marR="7426" marT="7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700" b="0" i="0" u="none" strike="noStrike">
                          <a:solidFill>
                            <a:srgbClr val="000000"/>
                          </a:solidFill>
                          <a:effectLst/>
                          <a:latin typeface="Calibri" panose="020F0502020204030204" pitchFamily="34" charset="0"/>
                        </a:rPr>
                        <a:t>2 QUOTES / 1 VERBAL</a:t>
                      </a:r>
                    </a:p>
                  </a:txBody>
                  <a:tcPr marL="7426" marR="7426" marT="74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426" marR="7426" marT="74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900" b="0" i="0" u="none" strike="noStrike">
                          <a:solidFill>
                            <a:srgbClr val="000000"/>
                          </a:solidFill>
                          <a:effectLst/>
                          <a:latin typeface="Calibri" panose="020F0502020204030204" pitchFamily="34" charset="0"/>
                        </a:rPr>
                        <a:t>Police Station </a:t>
                      </a:r>
                    </a:p>
                  </a:txBody>
                  <a:tcPr marL="7426" marR="7426" marT="7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solidFill>
                            <a:srgbClr val="000000"/>
                          </a:solidFill>
                          <a:effectLst/>
                          <a:latin typeface="Calibri" panose="020F0502020204030204" pitchFamily="34" charset="0"/>
                        </a:rPr>
                        <a:t> $24,000.00 </a:t>
                      </a:r>
                    </a:p>
                  </a:txBody>
                  <a:tcPr marL="7426" marR="7426" marT="7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solidFill>
                            <a:srgbClr val="000000"/>
                          </a:solidFill>
                          <a:effectLst/>
                          <a:latin typeface="Calibri" panose="020F0502020204030204" pitchFamily="34" charset="0"/>
                        </a:rPr>
                        <a:t> $24,000.00 </a:t>
                      </a:r>
                    </a:p>
                  </a:txBody>
                  <a:tcPr marL="7426" marR="7426" marT="74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700" b="0" i="0" u="none" strike="noStrike">
                          <a:solidFill>
                            <a:srgbClr val="000000"/>
                          </a:solidFill>
                          <a:effectLst/>
                          <a:latin typeface="Calibri" panose="020F0502020204030204" pitchFamily="34" charset="0"/>
                        </a:rPr>
                        <a:t>Jans / Reliable / Camblin Fence companies </a:t>
                      </a:r>
                    </a:p>
                  </a:txBody>
                  <a:tcPr marL="7426" marR="7426" marT="74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916332610"/>
                  </a:ext>
                </a:extLst>
              </a:tr>
              <a:tr h="144501">
                <a:tc>
                  <a:txBody>
                    <a:bodyPr/>
                    <a:lstStyle/>
                    <a:p>
                      <a:pPr algn="ctr" fontAlgn="b"/>
                      <a:r>
                        <a:rPr lang="en-US" sz="900" b="0" i="0" u="none" strike="noStrike">
                          <a:solidFill>
                            <a:srgbClr val="000000"/>
                          </a:solidFill>
                          <a:effectLst/>
                          <a:latin typeface="Calibri" panose="020F0502020204030204" pitchFamily="34" charset="0"/>
                        </a:rPr>
                        <a:t>2</a:t>
                      </a:r>
                    </a:p>
                  </a:txBody>
                  <a:tcPr marL="7426" marR="7426" marT="7426"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700" b="0" i="0" u="none" strike="noStrike">
                          <a:solidFill>
                            <a:srgbClr val="000000"/>
                          </a:solidFill>
                          <a:effectLst/>
                          <a:latin typeface="Calibri" panose="020F0502020204030204" pitchFamily="34" charset="0"/>
                        </a:rPr>
                        <a:t>35ft of 8ft wooden stockade fencing </a:t>
                      </a:r>
                    </a:p>
                  </a:txBody>
                  <a:tcPr marL="7426" marR="7426" marT="7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900" b="0" i="0" u="none" strike="noStrike">
                          <a:solidFill>
                            <a:srgbClr val="000000"/>
                          </a:solidFill>
                          <a:effectLst/>
                          <a:latin typeface="Calibri" panose="020F0502020204030204" pitchFamily="34" charset="0"/>
                        </a:rPr>
                        <a:t>mutiple quotes </a:t>
                      </a:r>
                    </a:p>
                  </a:txBody>
                  <a:tcPr marL="7426" marR="7426" marT="7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700" b="0" i="0" u="none" strike="noStrike">
                          <a:solidFill>
                            <a:srgbClr val="000000"/>
                          </a:solidFill>
                          <a:effectLst/>
                          <a:latin typeface="Calibri" panose="020F0502020204030204" pitchFamily="34" charset="0"/>
                        </a:rPr>
                        <a:t>2 QUOTES / 1 VERBAL</a:t>
                      </a:r>
                    </a:p>
                  </a:txBody>
                  <a:tcPr marL="7426" marR="7426" marT="74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426" marR="7426" marT="74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900" b="0" i="0" u="none" strike="noStrike">
                          <a:solidFill>
                            <a:srgbClr val="000000"/>
                          </a:solidFill>
                          <a:effectLst/>
                          <a:latin typeface="Calibri" panose="020F0502020204030204" pitchFamily="34" charset="0"/>
                        </a:rPr>
                        <a:t>Police Station </a:t>
                      </a:r>
                    </a:p>
                  </a:txBody>
                  <a:tcPr marL="7426" marR="7426" marT="7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solidFill>
                            <a:srgbClr val="000000"/>
                          </a:solidFill>
                          <a:effectLst/>
                          <a:latin typeface="Calibri" panose="020F0502020204030204" pitchFamily="34" charset="0"/>
                        </a:rPr>
                        <a:t> $5,000.00 </a:t>
                      </a:r>
                    </a:p>
                  </a:txBody>
                  <a:tcPr marL="7426" marR="7426" marT="7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solidFill>
                            <a:srgbClr val="000000"/>
                          </a:solidFill>
                          <a:effectLst/>
                          <a:latin typeface="Calibri" panose="020F0502020204030204" pitchFamily="34" charset="0"/>
                        </a:rPr>
                        <a:t> $5,000.00 </a:t>
                      </a:r>
                    </a:p>
                  </a:txBody>
                  <a:tcPr marL="7426" marR="7426" marT="74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700" b="0" i="0" u="none" strike="noStrike">
                          <a:solidFill>
                            <a:srgbClr val="000000"/>
                          </a:solidFill>
                          <a:effectLst/>
                          <a:latin typeface="Calibri" panose="020F0502020204030204" pitchFamily="34" charset="0"/>
                        </a:rPr>
                        <a:t>Jans / Reliable / Camblin Fence companies </a:t>
                      </a:r>
                    </a:p>
                  </a:txBody>
                  <a:tcPr marL="7426" marR="7426" marT="74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930393390"/>
                  </a:ext>
                </a:extLst>
              </a:tr>
              <a:tr h="144501">
                <a:tc>
                  <a:txBody>
                    <a:bodyPr/>
                    <a:lstStyle/>
                    <a:p>
                      <a:pPr algn="ctr" fontAlgn="b"/>
                      <a:r>
                        <a:rPr lang="en-US" sz="900" b="0" i="0" u="none" strike="noStrike">
                          <a:solidFill>
                            <a:srgbClr val="000000"/>
                          </a:solidFill>
                          <a:effectLst/>
                          <a:latin typeface="Calibri" panose="020F0502020204030204" pitchFamily="34" charset="0"/>
                        </a:rPr>
                        <a:t>3</a:t>
                      </a:r>
                    </a:p>
                  </a:txBody>
                  <a:tcPr marL="7426" marR="7426" marT="7426"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900" b="0" i="0" u="none" strike="noStrike">
                          <a:solidFill>
                            <a:srgbClr val="000000"/>
                          </a:solidFill>
                          <a:effectLst/>
                          <a:latin typeface="Calibri" panose="020F0502020204030204" pitchFamily="34" charset="0"/>
                        </a:rPr>
                        <a:t>135ft white 1/6 pvc trim </a:t>
                      </a:r>
                    </a:p>
                  </a:txBody>
                  <a:tcPr marL="7426" marR="7426" marT="7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900" b="0" i="0" u="none" strike="noStrike">
                          <a:solidFill>
                            <a:srgbClr val="000000"/>
                          </a:solidFill>
                          <a:effectLst/>
                          <a:latin typeface="Calibri" panose="020F0502020204030204" pitchFamily="34" charset="0"/>
                        </a:rPr>
                        <a:t>Classic Construction </a:t>
                      </a:r>
                    </a:p>
                  </a:txBody>
                  <a:tcPr marL="7426" marR="7426" marT="7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700" b="0" i="0" u="none" strike="noStrike">
                          <a:solidFill>
                            <a:srgbClr val="000000"/>
                          </a:solidFill>
                          <a:effectLst/>
                          <a:latin typeface="Calibri" panose="020F0502020204030204" pitchFamily="34" charset="0"/>
                        </a:rPr>
                        <a:t>VERBAL </a:t>
                      </a:r>
                    </a:p>
                  </a:txBody>
                  <a:tcPr marL="7426" marR="7426" marT="74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426" marR="7426" marT="74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900" b="0" i="0" u="none" strike="noStrike">
                          <a:solidFill>
                            <a:srgbClr val="000000"/>
                          </a:solidFill>
                          <a:effectLst/>
                          <a:latin typeface="Calibri" panose="020F0502020204030204" pitchFamily="34" charset="0"/>
                        </a:rPr>
                        <a:t>Police Station </a:t>
                      </a:r>
                    </a:p>
                  </a:txBody>
                  <a:tcPr marL="7426" marR="7426" marT="7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solidFill>
                            <a:srgbClr val="000000"/>
                          </a:solidFill>
                          <a:effectLst/>
                          <a:latin typeface="Calibri" panose="020F0502020204030204" pitchFamily="34" charset="0"/>
                        </a:rPr>
                        <a:t> $10,000.00 </a:t>
                      </a:r>
                    </a:p>
                  </a:txBody>
                  <a:tcPr marL="7426" marR="7426" marT="7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solidFill>
                            <a:srgbClr val="000000"/>
                          </a:solidFill>
                          <a:effectLst/>
                          <a:latin typeface="Calibri" panose="020F0502020204030204" pitchFamily="34" charset="0"/>
                        </a:rPr>
                        <a:t> $10,000.00 </a:t>
                      </a:r>
                    </a:p>
                  </a:txBody>
                  <a:tcPr marL="7426" marR="7426" marT="74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700" b="0" i="0" u="none" strike="noStrike">
                          <a:solidFill>
                            <a:srgbClr val="000000"/>
                          </a:solidFill>
                          <a:effectLst/>
                          <a:latin typeface="Calibri" panose="020F0502020204030204" pitchFamily="34" charset="0"/>
                        </a:rPr>
                        <a:t>Verbal received pricing </a:t>
                      </a:r>
                    </a:p>
                  </a:txBody>
                  <a:tcPr marL="7426" marR="7426" marT="74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518548327"/>
                  </a:ext>
                </a:extLst>
              </a:tr>
              <a:tr h="144501">
                <a:tc>
                  <a:txBody>
                    <a:bodyPr/>
                    <a:lstStyle/>
                    <a:p>
                      <a:pPr algn="ctr" fontAlgn="b"/>
                      <a:r>
                        <a:rPr lang="en-US" sz="900" b="0" i="0" u="none" strike="noStrike">
                          <a:solidFill>
                            <a:srgbClr val="000000"/>
                          </a:solidFill>
                          <a:effectLst/>
                          <a:latin typeface="Calibri" panose="020F0502020204030204" pitchFamily="34" charset="0"/>
                        </a:rPr>
                        <a:t>5</a:t>
                      </a:r>
                    </a:p>
                  </a:txBody>
                  <a:tcPr marL="7426" marR="7426" marT="7426" marB="0" anchor="b">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ctr"/>
                      <a:r>
                        <a:rPr lang="en-US" sz="900" b="0" i="0" u="none" strike="noStrike">
                          <a:solidFill>
                            <a:srgbClr val="000000"/>
                          </a:solidFill>
                          <a:effectLst/>
                          <a:latin typeface="Calibri" panose="020F0502020204030204" pitchFamily="34" charset="0"/>
                        </a:rPr>
                        <a:t>Removal and Disposal </a:t>
                      </a:r>
                    </a:p>
                  </a:txBody>
                  <a:tcPr marL="7426" marR="7426" marT="7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900" b="0" i="0" u="none" strike="noStrike">
                          <a:solidFill>
                            <a:srgbClr val="000000"/>
                          </a:solidFill>
                          <a:effectLst/>
                          <a:latin typeface="Calibri" panose="020F0502020204030204" pitchFamily="34" charset="0"/>
                        </a:rPr>
                        <a:t>Mutiple quotes </a:t>
                      </a:r>
                    </a:p>
                  </a:txBody>
                  <a:tcPr marL="7426" marR="7426" marT="7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700" b="0" i="0" u="none" strike="noStrike">
                          <a:solidFill>
                            <a:srgbClr val="000000"/>
                          </a:solidFill>
                          <a:effectLst/>
                          <a:latin typeface="Calibri" panose="020F0502020204030204" pitchFamily="34" charset="0"/>
                        </a:rPr>
                        <a:t>2 QUOTES / 1 VERBAL</a:t>
                      </a:r>
                    </a:p>
                  </a:txBody>
                  <a:tcPr marL="7426" marR="7426" marT="74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426" marR="7426" marT="74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n-US" sz="900" b="0" i="0" u="none" strike="noStrike">
                          <a:solidFill>
                            <a:srgbClr val="000000"/>
                          </a:solidFill>
                          <a:effectLst/>
                          <a:latin typeface="Calibri" panose="020F0502020204030204" pitchFamily="34" charset="0"/>
                        </a:rPr>
                        <a:t>Police Station </a:t>
                      </a:r>
                    </a:p>
                  </a:txBody>
                  <a:tcPr marL="7426" marR="7426" marT="74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solidFill>
                            <a:srgbClr val="000000"/>
                          </a:solidFill>
                          <a:effectLst/>
                          <a:latin typeface="Calibri" panose="020F0502020204030204" pitchFamily="34" charset="0"/>
                        </a:rPr>
                        <a:t> $4,000.00 </a:t>
                      </a:r>
                    </a:p>
                  </a:txBody>
                  <a:tcPr marL="7426" marR="7426" marT="742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900" b="0" i="0" u="none" strike="noStrike">
                          <a:solidFill>
                            <a:srgbClr val="000000"/>
                          </a:solidFill>
                          <a:effectLst/>
                          <a:latin typeface="Calibri" panose="020F0502020204030204" pitchFamily="34" charset="0"/>
                        </a:rPr>
                        <a:t> $4,000.00 </a:t>
                      </a:r>
                    </a:p>
                  </a:txBody>
                  <a:tcPr marL="7426" marR="7426" marT="742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700" b="0" i="0" u="none" strike="noStrike">
                          <a:solidFill>
                            <a:srgbClr val="000000"/>
                          </a:solidFill>
                          <a:effectLst/>
                          <a:latin typeface="Calibri" panose="020F0502020204030204" pitchFamily="34" charset="0"/>
                        </a:rPr>
                        <a:t>Jans / Reliable / Camblin Fence companies </a:t>
                      </a:r>
                    </a:p>
                  </a:txBody>
                  <a:tcPr marL="7426" marR="7426" marT="742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453972490"/>
                  </a:ext>
                </a:extLst>
              </a:tr>
              <a:tr h="144501">
                <a:tc>
                  <a:txBody>
                    <a:bodyPr/>
                    <a:lstStyle/>
                    <a:p>
                      <a:pPr algn="ctr" fontAlgn="b"/>
                      <a:endParaRPr lang="en-US" sz="900" b="0" i="0" u="none" strike="noStrike">
                        <a:solidFill>
                          <a:srgbClr val="000000"/>
                        </a:solidFill>
                        <a:effectLst/>
                        <a:latin typeface="Calibri" panose="020F0502020204030204" pitchFamily="34" charset="0"/>
                      </a:endParaRPr>
                    </a:p>
                  </a:txBody>
                  <a:tcPr marL="7426" marR="7426" marT="74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7426" marR="7426" marT="742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7426" marR="7426" marT="7426"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426" marR="7426" marT="74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7E6E6"/>
                    </a:solidFill>
                  </a:tcPr>
                </a:tc>
                <a:tc>
                  <a:txBody>
                    <a:bodyPr/>
                    <a:lstStyle/>
                    <a:p>
                      <a:pPr algn="l" fontAlgn="b"/>
                      <a:r>
                        <a:rPr lang="en-US" sz="900" b="0" i="0" u="none" strike="noStrike">
                          <a:solidFill>
                            <a:srgbClr val="000000"/>
                          </a:solidFill>
                          <a:effectLst/>
                          <a:latin typeface="Calibri" panose="020F0502020204030204" pitchFamily="34" charset="0"/>
                        </a:rPr>
                        <a:t>Product Total</a:t>
                      </a:r>
                    </a:p>
                  </a:txBody>
                  <a:tcPr marL="7426" marR="7426" marT="74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900" b="0" i="0" u="none" strike="noStrike">
                          <a:solidFill>
                            <a:srgbClr val="000000"/>
                          </a:solidFill>
                          <a:effectLst/>
                          <a:latin typeface="Calibri" panose="020F0502020204030204" pitchFamily="34" charset="0"/>
                        </a:rPr>
                        <a:t> $43,000.00 </a:t>
                      </a:r>
                    </a:p>
                  </a:txBody>
                  <a:tcPr marL="7426" marR="7426" marT="74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7426" marR="7426" marT="7426" marB="0" anchor="b">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41689195"/>
                  </a:ext>
                </a:extLst>
              </a:tr>
              <a:tr h="144501">
                <a:tc>
                  <a:txBody>
                    <a:bodyPr/>
                    <a:lstStyle/>
                    <a:p>
                      <a:pPr algn="ctr" fontAlgn="b"/>
                      <a:endParaRPr lang="en-US" sz="900" b="0" i="0" u="none" strike="noStrike">
                        <a:solidFill>
                          <a:srgbClr val="000000"/>
                        </a:solidFill>
                        <a:effectLst/>
                        <a:latin typeface="Calibri" panose="020F0502020204030204" pitchFamily="34" charset="0"/>
                      </a:endParaRPr>
                    </a:p>
                  </a:txBody>
                  <a:tcPr marL="7426" marR="7426" marT="742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7426" marR="7426" marT="742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7426" marR="7426" marT="7426"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426" marR="7426" marT="74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en-US" sz="900" b="0" i="0" u="none" strike="noStrike">
                          <a:solidFill>
                            <a:srgbClr val="000000"/>
                          </a:solidFill>
                          <a:effectLst/>
                          <a:latin typeface="Calibri" panose="020F0502020204030204" pitchFamily="34" charset="0"/>
                        </a:rPr>
                        <a:t>Sales Tax</a:t>
                      </a:r>
                    </a:p>
                  </a:txBody>
                  <a:tcPr marL="7426" marR="7426" marT="74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 $-00 </a:t>
                      </a:r>
                    </a:p>
                  </a:txBody>
                  <a:tcPr marL="7426" marR="7426" marT="74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7426" marR="7426" marT="7426"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95567285"/>
                  </a:ext>
                </a:extLst>
              </a:tr>
              <a:tr h="144501">
                <a:tc>
                  <a:txBody>
                    <a:bodyPr/>
                    <a:lstStyle/>
                    <a:p>
                      <a:pPr algn="ctr" fontAlgn="b"/>
                      <a:endParaRPr lang="en-US" sz="900" b="0" i="0" u="none" strike="noStrike">
                        <a:solidFill>
                          <a:srgbClr val="000000"/>
                        </a:solidFill>
                        <a:effectLst/>
                        <a:latin typeface="Calibri" panose="020F0502020204030204" pitchFamily="34" charset="0"/>
                      </a:endParaRPr>
                    </a:p>
                  </a:txBody>
                  <a:tcPr marL="7426" marR="7426" marT="742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7426" marR="7426" marT="742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7426" marR="7426" marT="7426"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426" marR="7426" marT="74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en-US" sz="900" b="0" i="0" u="none" strike="noStrike">
                          <a:solidFill>
                            <a:srgbClr val="000000"/>
                          </a:solidFill>
                          <a:effectLst/>
                          <a:latin typeface="Calibri" panose="020F0502020204030204" pitchFamily="34" charset="0"/>
                        </a:rPr>
                        <a:t>Freight</a:t>
                      </a:r>
                    </a:p>
                  </a:txBody>
                  <a:tcPr marL="7426" marR="7426" marT="74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 $-00 </a:t>
                      </a:r>
                    </a:p>
                  </a:txBody>
                  <a:tcPr marL="7426" marR="7426" marT="74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7426" marR="7426" marT="7426"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40256231"/>
                  </a:ext>
                </a:extLst>
              </a:tr>
              <a:tr h="144501">
                <a:tc>
                  <a:txBody>
                    <a:bodyPr/>
                    <a:lstStyle/>
                    <a:p>
                      <a:pPr algn="ctr" fontAlgn="b"/>
                      <a:endParaRPr lang="en-US" sz="900" b="0" i="0" u="none" strike="noStrike">
                        <a:solidFill>
                          <a:srgbClr val="000000"/>
                        </a:solidFill>
                        <a:effectLst/>
                        <a:latin typeface="Calibri" panose="020F0502020204030204" pitchFamily="34" charset="0"/>
                      </a:endParaRPr>
                    </a:p>
                  </a:txBody>
                  <a:tcPr marL="7426" marR="7426" marT="742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7426" marR="7426" marT="742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7426" marR="7426" marT="7426"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426" marR="7426" marT="74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E7E6E6"/>
                    </a:solidFill>
                  </a:tcPr>
                </a:tc>
                <a:tc>
                  <a:txBody>
                    <a:bodyPr/>
                    <a:lstStyle/>
                    <a:p>
                      <a:pPr algn="l" fontAlgn="b"/>
                      <a:r>
                        <a:rPr lang="en-US" sz="900" b="0" i="0" u="none" strike="noStrike">
                          <a:solidFill>
                            <a:srgbClr val="000000"/>
                          </a:solidFill>
                          <a:effectLst/>
                          <a:latin typeface="Calibri" panose="020F0502020204030204" pitchFamily="34" charset="0"/>
                        </a:rPr>
                        <a:t>Delivery and Installation</a:t>
                      </a:r>
                    </a:p>
                  </a:txBody>
                  <a:tcPr marL="7426" marR="7426" marT="74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r" fontAlgn="b"/>
                      <a:r>
                        <a:rPr lang="en-US" sz="900" b="0" i="0" u="none" strike="noStrike">
                          <a:solidFill>
                            <a:srgbClr val="000000"/>
                          </a:solidFill>
                          <a:effectLst/>
                          <a:latin typeface="Calibri" panose="020F0502020204030204" pitchFamily="34" charset="0"/>
                        </a:rPr>
                        <a:t> included  </a:t>
                      </a:r>
                    </a:p>
                  </a:txBody>
                  <a:tcPr marL="7426" marR="7426" marT="74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7426" marR="7426" marT="7426"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4202265"/>
                  </a:ext>
                </a:extLst>
              </a:tr>
              <a:tr h="144501">
                <a:tc>
                  <a:txBody>
                    <a:bodyPr/>
                    <a:lstStyle/>
                    <a:p>
                      <a:pPr algn="ctr" fontAlgn="b"/>
                      <a:endParaRPr lang="en-US" sz="900" b="0" i="0" u="none" strike="noStrike">
                        <a:solidFill>
                          <a:srgbClr val="000000"/>
                        </a:solidFill>
                        <a:effectLst/>
                        <a:latin typeface="Calibri" panose="020F0502020204030204" pitchFamily="34" charset="0"/>
                      </a:endParaRPr>
                    </a:p>
                  </a:txBody>
                  <a:tcPr marL="7426" marR="7426" marT="742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7426" marR="7426" marT="7426" marB="0" anchor="b">
                    <a:lnL>
                      <a:noFill/>
                    </a:lnL>
                    <a:lnR>
                      <a:noFill/>
                    </a:lnR>
                    <a:lnT>
                      <a:noFill/>
                    </a:lnT>
                    <a:lnB>
                      <a:noFill/>
                    </a:lnB>
                  </a:tcPr>
                </a:tc>
                <a:tc>
                  <a:txBody>
                    <a:bodyPr/>
                    <a:lstStyle/>
                    <a:p>
                      <a:pPr algn="ctr" fontAlgn="b"/>
                      <a:endParaRPr lang="en-US" sz="900" b="0" i="0" u="none" strike="noStrike">
                        <a:solidFill>
                          <a:srgbClr val="000000"/>
                        </a:solidFill>
                        <a:effectLst/>
                        <a:latin typeface="Calibri" panose="020F0502020204030204" pitchFamily="34" charset="0"/>
                      </a:endParaRPr>
                    </a:p>
                  </a:txBody>
                  <a:tcPr marL="7426" marR="7426" marT="7426"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AFABAB"/>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AFABAB"/>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426" marR="7426" marT="7426" marB="0" anchor="b">
                    <a:lnL w="19050" cap="flat" cmpd="sng" algn="ctr">
                      <a:solidFill>
                        <a:srgbClr val="000000"/>
                      </a:solidFill>
                      <a:prstDash val="solid"/>
                      <a:round/>
                      <a:headEnd type="none" w="med" len="med"/>
                      <a:tailEnd type="none" w="med" len="med"/>
                    </a:lnL>
                    <a:lnR>
                      <a:noFill/>
                    </a:lnR>
                    <a:lnT>
                      <a:noFill/>
                    </a:lnT>
                    <a:lnB>
                      <a:noFill/>
                    </a:lnB>
                    <a:solidFill>
                      <a:srgbClr val="AFABAB"/>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a:noFill/>
                    </a:lnL>
                    <a:lnR>
                      <a:noFill/>
                    </a:lnR>
                    <a:lnT>
                      <a:noFill/>
                    </a:lnT>
                    <a:lnB>
                      <a:noFill/>
                    </a:lnB>
                    <a:solidFill>
                      <a:srgbClr val="AFABAB"/>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a:noFill/>
                    </a:lnL>
                    <a:lnR w="19050" cap="flat" cmpd="sng" algn="ctr">
                      <a:solidFill>
                        <a:srgbClr val="000000"/>
                      </a:solidFill>
                      <a:prstDash val="solid"/>
                      <a:round/>
                      <a:headEnd type="none" w="med" len="med"/>
                      <a:tailEnd type="none" w="med" len="med"/>
                    </a:lnR>
                    <a:lnT>
                      <a:noFill/>
                    </a:lnT>
                    <a:lnB>
                      <a:noFill/>
                    </a:lnB>
                    <a:solidFill>
                      <a:srgbClr val="AFABAB"/>
                    </a:solidFill>
                  </a:tcPr>
                </a:tc>
                <a:tc>
                  <a:txBody>
                    <a:bodyPr/>
                    <a:lstStyle/>
                    <a:p>
                      <a:pPr algn="l" fontAlgn="b"/>
                      <a:endParaRPr lang="en-US" sz="900" b="0" i="0" u="none" strike="noStrike">
                        <a:solidFill>
                          <a:srgbClr val="000000"/>
                        </a:solidFill>
                        <a:effectLst/>
                        <a:latin typeface="Calibri" panose="020F0502020204030204" pitchFamily="34" charset="0"/>
                      </a:endParaRPr>
                    </a:p>
                  </a:txBody>
                  <a:tcPr marL="7426" marR="7426" marT="7426"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84751396"/>
                  </a:ext>
                </a:extLst>
              </a:tr>
              <a:tr h="274113">
                <a:tc>
                  <a:txBody>
                    <a:bodyPr/>
                    <a:lstStyle/>
                    <a:p>
                      <a:pPr algn="ctr" fontAlgn="b"/>
                      <a:endParaRPr lang="en-US" sz="900" b="1" i="0" u="none" strike="noStrike">
                        <a:solidFill>
                          <a:srgbClr val="000000"/>
                        </a:solidFill>
                        <a:effectLst/>
                        <a:latin typeface="Calibri" panose="020F0502020204030204" pitchFamily="34" charset="0"/>
                      </a:endParaRPr>
                    </a:p>
                  </a:txBody>
                  <a:tcPr marL="7426" marR="7426" marT="7426" marB="0" anchor="b">
                    <a:lnL>
                      <a:noFill/>
                    </a:lnL>
                    <a:lnR>
                      <a:noFill/>
                    </a:lnR>
                    <a:lnT>
                      <a:noFill/>
                    </a:lnT>
                    <a:lnB>
                      <a:noFill/>
                    </a:lnB>
                  </a:tcPr>
                </a:tc>
                <a:tc>
                  <a:txBody>
                    <a:bodyPr/>
                    <a:lstStyle/>
                    <a:p>
                      <a:pPr algn="ctr" fontAlgn="b"/>
                      <a:endParaRPr lang="en-US" sz="900" b="1" i="0" u="none" strike="noStrike">
                        <a:solidFill>
                          <a:srgbClr val="000000"/>
                        </a:solidFill>
                        <a:effectLst/>
                        <a:latin typeface="Calibri" panose="020F0502020204030204" pitchFamily="34" charset="0"/>
                      </a:endParaRPr>
                    </a:p>
                  </a:txBody>
                  <a:tcPr marL="7426" marR="7426" marT="7426" marB="0" anchor="b">
                    <a:lnL>
                      <a:noFill/>
                    </a:lnL>
                    <a:lnR>
                      <a:noFill/>
                    </a:lnR>
                    <a:lnT>
                      <a:noFill/>
                    </a:lnT>
                    <a:lnB>
                      <a:noFill/>
                    </a:lnB>
                  </a:tcPr>
                </a:tc>
                <a:tc>
                  <a:txBody>
                    <a:bodyPr/>
                    <a:lstStyle/>
                    <a:p>
                      <a:pPr algn="ctr" fontAlgn="b"/>
                      <a:endParaRPr lang="en-US" sz="900" b="1" i="0" u="none" strike="noStrike">
                        <a:solidFill>
                          <a:srgbClr val="000000"/>
                        </a:solidFill>
                        <a:effectLst/>
                        <a:latin typeface="Calibri" panose="020F0502020204030204" pitchFamily="34" charset="0"/>
                      </a:endParaRPr>
                    </a:p>
                  </a:txBody>
                  <a:tcPr marL="7426" marR="7426" marT="7426" marB="0" anchor="b">
                    <a:lnL>
                      <a:noFill/>
                    </a:lnL>
                    <a:lnR w="190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a:solidFill>
                            <a:srgbClr val="000000"/>
                          </a:solidFill>
                          <a:effectLst/>
                          <a:latin typeface="Calibri" panose="020F0502020204030204" pitchFamily="34" charset="0"/>
                        </a:rPr>
                        <a:t> </a:t>
                      </a:r>
                    </a:p>
                  </a:txBody>
                  <a:tcPr marL="7426" marR="7426" marT="74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Calibri" panose="020F0502020204030204" pitchFamily="34" charset="0"/>
                        </a:rPr>
                        <a:t>Project Total</a:t>
                      </a:r>
                    </a:p>
                  </a:txBody>
                  <a:tcPr marL="7426" marR="7426" marT="7426"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en-US" sz="900" b="1" i="0" u="none" strike="noStrike">
                          <a:solidFill>
                            <a:srgbClr val="000000"/>
                          </a:solidFill>
                          <a:effectLst/>
                          <a:latin typeface="Calibri" panose="020F0502020204030204" pitchFamily="34" charset="0"/>
                        </a:rPr>
                        <a:t> </a:t>
                      </a:r>
                    </a:p>
                  </a:txBody>
                  <a:tcPr marL="7426" marR="7426" marT="7426"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solidFill>
                      <a:srgbClr val="E7E6E6"/>
                    </a:solidFill>
                  </a:tcPr>
                </a:tc>
                <a:tc>
                  <a:txBody>
                    <a:bodyPr/>
                    <a:lstStyle/>
                    <a:p>
                      <a:pPr algn="l" fontAlgn="b"/>
                      <a:r>
                        <a:rPr lang="en-US" sz="900" b="1" i="0" u="none" strike="noStrike">
                          <a:solidFill>
                            <a:srgbClr val="000000"/>
                          </a:solidFill>
                          <a:effectLst/>
                          <a:latin typeface="Calibri" panose="020F0502020204030204" pitchFamily="34" charset="0"/>
                        </a:rPr>
                        <a:t> </a:t>
                      </a:r>
                    </a:p>
                  </a:txBody>
                  <a:tcPr marL="7426" marR="7426" marT="7426" marB="0" anchor="b">
                    <a:lnL>
                      <a:noFill/>
                    </a:lnL>
                    <a:lnR>
                      <a:noFill/>
                    </a:lnR>
                    <a:lnT>
                      <a:noFill/>
                    </a:lnT>
                    <a:lnB w="19050" cap="flat" cmpd="sng" algn="ctr">
                      <a:solidFill>
                        <a:srgbClr val="000000"/>
                      </a:solidFill>
                      <a:prstDash val="solid"/>
                      <a:round/>
                      <a:headEnd type="none" w="med" len="med"/>
                      <a:tailEnd type="none" w="med" len="med"/>
                    </a:lnB>
                    <a:solidFill>
                      <a:srgbClr val="E7E6E6"/>
                    </a:solidFill>
                  </a:tcPr>
                </a:tc>
                <a:tc>
                  <a:txBody>
                    <a:bodyPr/>
                    <a:lstStyle/>
                    <a:p>
                      <a:pPr algn="r" fontAlgn="b"/>
                      <a:r>
                        <a:rPr lang="en-US" sz="900" b="1" i="0" u="none" strike="noStrike">
                          <a:solidFill>
                            <a:srgbClr val="000000"/>
                          </a:solidFill>
                          <a:effectLst/>
                          <a:latin typeface="Calibri" panose="020F0502020204030204" pitchFamily="34" charset="0"/>
                        </a:rPr>
                        <a:t> $43,000.00 </a:t>
                      </a:r>
                    </a:p>
                  </a:txBody>
                  <a:tcPr marL="7426" marR="7426" marT="7426"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26" marR="7426" marT="7426" marB="0" anchor="b">
                    <a:lnL w="190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82399684"/>
                  </a:ext>
                </a:extLst>
              </a:tr>
              <a:tr h="151727">
                <a:tc>
                  <a:txBody>
                    <a:bodyPr/>
                    <a:lstStyle/>
                    <a:p>
                      <a:pPr algn="l" fontAlgn="b"/>
                      <a:endParaRPr lang="en-US" sz="900" b="0" i="0" u="none" strike="noStrike">
                        <a:solidFill>
                          <a:srgbClr val="000000"/>
                        </a:solidFill>
                        <a:effectLst/>
                        <a:latin typeface="Calibri" panose="020F0502020204030204" pitchFamily="34" charset="0"/>
                      </a:endParaRPr>
                    </a:p>
                  </a:txBody>
                  <a:tcPr marL="7426" marR="7426" marT="742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26" marR="7426" marT="742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26" marR="7426" marT="742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26" marR="7426" marT="7426"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26" marR="7426" marT="7426"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7426" marR="7426" marT="7426"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26" marR="7426" marT="7426"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26" marR="7426" marT="7426"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426" marR="7426" marT="7426" marB="0" anchor="b">
                    <a:lnL>
                      <a:noFill/>
                    </a:lnL>
                    <a:lnR>
                      <a:noFill/>
                    </a:lnR>
                    <a:lnT>
                      <a:noFill/>
                    </a:lnT>
                    <a:lnB>
                      <a:noFill/>
                    </a:lnB>
                  </a:tcPr>
                </a:tc>
                <a:extLst>
                  <a:ext uri="{0D108BD9-81ED-4DB2-BD59-A6C34878D82A}">
                    <a16:rowId xmlns:a16="http://schemas.microsoft.com/office/drawing/2014/main" val="1029530057"/>
                  </a:ext>
                </a:extLst>
              </a:tr>
              <a:tr h="144501">
                <a:tc gridSpan="9">
                  <a:txBody>
                    <a:bodyPr/>
                    <a:lstStyle/>
                    <a:p>
                      <a:pPr algn="ctr" fontAlgn="b"/>
                      <a:r>
                        <a:rPr lang="en-US" sz="900" b="1" i="0" u="none" strike="noStrike">
                          <a:solidFill>
                            <a:srgbClr val="000000"/>
                          </a:solidFill>
                          <a:effectLst/>
                          <a:latin typeface="Calibri" panose="020F0502020204030204" pitchFamily="34" charset="0"/>
                        </a:rPr>
                        <a:t>Procurement Status</a:t>
                      </a:r>
                      <a:r>
                        <a:rPr lang="en-US" sz="900" b="0" i="0" u="none" strike="noStrike">
                          <a:solidFill>
                            <a:srgbClr val="000000"/>
                          </a:solidFill>
                          <a:effectLst/>
                          <a:latin typeface="Calibri" panose="020F0502020204030204" pitchFamily="34" charset="0"/>
                        </a:rPr>
                        <a:t> </a:t>
                      </a:r>
                    </a:p>
                  </a:txBody>
                  <a:tcPr marL="7426" marR="7426" marT="7426" marB="0" anchor="b">
                    <a:lnL>
                      <a:noFill/>
                    </a:lnL>
                    <a:lnR>
                      <a:noFill/>
                    </a:lnR>
                    <a:lnT>
                      <a:noFill/>
                    </a:lnT>
                    <a:lnB>
                      <a:noFill/>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1325564"/>
                  </a:ext>
                </a:extLst>
              </a:tr>
              <a:tr h="144501">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a:noFill/>
                    </a:lnL>
                    <a:lnR>
                      <a:noFill/>
                    </a:lnR>
                    <a:lnT>
                      <a:noFill/>
                    </a:lnT>
                    <a:lnB>
                      <a:noFill/>
                    </a:lnB>
                    <a:solidFill>
                      <a:srgbClr val="80808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a:noFill/>
                    </a:lnL>
                    <a:lnR>
                      <a:noFill/>
                    </a:lnR>
                    <a:lnT>
                      <a:noFill/>
                    </a:lnT>
                    <a:lnB>
                      <a:noFill/>
                    </a:lnB>
                    <a:solidFill>
                      <a:srgbClr val="80808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a:noFill/>
                    </a:lnL>
                    <a:lnR>
                      <a:noFill/>
                    </a:lnR>
                    <a:lnT>
                      <a:noFill/>
                    </a:lnT>
                    <a:lnB>
                      <a:noFill/>
                    </a:lnB>
                    <a:solidFill>
                      <a:srgbClr val="80808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a:noFill/>
                    </a:lnL>
                    <a:lnR>
                      <a:noFill/>
                    </a:lnR>
                    <a:lnT>
                      <a:noFill/>
                    </a:lnT>
                    <a:lnB>
                      <a:noFill/>
                    </a:lnB>
                    <a:solidFill>
                      <a:srgbClr val="80808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a:noFill/>
                    </a:lnL>
                    <a:lnR>
                      <a:noFill/>
                    </a:lnR>
                    <a:lnT>
                      <a:noFill/>
                    </a:lnT>
                    <a:lnB>
                      <a:noFill/>
                    </a:lnB>
                    <a:solidFill>
                      <a:srgbClr val="80808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a:noFill/>
                    </a:lnL>
                    <a:lnR>
                      <a:noFill/>
                    </a:lnR>
                    <a:lnT>
                      <a:noFill/>
                    </a:lnT>
                    <a:lnB>
                      <a:noFill/>
                    </a:lnB>
                    <a:solidFill>
                      <a:srgbClr val="80808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a:noFill/>
                    </a:lnL>
                    <a:lnR>
                      <a:noFill/>
                    </a:lnR>
                    <a:lnT>
                      <a:noFill/>
                    </a:lnT>
                    <a:lnB>
                      <a:noFill/>
                    </a:lnB>
                    <a:solidFill>
                      <a:srgbClr val="80808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a:noFill/>
                    </a:lnL>
                    <a:lnR>
                      <a:noFill/>
                    </a:lnR>
                    <a:lnT>
                      <a:noFill/>
                    </a:lnT>
                    <a:lnB>
                      <a:noFill/>
                    </a:lnB>
                    <a:solidFill>
                      <a:srgbClr val="80808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a:noFill/>
                    </a:lnL>
                    <a:lnR>
                      <a:noFill/>
                    </a:lnR>
                    <a:lnT>
                      <a:noFill/>
                    </a:lnT>
                    <a:lnB>
                      <a:noFill/>
                    </a:lnB>
                    <a:solidFill>
                      <a:srgbClr val="808080"/>
                    </a:solidFill>
                  </a:tcPr>
                </a:tc>
                <a:extLst>
                  <a:ext uri="{0D108BD9-81ED-4DB2-BD59-A6C34878D82A}">
                    <a16:rowId xmlns:a16="http://schemas.microsoft.com/office/drawing/2014/main" val="403653923"/>
                  </a:ext>
                </a:extLst>
              </a:tr>
              <a:tr h="144501">
                <a:tc>
                  <a:txBody>
                    <a:bodyPr/>
                    <a:lstStyle/>
                    <a:p>
                      <a:pPr algn="ctr" fontAlgn="b"/>
                      <a:r>
                        <a:rPr lang="en-US" sz="900" b="0" i="0" u="none" strike="noStrike">
                          <a:solidFill>
                            <a:srgbClr val="000000"/>
                          </a:solidFill>
                          <a:effectLst/>
                          <a:latin typeface="Calibri" panose="020F0502020204030204" pitchFamily="34" charset="0"/>
                        </a:rPr>
                        <a:t>1</a:t>
                      </a:r>
                    </a:p>
                  </a:txBody>
                  <a:tcPr marL="7426" marR="7426" marT="7426" marB="0" anchor="b">
                    <a:lnL>
                      <a:noFill/>
                    </a:lnL>
                    <a:lnR>
                      <a:noFill/>
                    </a:lnR>
                    <a:lnT>
                      <a:noFill/>
                    </a:lnT>
                    <a:lnB>
                      <a:noFill/>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Fencing </a:t>
                      </a:r>
                    </a:p>
                  </a:txBody>
                  <a:tcPr marL="7426" marR="7426" marT="7426" marB="0" anchor="b">
                    <a:lnL>
                      <a:noFill/>
                    </a:lnL>
                    <a:lnR w="6350" cap="flat" cmpd="sng" algn="ctr">
                      <a:solidFill>
                        <a:srgbClr val="000000"/>
                      </a:solidFill>
                      <a:prstDash val="solid"/>
                      <a:round/>
                      <a:headEnd type="none" w="med" len="med"/>
                      <a:tailEnd type="none" w="med" len="med"/>
                    </a:lnR>
                    <a:lnT>
                      <a:noFill/>
                    </a:lnT>
                    <a:lnB>
                      <a:noFill/>
                    </a:lnB>
                    <a:solidFill>
                      <a:srgbClr val="C6E0B4"/>
                    </a:solidFill>
                  </a:tcPr>
                </a:tc>
                <a:tc gridSpan="6">
                  <a:txBody>
                    <a:bodyPr/>
                    <a:lstStyle/>
                    <a:p>
                      <a:pPr algn="ctr" fontAlgn="b"/>
                      <a:r>
                        <a:rPr lang="en-US" sz="900" b="0" i="0" u="none" strike="noStrike">
                          <a:solidFill>
                            <a:srgbClr val="000000"/>
                          </a:solidFill>
                          <a:effectLst/>
                          <a:latin typeface="Calibri" panose="020F0502020204030204" pitchFamily="34" charset="0"/>
                        </a:rPr>
                        <a:t>Received 3 Quotes for the new fencing including all work</a:t>
                      </a:r>
                    </a:p>
                  </a:txBody>
                  <a:tcPr marL="7426" marR="7426" marT="7426" marB="0" anchor="b">
                    <a:lnL w="6350" cap="flat" cmpd="sng" algn="ctr">
                      <a:solidFill>
                        <a:srgbClr val="000000"/>
                      </a:solidFill>
                      <a:prstDash val="solid"/>
                      <a:round/>
                      <a:headEnd type="none" w="med" len="med"/>
                      <a:tailEnd type="none" w="med" len="med"/>
                    </a:lnL>
                    <a:lnR>
                      <a:noFill/>
                    </a:lnR>
                    <a:lnT>
                      <a:noFill/>
                    </a:lnT>
                    <a:lnB>
                      <a:noFill/>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900" b="0" i="0" u="none" strike="noStrike">
                          <a:solidFill>
                            <a:srgbClr val="000000"/>
                          </a:solidFill>
                          <a:effectLst/>
                          <a:latin typeface="Calibri" panose="020F0502020204030204" pitchFamily="34" charset="0"/>
                        </a:rPr>
                        <a:t>MGL 30B / 149A </a:t>
                      </a:r>
                    </a:p>
                  </a:txBody>
                  <a:tcPr marL="7426" marR="7426" marT="7426" marB="0" anchor="b">
                    <a:lnL>
                      <a:noFill/>
                    </a:lnL>
                    <a:lnR>
                      <a:noFill/>
                    </a:lnR>
                    <a:lnT>
                      <a:noFill/>
                    </a:lnT>
                    <a:lnB>
                      <a:noFill/>
                    </a:lnB>
                    <a:solidFill>
                      <a:srgbClr val="C6E0B4"/>
                    </a:solidFill>
                  </a:tcPr>
                </a:tc>
                <a:extLst>
                  <a:ext uri="{0D108BD9-81ED-4DB2-BD59-A6C34878D82A}">
                    <a16:rowId xmlns:a16="http://schemas.microsoft.com/office/drawing/2014/main" val="3000637585"/>
                  </a:ext>
                </a:extLst>
              </a:tr>
              <a:tr h="144501">
                <a:tc>
                  <a:txBody>
                    <a:bodyPr/>
                    <a:lstStyle/>
                    <a:p>
                      <a:pPr algn="ctr" fontAlgn="b"/>
                      <a:r>
                        <a:rPr lang="en-US" sz="900" b="0" i="0" u="none" strike="noStrike">
                          <a:solidFill>
                            <a:srgbClr val="000000"/>
                          </a:solidFill>
                          <a:effectLst/>
                          <a:latin typeface="Calibri" panose="020F0502020204030204" pitchFamily="34" charset="0"/>
                        </a:rPr>
                        <a:t>2</a:t>
                      </a:r>
                    </a:p>
                  </a:txBody>
                  <a:tcPr marL="7426" marR="7426" marT="7426" marB="0" anchor="b">
                    <a:lnL>
                      <a:noFill/>
                    </a:lnL>
                    <a:lnR>
                      <a:noFill/>
                    </a:lnR>
                    <a:lnT>
                      <a:noFill/>
                    </a:lnT>
                    <a:lnB>
                      <a:noFill/>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Trim Work </a:t>
                      </a:r>
                    </a:p>
                  </a:txBody>
                  <a:tcPr marL="7426" marR="7426" marT="7426" marB="0" anchor="b">
                    <a:lnL>
                      <a:noFill/>
                    </a:lnL>
                    <a:lnR>
                      <a:noFill/>
                    </a:lnR>
                    <a:lnT>
                      <a:noFill/>
                    </a:lnT>
                    <a:lnB>
                      <a:noFill/>
                    </a:lnB>
                    <a:solidFill>
                      <a:srgbClr val="C6E0B4"/>
                    </a:solidFill>
                  </a:tcPr>
                </a:tc>
                <a:tc gridSpan="6">
                  <a:txBody>
                    <a:bodyPr/>
                    <a:lstStyle/>
                    <a:p>
                      <a:pPr algn="ctr" fontAlgn="b"/>
                      <a:r>
                        <a:rPr lang="en-US" sz="900" b="0" i="0" u="none" strike="noStrike">
                          <a:solidFill>
                            <a:srgbClr val="000000"/>
                          </a:solidFill>
                          <a:effectLst/>
                          <a:latin typeface="Calibri" panose="020F0502020204030204" pitchFamily="34" charset="0"/>
                        </a:rPr>
                        <a:t>Received a verbal quote to replace the facia trim / construction cost to votatile to formal quote a year in advance  </a:t>
                      </a:r>
                    </a:p>
                  </a:txBody>
                  <a:tcPr marL="7426" marR="7426" marT="7426" marB="0" anchor="b">
                    <a:lnL>
                      <a:noFill/>
                    </a:lnL>
                    <a:lnR>
                      <a:noFill/>
                    </a:lnR>
                    <a:lnT>
                      <a:noFill/>
                    </a:lnT>
                    <a:lnB>
                      <a:noFill/>
                    </a:lnB>
                    <a:solidFill>
                      <a:srgbClr val="C6E0B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900" b="0" i="0" u="none" strike="noStrike">
                          <a:solidFill>
                            <a:srgbClr val="000000"/>
                          </a:solidFill>
                          <a:effectLst/>
                          <a:latin typeface="Calibri" panose="020F0502020204030204" pitchFamily="34" charset="0"/>
                        </a:rPr>
                        <a:t>MGL 30B / 149A</a:t>
                      </a:r>
                    </a:p>
                  </a:txBody>
                  <a:tcPr marL="7426" marR="7426" marT="7426" marB="0" anchor="b">
                    <a:lnL>
                      <a:noFill/>
                    </a:lnL>
                    <a:lnR>
                      <a:noFill/>
                    </a:lnR>
                    <a:lnT>
                      <a:noFill/>
                    </a:lnT>
                    <a:lnB>
                      <a:noFill/>
                    </a:lnB>
                    <a:solidFill>
                      <a:srgbClr val="C6E0B4"/>
                    </a:solidFill>
                  </a:tcPr>
                </a:tc>
                <a:extLst>
                  <a:ext uri="{0D108BD9-81ED-4DB2-BD59-A6C34878D82A}">
                    <a16:rowId xmlns:a16="http://schemas.microsoft.com/office/drawing/2014/main" val="741042421"/>
                  </a:ext>
                </a:extLst>
              </a:tr>
              <a:tr h="144501">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a:noFill/>
                    </a:lnL>
                    <a:lnR>
                      <a:noFill/>
                    </a:lnR>
                    <a:lnT>
                      <a:noFill/>
                    </a:lnT>
                    <a:lnB>
                      <a:noFill/>
                    </a:lnB>
                    <a:solidFill>
                      <a:srgbClr val="80808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a:noFill/>
                    </a:lnL>
                    <a:lnR>
                      <a:noFill/>
                    </a:lnR>
                    <a:lnT>
                      <a:noFill/>
                    </a:lnT>
                    <a:lnB>
                      <a:noFill/>
                    </a:lnB>
                    <a:solidFill>
                      <a:srgbClr val="80808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a:noFill/>
                    </a:lnL>
                    <a:lnR>
                      <a:noFill/>
                    </a:lnR>
                    <a:lnT>
                      <a:noFill/>
                    </a:lnT>
                    <a:lnB>
                      <a:noFill/>
                    </a:lnB>
                    <a:solidFill>
                      <a:srgbClr val="80808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a:noFill/>
                    </a:lnL>
                    <a:lnR>
                      <a:noFill/>
                    </a:lnR>
                    <a:lnT>
                      <a:noFill/>
                    </a:lnT>
                    <a:lnB>
                      <a:noFill/>
                    </a:lnB>
                    <a:solidFill>
                      <a:srgbClr val="80808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a:noFill/>
                    </a:lnL>
                    <a:lnR>
                      <a:noFill/>
                    </a:lnR>
                    <a:lnT>
                      <a:noFill/>
                    </a:lnT>
                    <a:lnB>
                      <a:noFill/>
                    </a:lnB>
                    <a:solidFill>
                      <a:srgbClr val="80808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a:noFill/>
                    </a:lnL>
                    <a:lnR>
                      <a:noFill/>
                    </a:lnR>
                    <a:lnT>
                      <a:noFill/>
                    </a:lnT>
                    <a:lnB>
                      <a:noFill/>
                    </a:lnB>
                    <a:solidFill>
                      <a:srgbClr val="80808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a:noFill/>
                    </a:lnL>
                    <a:lnR>
                      <a:noFill/>
                    </a:lnR>
                    <a:lnT>
                      <a:noFill/>
                    </a:lnT>
                    <a:lnB>
                      <a:noFill/>
                    </a:lnB>
                    <a:solidFill>
                      <a:srgbClr val="808080"/>
                    </a:solidFill>
                  </a:tcPr>
                </a:tc>
                <a:tc>
                  <a:txBody>
                    <a:bodyPr/>
                    <a:lstStyle/>
                    <a:p>
                      <a:pPr algn="l" fontAlgn="b"/>
                      <a:r>
                        <a:rPr lang="en-US" sz="900" b="0" i="0" u="none" strike="noStrike">
                          <a:solidFill>
                            <a:srgbClr val="000000"/>
                          </a:solidFill>
                          <a:effectLst/>
                          <a:latin typeface="Calibri" panose="020F0502020204030204" pitchFamily="34" charset="0"/>
                        </a:rPr>
                        <a:t> </a:t>
                      </a:r>
                    </a:p>
                  </a:txBody>
                  <a:tcPr marL="7426" marR="7426" marT="7426" marB="0" anchor="b">
                    <a:lnL>
                      <a:noFill/>
                    </a:lnL>
                    <a:lnR>
                      <a:noFill/>
                    </a:lnR>
                    <a:lnT>
                      <a:noFill/>
                    </a:lnT>
                    <a:lnB>
                      <a:noFill/>
                    </a:lnB>
                    <a:solidFill>
                      <a:srgbClr val="808080"/>
                    </a:solidFill>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7426" marR="7426" marT="7426" marB="0" anchor="b">
                    <a:lnL>
                      <a:noFill/>
                    </a:lnL>
                    <a:lnR>
                      <a:noFill/>
                    </a:lnR>
                    <a:lnT>
                      <a:noFill/>
                    </a:lnT>
                    <a:lnB>
                      <a:noFill/>
                    </a:lnB>
                    <a:solidFill>
                      <a:srgbClr val="808080"/>
                    </a:solidFill>
                  </a:tcPr>
                </a:tc>
                <a:extLst>
                  <a:ext uri="{0D108BD9-81ED-4DB2-BD59-A6C34878D82A}">
                    <a16:rowId xmlns:a16="http://schemas.microsoft.com/office/drawing/2014/main" val="4175954179"/>
                  </a:ext>
                </a:extLst>
              </a:tr>
            </a:tbl>
          </a:graphicData>
        </a:graphic>
      </p:graphicFrame>
      <p:sp>
        <p:nvSpPr>
          <p:cNvPr id="5" name="TextBox 4">
            <a:extLst>
              <a:ext uri="{FF2B5EF4-FFF2-40B4-BE49-F238E27FC236}">
                <a16:creationId xmlns:a16="http://schemas.microsoft.com/office/drawing/2014/main" id="{2A1813E7-8527-D944-7FD8-DD7C98F83B08}"/>
              </a:ext>
            </a:extLst>
          </p:cNvPr>
          <p:cNvSpPr txBox="1"/>
          <p:nvPr/>
        </p:nvSpPr>
        <p:spPr>
          <a:xfrm>
            <a:off x="838199" y="3900881"/>
            <a:ext cx="5008928" cy="2523768"/>
          </a:xfrm>
          <a:prstGeom prst="rect">
            <a:avLst/>
          </a:prstGeom>
          <a:noFill/>
        </p:spPr>
        <p:txBody>
          <a:bodyPr wrap="square" rtlCol="0">
            <a:spAutoFit/>
          </a:bodyPr>
          <a:lstStyle/>
          <a:p>
            <a:r>
              <a:rPr lang="en-US" dirty="0"/>
              <a:t>Notes for Trim work: </a:t>
            </a:r>
          </a:p>
          <a:p>
            <a:endParaRPr lang="en-US" sz="1400" dirty="0"/>
          </a:p>
          <a:p>
            <a:pPr marL="342900" indent="-342900">
              <a:buAutoNum type="arabicParenBoth"/>
            </a:pPr>
            <a:r>
              <a:rPr lang="en-US" sz="1400" dirty="0"/>
              <a:t>$10,000.00 is only going to fund replacing extremely damaged areas</a:t>
            </a:r>
          </a:p>
          <a:p>
            <a:pPr marL="342900" indent="-342900">
              <a:buAutoNum type="arabicParenBoth"/>
            </a:pPr>
            <a:endParaRPr lang="en-US" sz="1400" dirty="0"/>
          </a:p>
          <a:p>
            <a:pPr marL="342900" indent="-342900">
              <a:buAutoNum type="arabicParenBoth"/>
            </a:pPr>
            <a:r>
              <a:rPr lang="en-US" sz="1400" dirty="0"/>
              <a:t>If the Town replaced all 180 Ft of fascia and soffit trim on the Northeast side of the building, it would cost over $40,000.00 (verbal quote)</a:t>
            </a:r>
          </a:p>
          <a:p>
            <a:pPr marL="342900" indent="-342900">
              <a:buAutoNum type="arabicParenBoth"/>
            </a:pPr>
            <a:endParaRPr lang="en-US" sz="1400" dirty="0"/>
          </a:p>
          <a:p>
            <a:pPr marL="342900" indent="-342900">
              <a:buAutoNum type="arabicParenBoth"/>
            </a:pPr>
            <a:r>
              <a:rPr lang="en-US" sz="1400" dirty="0"/>
              <a:t>Depending on the fence cost and the amount of trim damage.  There might be a phase 2 request in FY25 </a:t>
            </a:r>
          </a:p>
        </p:txBody>
      </p:sp>
      <p:sp>
        <p:nvSpPr>
          <p:cNvPr id="7" name="TextBox 6">
            <a:extLst>
              <a:ext uri="{FF2B5EF4-FFF2-40B4-BE49-F238E27FC236}">
                <a16:creationId xmlns:a16="http://schemas.microsoft.com/office/drawing/2014/main" id="{03C4124C-8B25-7FDE-3413-57322F2509E6}"/>
              </a:ext>
            </a:extLst>
          </p:cNvPr>
          <p:cNvSpPr txBox="1"/>
          <p:nvPr/>
        </p:nvSpPr>
        <p:spPr>
          <a:xfrm>
            <a:off x="6096000" y="3900881"/>
            <a:ext cx="5251450" cy="3016210"/>
          </a:xfrm>
          <a:prstGeom prst="rect">
            <a:avLst/>
          </a:prstGeom>
          <a:noFill/>
        </p:spPr>
        <p:txBody>
          <a:bodyPr wrap="square" rtlCol="0">
            <a:spAutoFit/>
          </a:bodyPr>
          <a:lstStyle/>
          <a:p>
            <a:r>
              <a:rPr lang="en-US" dirty="0"/>
              <a:t>Notes for Fence work: </a:t>
            </a:r>
          </a:p>
          <a:p>
            <a:endParaRPr lang="en-US" dirty="0"/>
          </a:p>
          <a:p>
            <a:pPr marL="342900" indent="-342900">
              <a:buAutoNum type="arabicParenBoth"/>
            </a:pPr>
            <a:r>
              <a:rPr lang="en-US" sz="1400" dirty="0"/>
              <a:t>The requested $33,000.00 is expected to cover a complete replace of the old fence with a new vinyl fence </a:t>
            </a:r>
            <a:r>
              <a:rPr lang="en-US" sz="1400" i="1" dirty="0"/>
              <a:t>(2 Written and 1 Verbal quote procured to determine funding request) </a:t>
            </a:r>
          </a:p>
          <a:p>
            <a:pPr marL="342900" indent="-342900">
              <a:buAutoNum type="arabicParenBoth"/>
            </a:pPr>
            <a:endParaRPr lang="en-US" sz="1400" i="1" dirty="0"/>
          </a:p>
          <a:p>
            <a:pPr marL="342900" indent="-342900">
              <a:buAutoNum type="arabicParenBoth"/>
            </a:pPr>
            <a:r>
              <a:rPr lang="en-US" sz="1400" dirty="0"/>
              <a:t>If construction supply cost continues to balloons.  The Facilities Department will use the trim funding to help cover the cost of the fence replacement.  Then repair as much trim as possible with remaining funding </a:t>
            </a:r>
          </a:p>
          <a:p>
            <a:pPr marL="342900" indent="-342900">
              <a:buAutoNum type="arabicParenBoth"/>
            </a:pPr>
            <a:endParaRPr lang="en-US" sz="1400" dirty="0"/>
          </a:p>
          <a:p>
            <a:pPr marL="342900" indent="-342900">
              <a:buAutoNum type="arabicParenBoth"/>
            </a:pPr>
            <a:r>
              <a:rPr lang="en-US" sz="1400" dirty="0"/>
              <a:t>The normal 5-10% change order cost line was not added to this project to help keep the funding request at a minimum </a:t>
            </a:r>
          </a:p>
        </p:txBody>
      </p:sp>
    </p:spTree>
    <p:extLst>
      <p:ext uri="{BB962C8B-B14F-4D97-AF65-F5344CB8AC3E}">
        <p14:creationId xmlns:p14="http://schemas.microsoft.com/office/powerpoint/2010/main" val="3978062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493</Words>
  <Application>Microsoft Office PowerPoint</Application>
  <PresentationFormat>Widescreen</PresentationFormat>
  <Paragraphs>132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Ayer Police Station  Fence and Trim Replacement </vt:lpstr>
      <vt:lpstr>PowerPoint Presentation</vt:lpstr>
      <vt:lpstr>Purchase Description  Fencing </vt:lpstr>
      <vt:lpstr>PowerPoint Presentation</vt:lpstr>
      <vt:lpstr>Funding Request / Cost Break Down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Ayer Police Station  Fence and Trim Replacement </dc:title>
  <dc:creator>Chuck shultz</dc:creator>
  <cp:lastModifiedBy>Chuck shultz</cp:lastModifiedBy>
  <cp:revision>1</cp:revision>
  <dcterms:created xsi:type="dcterms:W3CDTF">2023-04-21T20:48:41Z</dcterms:created>
  <dcterms:modified xsi:type="dcterms:W3CDTF">2023-04-21T20:52:27Z</dcterms:modified>
</cp:coreProperties>
</file>