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1" r:id="rId4"/>
    <p:sldId id="262"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8" autoAdjust="0"/>
    <p:restoredTop sz="94660"/>
  </p:normalViewPr>
  <p:slideViewPr>
    <p:cSldViewPr snapToGrid="0">
      <p:cViewPr varScale="1">
        <p:scale>
          <a:sx n="117" d="100"/>
          <a:sy n="117" d="100"/>
        </p:scale>
        <p:origin x="108"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27E45C-BBAE-404F-976D-2643A5F77E95}"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314662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7E45C-BBAE-404F-976D-2643A5F77E95}"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418055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7E45C-BBAE-404F-976D-2643A5F77E95}"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214898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7E45C-BBAE-404F-976D-2643A5F77E95}"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61150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27E45C-BBAE-404F-976D-2643A5F77E95}"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25211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27E45C-BBAE-404F-976D-2643A5F77E95}"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121679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27E45C-BBAE-404F-976D-2643A5F77E95}"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158309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7E45C-BBAE-404F-976D-2643A5F77E95}"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238393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7E45C-BBAE-404F-976D-2643A5F77E95}"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348377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27E45C-BBAE-404F-976D-2643A5F77E95}"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2534356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27E45C-BBAE-404F-976D-2643A5F77E95}"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5B495-FA32-467E-BC02-0CFE7A7A02CC}" type="slidenum">
              <a:rPr lang="en-US" smtClean="0"/>
              <a:t>‹#›</a:t>
            </a:fld>
            <a:endParaRPr lang="en-US"/>
          </a:p>
        </p:txBody>
      </p:sp>
    </p:spTree>
    <p:extLst>
      <p:ext uri="{BB962C8B-B14F-4D97-AF65-F5344CB8AC3E}">
        <p14:creationId xmlns:p14="http://schemas.microsoft.com/office/powerpoint/2010/main" val="2641541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7E45C-BBAE-404F-976D-2643A5F77E95}"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5B495-FA32-467E-BC02-0CFE7A7A02CC}" type="slidenum">
              <a:rPr lang="en-US" smtClean="0"/>
              <a:t>‹#›</a:t>
            </a:fld>
            <a:endParaRPr lang="en-US"/>
          </a:p>
        </p:txBody>
      </p:sp>
    </p:spTree>
    <p:extLst>
      <p:ext uri="{BB962C8B-B14F-4D97-AF65-F5344CB8AC3E}">
        <p14:creationId xmlns:p14="http://schemas.microsoft.com/office/powerpoint/2010/main" val="114691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64973-0256-6B11-CC45-788025D0865F}"/>
              </a:ext>
            </a:extLst>
          </p:cNvPr>
          <p:cNvSpPr txBox="1"/>
          <p:nvPr/>
        </p:nvSpPr>
        <p:spPr>
          <a:xfrm>
            <a:off x="0" y="326059"/>
            <a:ext cx="12192000" cy="1569660"/>
          </a:xfrm>
          <a:prstGeom prst="rect">
            <a:avLst/>
          </a:prstGeom>
          <a:noFill/>
        </p:spPr>
        <p:txBody>
          <a:bodyPr wrap="square">
            <a:spAutoFit/>
          </a:bodyPr>
          <a:lstStyle/>
          <a:p>
            <a:pPr algn="ctr"/>
            <a:r>
              <a:rPr lang="en-US" sz="4800" dirty="0">
                <a:solidFill>
                  <a:srgbClr val="C00000"/>
                </a:solidFill>
              </a:rPr>
              <a:t>Ayer Town Hall </a:t>
            </a:r>
          </a:p>
          <a:p>
            <a:pPr algn="ctr"/>
            <a:r>
              <a:rPr lang="en-US" sz="4800" dirty="0">
                <a:solidFill>
                  <a:srgbClr val="C00000"/>
                </a:solidFill>
              </a:rPr>
              <a:t>Office Renovations / Repairs / Acoustics  </a:t>
            </a:r>
            <a:endParaRPr lang="en-US" sz="4800" dirty="0"/>
          </a:p>
        </p:txBody>
      </p:sp>
      <p:pic>
        <p:nvPicPr>
          <p:cNvPr id="5" name="Picture 4">
            <a:extLst>
              <a:ext uri="{FF2B5EF4-FFF2-40B4-BE49-F238E27FC236}">
                <a16:creationId xmlns:a16="http://schemas.microsoft.com/office/drawing/2014/main" id="{B7C13503-3DCC-1808-302B-1D39010CEFA2}"/>
              </a:ext>
            </a:extLst>
          </p:cNvPr>
          <p:cNvPicPr>
            <a:picLocks noChangeAspect="1"/>
          </p:cNvPicPr>
          <p:nvPr/>
        </p:nvPicPr>
        <p:blipFill>
          <a:blip r:embed="rId2"/>
          <a:stretch>
            <a:fillRect/>
          </a:stretch>
        </p:blipFill>
        <p:spPr>
          <a:xfrm>
            <a:off x="118873" y="1895719"/>
            <a:ext cx="7863839" cy="4870842"/>
          </a:xfrm>
          <a:prstGeom prst="rect">
            <a:avLst/>
          </a:prstGeom>
        </p:spPr>
      </p:pic>
      <p:sp>
        <p:nvSpPr>
          <p:cNvPr id="9" name="TextBox 8">
            <a:extLst>
              <a:ext uri="{FF2B5EF4-FFF2-40B4-BE49-F238E27FC236}">
                <a16:creationId xmlns:a16="http://schemas.microsoft.com/office/drawing/2014/main" id="{B4B8E232-D665-BCE9-329A-46E21D9E2357}"/>
              </a:ext>
            </a:extLst>
          </p:cNvPr>
          <p:cNvSpPr txBox="1"/>
          <p:nvPr/>
        </p:nvSpPr>
        <p:spPr>
          <a:xfrm>
            <a:off x="8494776" y="4690872"/>
            <a:ext cx="3319272" cy="1384995"/>
          </a:xfrm>
          <a:prstGeom prst="rect">
            <a:avLst/>
          </a:prstGeom>
          <a:noFill/>
        </p:spPr>
        <p:txBody>
          <a:bodyPr wrap="square">
            <a:spAutoFit/>
          </a:bodyPr>
          <a:lstStyle/>
          <a:p>
            <a:pPr algn="ctr"/>
            <a:r>
              <a:rPr lang="en-US" sz="2800" b="1" dirty="0"/>
              <a:t>Ayer Facilities Department FY24 Capital Request </a:t>
            </a:r>
          </a:p>
        </p:txBody>
      </p:sp>
    </p:spTree>
    <p:extLst>
      <p:ext uri="{BB962C8B-B14F-4D97-AF65-F5344CB8AC3E}">
        <p14:creationId xmlns:p14="http://schemas.microsoft.com/office/powerpoint/2010/main" val="251659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0AFDB-250D-0112-E4AB-ABC264319F8E}"/>
              </a:ext>
            </a:extLst>
          </p:cNvPr>
          <p:cNvSpPr>
            <a:spLocks noGrp="1"/>
          </p:cNvSpPr>
          <p:nvPr>
            <p:ph type="title"/>
          </p:nvPr>
        </p:nvSpPr>
        <p:spPr>
          <a:xfrm>
            <a:off x="838200" y="365125"/>
            <a:ext cx="10515600" cy="741299"/>
          </a:xfrm>
        </p:spPr>
        <p:txBody>
          <a:bodyPr>
            <a:normAutofit fontScale="90000"/>
          </a:bodyPr>
          <a:lstStyle/>
          <a:p>
            <a:pPr algn="ctr"/>
            <a:r>
              <a:rPr lang="en-US" sz="4400" b="1" dirty="0"/>
              <a:t>Funding Request / Cost Break Down </a:t>
            </a:r>
            <a:r>
              <a:rPr lang="en-US" sz="4400" dirty="0"/>
              <a:t/>
            </a:r>
            <a:br>
              <a:rPr lang="en-US" sz="4400" dirty="0"/>
            </a:br>
            <a:endParaRPr lang="en-US" dirty="0"/>
          </a:p>
        </p:txBody>
      </p:sp>
      <p:pic>
        <p:nvPicPr>
          <p:cNvPr id="5" name="Content Placeholder 4">
            <a:extLst>
              <a:ext uri="{FF2B5EF4-FFF2-40B4-BE49-F238E27FC236}">
                <a16:creationId xmlns:a16="http://schemas.microsoft.com/office/drawing/2014/main" id="{6D70CD1B-B55E-6040-CDD4-CD69EF04F654}"/>
              </a:ext>
            </a:extLst>
          </p:cNvPr>
          <p:cNvPicPr>
            <a:picLocks noGrp="1" noChangeAspect="1"/>
          </p:cNvPicPr>
          <p:nvPr>
            <p:ph idx="1"/>
          </p:nvPr>
        </p:nvPicPr>
        <p:blipFill>
          <a:blip r:embed="rId2"/>
          <a:stretch>
            <a:fillRect/>
          </a:stretch>
        </p:blipFill>
        <p:spPr>
          <a:xfrm>
            <a:off x="91440" y="996696"/>
            <a:ext cx="11969496" cy="5623560"/>
          </a:xfrm>
        </p:spPr>
      </p:pic>
    </p:spTree>
    <p:extLst>
      <p:ext uri="{BB962C8B-B14F-4D97-AF65-F5344CB8AC3E}">
        <p14:creationId xmlns:p14="http://schemas.microsoft.com/office/powerpoint/2010/main" val="3073609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DBA332-5D27-9D11-52AA-0653968C44F1}"/>
              </a:ext>
            </a:extLst>
          </p:cNvPr>
          <p:cNvPicPr>
            <a:picLocks noChangeAspect="1"/>
          </p:cNvPicPr>
          <p:nvPr/>
        </p:nvPicPr>
        <p:blipFill>
          <a:blip r:embed="rId2"/>
          <a:stretch>
            <a:fillRect/>
          </a:stretch>
        </p:blipFill>
        <p:spPr>
          <a:xfrm>
            <a:off x="6096000" y="85345"/>
            <a:ext cx="6096000" cy="2609278"/>
          </a:xfrm>
          <a:prstGeom prst="rect">
            <a:avLst/>
          </a:prstGeom>
        </p:spPr>
      </p:pic>
      <p:pic>
        <p:nvPicPr>
          <p:cNvPr id="8" name="Picture 7">
            <a:extLst>
              <a:ext uri="{FF2B5EF4-FFF2-40B4-BE49-F238E27FC236}">
                <a16:creationId xmlns:a16="http://schemas.microsoft.com/office/drawing/2014/main" id="{88FA1384-FD89-0E52-27B5-35657C2C90FB}"/>
              </a:ext>
            </a:extLst>
          </p:cNvPr>
          <p:cNvPicPr>
            <a:picLocks noChangeAspect="1"/>
          </p:cNvPicPr>
          <p:nvPr/>
        </p:nvPicPr>
        <p:blipFill>
          <a:blip r:embed="rId3"/>
          <a:stretch>
            <a:fillRect/>
          </a:stretch>
        </p:blipFill>
        <p:spPr>
          <a:xfrm>
            <a:off x="0" y="90820"/>
            <a:ext cx="5772721" cy="2609278"/>
          </a:xfrm>
          <a:prstGeom prst="rect">
            <a:avLst/>
          </a:prstGeom>
        </p:spPr>
      </p:pic>
      <p:pic>
        <p:nvPicPr>
          <p:cNvPr id="10" name="Picture 9">
            <a:extLst>
              <a:ext uri="{FF2B5EF4-FFF2-40B4-BE49-F238E27FC236}">
                <a16:creationId xmlns:a16="http://schemas.microsoft.com/office/drawing/2014/main" id="{0800E6A1-1336-6534-83C9-0B779C89CBA1}"/>
              </a:ext>
            </a:extLst>
          </p:cNvPr>
          <p:cNvPicPr>
            <a:picLocks noChangeAspect="1"/>
          </p:cNvPicPr>
          <p:nvPr/>
        </p:nvPicPr>
        <p:blipFill>
          <a:blip r:embed="rId4"/>
          <a:stretch>
            <a:fillRect/>
          </a:stretch>
        </p:blipFill>
        <p:spPr>
          <a:xfrm>
            <a:off x="646747" y="2810255"/>
            <a:ext cx="10715625" cy="3962400"/>
          </a:xfrm>
          <a:prstGeom prst="rect">
            <a:avLst/>
          </a:prstGeom>
        </p:spPr>
      </p:pic>
    </p:spTree>
    <p:extLst>
      <p:ext uri="{BB962C8B-B14F-4D97-AF65-F5344CB8AC3E}">
        <p14:creationId xmlns:p14="http://schemas.microsoft.com/office/powerpoint/2010/main" val="218852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287EA4-9F7C-D0A5-E99C-F74A485BA6C2}"/>
              </a:ext>
            </a:extLst>
          </p:cNvPr>
          <p:cNvPicPr>
            <a:picLocks noChangeAspect="1"/>
          </p:cNvPicPr>
          <p:nvPr/>
        </p:nvPicPr>
        <p:blipFill>
          <a:blip r:embed="rId2"/>
          <a:stretch>
            <a:fillRect/>
          </a:stretch>
        </p:blipFill>
        <p:spPr>
          <a:xfrm>
            <a:off x="146304" y="246888"/>
            <a:ext cx="11740895" cy="6501384"/>
          </a:xfrm>
          <a:prstGeom prst="rect">
            <a:avLst/>
          </a:prstGeom>
        </p:spPr>
      </p:pic>
      <p:sp>
        <p:nvSpPr>
          <p:cNvPr id="5" name="TextBox 4">
            <a:extLst>
              <a:ext uri="{FF2B5EF4-FFF2-40B4-BE49-F238E27FC236}">
                <a16:creationId xmlns:a16="http://schemas.microsoft.com/office/drawing/2014/main" id="{6C34BB30-6727-9081-058D-A7BFE1474386}"/>
              </a:ext>
            </a:extLst>
          </p:cNvPr>
          <p:cNvSpPr txBox="1"/>
          <p:nvPr/>
        </p:nvSpPr>
        <p:spPr>
          <a:xfrm>
            <a:off x="7927848" y="393192"/>
            <a:ext cx="3493008" cy="1323439"/>
          </a:xfrm>
          <a:prstGeom prst="rect">
            <a:avLst/>
          </a:prstGeom>
          <a:noFill/>
        </p:spPr>
        <p:txBody>
          <a:bodyPr wrap="square" rtlCol="0">
            <a:spAutoFit/>
          </a:bodyPr>
          <a:lstStyle/>
          <a:p>
            <a:pPr algn="ctr"/>
            <a:r>
              <a:rPr lang="en-US" sz="2000" b="1" dirty="0"/>
              <a:t>Option 2 </a:t>
            </a:r>
          </a:p>
          <a:p>
            <a:pPr algn="ctr"/>
            <a:endParaRPr lang="en-US" sz="2000" b="1" dirty="0"/>
          </a:p>
          <a:p>
            <a:pPr algn="ctr"/>
            <a:r>
              <a:rPr lang="en-US" sz="2000" b="1" dirty="0"/>
              <a:t>Add $40,000.00 to funding request </a:t>
            </a:r>
          </a:p>
        </p:txBody>
      </p:sp>
    </p:spTree>
    <p:extLst>
      <p:ext uri="{BB962C8B-B14F-4D97-AF65-F5344CB8AC3E}">
        <p14:creationId xmlns:p14="http://schemas.microsoft.com/office/powerpoint/2010/main" val="89516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EBE9-568F-5F06-34E0-CE24BBB4B161}"/>
              </a:ext>
            </a:extLst>
          </p:cNvPr>
          <p:cNvSpPr>
            <a:spLocks noGrp="1"/>
          </p:cNvSpPr>
          <p:nvPr>
            <p:ph type="title"/>
          </p:nvPr>
        </p:nvSpPr>
        <p:spPr>
          <a:xfrm>
            <a:off x="7434072" y="173737"/>
            <a:ext cx="4133088" cy="576072"/>
          </a:xfrm>
        </p:spPr>
        <p:txBody>
          <a:bodyPr>
            <a:noAutofit/>
          </a:bodyPr>
          <a:lstStyle/>
          <a:p>
            <a:r>
              <a:rPr lang="en-US" sz="4400" b="1" dirty="0"/>
              <a:t>Repairs </a:t>
            </a:r>
          </a:p>
        </p:txBody>
      </p:sp>
      <p:pic>
        <p:nvPicPr>
          <p:cNvPr id="6" name="Picture Placeholder 5" descr="A picture containing indoor, wall, dirty&#10;&#10;Description automatically generated">
            <a:extLst>
              <a:ext uri="{FF2B5EF4-FFF2-40B4-BE49-F238E27FC236}">
                <a16:creationId xmlns:a16="http://schemas.microsoft.com/office/drawing/2014/main" id="{E54C2EC8-6F33-EDF3-6DA9-1F91AFA0199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508" b="2508"/>
          <a:stretch>
            <a:fillRect/>
          </a:stretch>
        </p:blipFill>
        <p:spPr>
          <a:xfrm>
            <a:off x="4992625" y="941832"/>
            <a:ext cx="7007351" cy="5705856"/>
          </a:xfrm>
        </p:spPr>
      </p:pic>
      <p:sp>
        <p:nvSpPr>
          <p:cNvPr id="4" name="Text Placeholder 3">
            <a:extLst>
              <a:ext uri="{FF2B5EF4-FFF2-40B4-BE49-F238E27FC236}">
                <a16:creationId xmlns:a16="http://schemas.microsoft.com/office/drawing/2014/main" id="{14D81237-CEFA-77B7-2904-CED50B77D42C}"/>
              </a:ext>
            </a:extLst>
          </p:cNvPr>
          <p:cNvSpPr>
            <a:spLocks noGrp="1"/>
          </p:cNvSpPr>
          <p:nvPr>
            <p:ph type="body" sz="half" idx="2"/>
          </p:nvPr>
        </p:nvSpPr>
        <p:spPr>
          <a:xfrm>
            <a:off x="192024" y="265176"/>
            <a:ext cx="4892040" cy="6382512"/>
          </a:xfrm>
        </p:spPr>
        <p:txBody>
          <a:bodyPr>
            <a:normAutofit/>
          </a:bodyPr>
          <a:lstStyle/>
          <a:p>
            <a:pPr marL="342900" indent="-342900">
              <a:buAutoNum type="arabicParenBoth"/>
            </a:pPr>
            <a:r>
              <a:rPr lang="en-US" dirty="0"/>
              <a:t>As a continuation of a successful FY23 Phase 1 Gutter and Roof repair request, this funding request will be used to continue the work to repair the interior wall damage </a:t>
            </a:r>
          </a:p>
          <a:p>
            <a:pPr marL="342900" indent="-342900">
              <a:buAutoNum type="arabicParenBoth"/>
            </a:pPr>
            <a:r>
              <a:rPr lang="en-US" dirty="0"/>
              <a:t>After completing inspections and repairs to the slate roof and gutters.  It was found that a Phase 2 Gutter and Roof repair request is not needed at this time.  Another funding request will be made in FY27 to continue the much-needed preventive maintenance </a:t>
            </a:r>
          </a:p>
          <a:p>
            <a:pPr marL="342900" indent="-342900">
              <a:buAutoNum type="arabicParenBoth"/>
            </a:pPr>
            <a:r>
              <a:rPr lang="en-US" dirty="0"/>
              <a:t>Within the $30,000.00 FY23 budget, Specialized Roofing was able to replace all the leaking, broken, and problematic pieces of slate.  Add two new copper downspouts to resolve our water pooling issues.  Seal the broken solder joints with elastomeric polyurethane silicone      </a:t>
            </a:r>
          </a:p>
          <a:p>
            <a:pPr marL="342900" indent="-342900">
              <a:buAutoNum type="arabicParenBoth"/>
            </a:pPr>
            <a:r>
              <a:rPr lang="en-US" dirty="0"/>
              <a:t>The repair budget within this funding request will repair the three most damaged interior walls (Great Hall Columbia Street front corner, Bottom of the staircase bank side exit, and the Columbia Street wall in the Great Hall).  These walls moisture readings are extremely low since gutter and slate roof repairs.  </a:t>
            </a:r>
          </a:p>
          <a:p>
            <a:pPr marL="342900" indent="-342900">
              <a:buAutoNum type="arabicParenBoth"/>
            </a:pPr>
            <a:r>
              <a:rPr lang="en-US" dirty="0"/>
              <a:t>Additional funding will be needed for wall damage repairs throughout the Town Hall, but the Facilities Department is not ready to execute this repairs in FY24. </a:t>
            </a:r>
          </a:p>
        </p:txBody>
      </p:sp>
    </p:spTree>
    <p:extLst>
      <p:ext uri="{BB962C8B-B14F-4D97-AF65-F5344CB8AC3E}">
        <p14:creationId xmlns:p14="http://schemas.microsoft.com/office/powerpoint/2010/main" val="36495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indow, indoor, wall&#10;&#10;Description automatically generated">
            <a:extLst>
              <a:ext uri="{FF2B5EF4-FFF2-40B4-BE49-F238E27FC236}">
                <a16:creationId xmlns:a16="http://schemas.microsoft.com/office/drawing/2014/main" id="{3924BEE7-1A82-F684-8391-954822E12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 y="381000"/>
            <a:ext cx="6022848" cy="6096000"/>
          </a:xfrm>
          <a:prstGeom prst="rect">
            <a:avLst/>
          </a:prstGeom>
        </p:spPr>
      </p:pic>
      <p:pic>
        <p:nvPicPr>
          <p:cNvPr id="5" name="Picture 4" descr="A picture containing window, indoor, wall&#10;&#10;Description automatically generated">
            <a:extLst>
              <a:ext uri="{FF2B5EF4-FFF2-40B4-BE49-F238E27FC236}">
                <a16:creationId xmlns:a16="http://schemas.microsoft.com/office/drawing/2014/main" id="{C8F2D3B8-E708-9204-20DD-B25B0942B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160" y="381000"/>
            <a:ext cx="5885688" cy="6096000"/>
          </a:xfrm>
          <a:prstGeom prst="rect">
            <a:avLst/>
          </a:prstGeom>
        </p:spPr>
      </p:pic>
    </p:spTree>
    <p:extLst>
      <p:ext uri="{BB962C8B-B14F-4D97-AF65-F5344CB8AC3E}">
        <p14:creationId xmlns:p14="http://schemas.microsoft.com/office/powerpoint/2010/main" val="24065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957A-96AC-6860-A42A-7F32C9F77CD0}"/>
              </a:ext>
            </a:extLst>
          </p:cNvPr>
          <p:cNvSpPr>
            <a:spLocks noGrp="1"/>
          </p:cNvSpPr>
          <p:nvPr>
            <p:ph type="title"/>
          </p:nvPr>
        </p:nvSpPr>
        <p:spPr>
          <a:xfrm>
            <a:off x="64008" y="457200"/>
            <a:ext cx="11291380" cy="466344"/>
          </a:xfrm>
        </p:spPr>
        <p:txBody>
          <a:bodyPr>
            <a:normAutofit fontScale="90000"/>
          </a:bodyPr>
          <a:lstStyle/>
          <a:p>
            <a:pPr algn="ctr"/>
            <a:r>
              <a:rPr lang="en-US" dirty="0"/>
              <a:t>Acoustics</a:t>
            </a:r>
          </a:p>
        </p:txBody>
      </p:sp>
      <p:pic>
        <p:nvPicPr>
          <p:cNvPr id="6" name="Content Placeholder 5">
            <a:extLst>
              <a:ext uri="{FF2B5EF4-FFF2-40B4-BE49-F238E27FC236}">
                <a16:creationId xmlns:a16="http://schemas.microsoft.com/office/drawing/2014/main" id="{96D447A8-DD92-C583-7CE3-7417DD8240E3}"/>
              </a:ext>
            </a:extLst>
          </p:cNvPr>
          <p:cNvPicPr>
            <a:picLocks noGrp="1" noChangeAspect="1"/>
          </p:cNvPicPr>
          <p:nvPr>
            <p:ph idx="1"/>
          </p:nvPr>
        </p:nvPicPr>
        <p:blipFill>
          <a:blip r:embed="rId2"/>
          <a:stretch>
            <a:fillRect/>
          </a:stretch>
        </p:blipFill>
        <p:spPr>
          <a:xfrm>
            <a:off x="256032" y="1130187"/>
            <a:ext cx="11099356" cy="5495544"/>
          </a:xfrm>
        </p:spPr>
      </p:pic>
      <p:sp>
        <p:nvSpPr>
          <p:cNvPr id="4" name="Text Placeholder 3">
            <a:extLst>
              <a:ext uri="{FF2B5EF4-FFF2-40B4-BE49-F238E27FC236}">
                <a16:creationId xmlns:a16="http://schemas.microsoft.com/office/drawing/2014/main" id="{6765B442-23E3-C81D-2C08-578E8505372A}"/>
              </a:ext>
            </a:extLst>
          </p:cNvPr>
          <p:cNvSpPr>
            <a:spLocks noGrp="1"/>
          </p:cNvSpPr>
          <p:nvPr>
            <p:ph type="body" sz="half" idx="2"/>
          </p:nvPr>
        </p:nvSpPr>
        <p:spPr>
          <a:xfrm>
            <a:off x="155448" y="201168"/>
            <a:ext cx="4616577" cy="1426464"/>
          </a:xfrm>
        </p:spPr>
        <p:txBody>
          <a:bodyPr/>
          <a:lstStyle/>
          <a:p>
            <a:pPr marL="285750" indent="-285750">
              <a:buFontTx/>
              <a:buChar char="-"/>
            </a:pPr>
            <a:r>
              <a:rPr lang="en-US" dirty="0">
                <a:solidFill>
                  <a:srgbClr val="C00000"/>
                </a:solidFill>
                <a:latin typeface="+mj-lt"/>
              </a:rPr>
              <a:t>Four Step Process</a:t>
            </a:r>
          </a:p>
          <a:p>
            <a:pPr marL="285750" indent="-285750">
              <a:buFontTx/>
              <a:buChar char="-"/>
            </a:pPr>
            <a:r>
              <a:rPr lang="en-US" dirty="0">
                <a:solidFill>
                  <a:srgbClr val="C00000"/>
                </a:solidFill>
                <a:latin typeface="+mj-lt"/>
              </a:rPr>
              <a:t>We are current working on step 1 </a:t>
            </a:r>
          </a:p>
          <a:p>
            <a:pPr marL="285750" indent="-285750">
              <a:buFontTx/>
              <a:buChar char="-"/>
            </a:pPr>
            <a:r>
              <a:rPr lang="en-US" dirty="0">
                <a:solidFill>
                  <a:srgbClr val="C00000"/>
                </a:solidFill>
                <a:latin typeface="+mj-lt"/>
              </a:rPr>
              <a:t>This funding request will allow us to work on step two in FY24 </a:t>
            </a:r>
          </a:p>
          <a:p>
            <a:endParaRPr lang="en-US" dirty="0"/>
          </a:p>
        </p:txBody>
      </p:sp>
    </p:spTree>
    <p:extLst>
      <p:ext uri="{BB962C8B-B14F-4D97-AF65-F5344CB8AC3E}">
        <p14:creationId xmlns:p14="http://schemas.microsoft.com/office/powerpoint/2010/main" val="1430743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260</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Funding Request / Cost Break Down  </vt:lpstr>
      <vt:lpstr>PowerPoint Presentation</vt:lpstr>
      <vt:lpstr>PowerPoint Presentation</vt:lpstr>
      <vt:lpstr>Repairs </vt:lpstr>
      <vt:lpstr>PowerPoint Presentation</vt:lpstr>
      <vt:lpstr>Acoustics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shultz</dc:creator>
  <cp:lastModifiedBy>Chuck shultz</cp:lastModifiedBy>
  <cp:revision>1</cp:revision>
  <dcterms:created xsi:type="dcterms:W3CDTF">2023-04-21T20:58:01Z</dcterms:created>
  <dcterms:modified xsi:type="dcterms:W3CDTF">2023-04-21T21:04:09Z</dcterms:modified>
</cp:coreProperties>
</file>