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9D157-7A1A-4825-9673-11B31BB8CA42}" v="17" dt="2023-03-02T19:04:28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07F2B7-2FF0-0B80-7311-E451300506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26383-9593-914A-A823-36AAA36312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651D-5962-4A0C-9BAF-223CD6B483D8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46765-61EA-FF6C-CFF7-1260F880B5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D728F-E52B-AA9A-FAA5-D8DDE10300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2D17E-1794-4FD0-8B66-8FB0AFCE2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25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81BE7-3E47-4EEC-BC57-504BD129663C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3C5CA-09DF-4F37-B123-B1E92D7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59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D455-D4D0-992C-A50B-FF7F8DFA1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2F850-03EC-B72E-6676-5F31B61B0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3667-3980-8097-B1B0-47CB802F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3FA-4B3B-45F8-90E4-B7A02FC5DC5D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55F94-BC03-E58F-670E-69C58824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EF036-0374-E275-90C4-6FF3EABA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3F20-9384-5779-A051-FB4E7C15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517D6-817F-0394-01E1-7CBF3DE25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7D90C-0903-7C31-7D45-C24B309E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D37D-E0B6-4D22-A4BF-58C13809C71C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0782C-9CE4-2726-5262-782DB94E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76C0-0DC6-7CE4-EAC4-1E556B9E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3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9A1DD-7806-014A-5572-1CCDABD88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C4143-43F6-7083-6DE2-AF992B2F3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94D6-5F61-0409-FA13-5F9282D1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0639-2485-43D8-A7FD-EB96466ECA83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C89D-E092-FAF9-7ED0-E9E9F9BE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F8CE-1C2A-8F80-4854-B53554C2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B3A1-5D27-F935-E81C-C49072D8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A2A45-1F34-4E0B-E3A4-246F2F20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D0152-4A40-3E39-AC5F-2523D0FC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EA7-CDB2-4891-86A9-32AFD06754D9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0EDD7-35F3-5930-306E-15420675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B426-238F-90C9-2FE9-B7823787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33B6-AC23-0EC8-E594-B033A9CC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30582-FB7B-2D30-678B-EAE61D238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905BD-B63E-380F-C788-CA457C21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6CA-87AD-44B8-9A6B-5E1809046F01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6B75D-A7AF-39BF-ECBF-C64493EE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AD811-F45E-DF57-74D8-1A94CA43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FC8D-AD52-EF11-35B7-31580FAF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9461-E692-622F-0C91-2E5F235C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17AF8-891D-F48C-0CBB-F2AFB799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18B95-90D1-BCA8-D2B4-69E1B064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092-09E9-4DEB-ABB7-FA1A07028AAF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F863A-1947-F0DA-8094-61DC0612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9B5B0-CD21-CB39-2A72-1E1B7EA3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0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F783-EC69-1DFC-B693-08B3A992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39C4F-99C1-65E5-D653-F16A34FF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C9F0-1188-81D1-53C8-04A03E73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3E2B2-B34C-186A-80B9-0AB039720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8D84D-A987-9599-F44D-91C03851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0948F-ACC5-64BF-AD7A-8A953629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161A-C438-4889-95F7-43DB21AE1358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A9BAC-24A5-2D8B-F16F-4F8A7220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23DD5-DA94-1900-7B0B-0EAD6B3C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9A2B5-7AFC-360B-ED14-C822B1E0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8B515-A121-815F-E162-4247AC42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03AF-F7BC-4556-980A-D17289EC42C3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41AAF-7AEE-E751-E0C9-130010AD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45C6A-2FE1-63C3-0EB1-FAA41D80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2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037556-EDDE-CDDA-C994-AEFE73CD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9D6E-D773-45BC-B7F5-1A85B35D8F15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DEDDA-7701-4724-0478-C92A978E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008DF-190F-0543-CCD1-D42AF1FC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24037-D2B5-FF11-42C9-9A5B1C2C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613A-C7CE-3956-74F5-B203F4DF2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EDAC5-CF35-ADA2-11D7-AFDEC8F24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DE72B-F389-D1C9-0AFE-408AC8E7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C4DF-FE84-4050-8EFF-A879D97CA889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5E98F-4DBA-991A-9523-9A953511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7E90B-BBB4-0F50-8256-A90F38FC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B5679-3F88-C21E-66FF-A80332A1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D405-324C-A59C-8720-21EFEE107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127D3-3E20-8737-A1B3-2DFA30EE9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5AD07-35E4-4E7D-ABF9-FF6C5F14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68E-851A-4A78-93A9-F70684FE3EEE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58F7-BEEC-F5BE-0F8A-346DA47F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D5C03-16BD-12F8-CEE4-BD3EB5DD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4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A7DAE-01D1-B66C-F9ED-EA7C8735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9B75A-544D-ACEE-4EF7-D57001A62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86728-C14A-7F93-EDA3-37FF45328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9CB4-0986-4BC1-B00E-43ECDA24E692}" type="datetime1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EBAF-FBF8-00F1-A5A8-7A861E7D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F8843-BD1A-A873-1F74-C12E622EB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1828800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ARTICLE 15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	Transfer of Free Cash into the Town’s 					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Special Revenue Fund for Opioid Settlement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	Funds in Accordance with Chapter 77 of the 				Acts of 2023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C0CB83-930C-D8FB-2571-997D715E99BA}"/>
              </a:ext>
            </a:extLst>
          </p:cNvPr>
          <p:cNvSpPr txBox="1"/>
          <p:nvPr/>
        </p:nvSpPr>
        <p:spPr>
          <a:xfrm>
            <a:off x="914400" y="4687455"/>
            <a:ext cx="6100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Annual Town Meeting: April 22, 2024</a:t>
            </a:r>
          </a:p>
          <a:p>
            <a:r>
              <a:rPr lang="en-US" dirty="0"/>
              <a:t>Robert A. Pontbriand, Town Manager</a:t>
            </a:r>
          </a:p>
        </p:txBody>
      </p:sp>
    </p:spTree>
    <p:extLst>
      <p:ext uri="{BB962C8B-B14F-4D97-AF65-F5344CB8AC3E}">
        <p14:creationId xmlns:p14="http://schemas.microsoft.com/office/powerpoint/2010/main" val="243482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019" y="70410"/>
            <a:ext cx="10363200" cy="450291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on the Article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1014008" y="1061412"/>
            <a:ext cx="10363200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Town of Ayer is currently party to various nationwide opioid class action lawsuits suing the major distributors of opioids 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 these various lawsuits are settled, the Town of Ayer will receive settlement funds as determined by a court approved formula.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Chapter 77 of the Acts of 2023 allows the Town to have a Special Revenue Fund for these funds to be held.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 use these funds, there must be a vote of the Select Board and the Special Revenue Fund is subject to review by the Director of Accounts of the Department of Revenue.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8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4F44-0594-C068-33B8-67FD237D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can the Funds be Use for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DADFD-DAAF-2A5F-D5A7-982DDA9F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Opioid Use Disorder Treatment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Support People in Treatment and Recovery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Connections to Care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Harm Reduction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Address the Needs of Criminal-Justice-Involved Persons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Support Pregnant or Parenting Women and their Families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Prevent Misuse of Opioids and Implement Prevention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395C-9669-1FEA-057D-027F0232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Opioid Settlement Funds for Ayer: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D468D-3279-D660-577C-C1B47518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Town of Ayer is expected to receive a total of $67,560 between 2022 through 2040: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B4E3B9-3B9C-441B-FB61-1CB08E422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99986"/>
              </p:ext>
            </p:extLst>
          </p:nvPr>
        </p:nvGraphicFramePr>
        <p:xfrm>
          <a:off x="1247686" y="2765983"/>
          <a:ext cx="7111999" cy="2097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048">
                  <a:extLst>
                    <a:ext uri="{9D8B030D-6E8A-4147-A177-3AD203B41FA5}">
                      <a16:colId xmlns:a16="http://schemas.microsoft.com/office/drawing/2014/main" val="4280809302"/>
                    </a:ext>
                  </a:extLst>
                </a:gridCol>
                <a:gridCol w="1637569">
                  <a:extLst>
                    <a:ext uri="{9D8B030D-6E8A-4147-A177-3AD203B41FA5}">
                      <a16:colId xmlns:a16="http://schemas.microsoft.com/office/drawing/2014/main" val="1168663394"/>
                    </a:ext>
                  </a:extLst>
                </a:gridCol>
                <a:gridCol w="774354">
                  <a:extLst>
                    <a:ext uri="{9D8B030D-6E8A-4147-A177-3AD203B41FA5}">
                      <a16:colId xmlns:a16="http://schemas.microsoft.com/office/drawing/2014/main" val="461572441"/>
                    </a:ext>
                  </a:extLst>
                </a:gridCol>
                <a:gridCol w="812437">
                  <a:extLst>
                    <a:ext uri="{9D8B030D-6E8A-4147-A177-3AD203B41FA5}">
                      <a16:colId xmlns:a16="http://schemas.microsoft.com/office/drawing/2014/main" val="560701188"/>
                    </a:ext>
                  </a:extLst>
                </a:gridCol>
                <a:gridCol w="2259591">
                  <a:extLst>
                    <a:ext uri="{9D8B030D-6E8A-4147-A177-3AD203B41FA5}">
                      <a16:colId xmlns:a16="http://schemas.microsoft.com/office/drawing/2014/main" val="199869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Distributors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Total </a:t>
                      </a:r>
                      <a:br>
                        <a:rPr lang="en-US" sz="1200" b="0" u="none" strike="noStrike" dirty="0">
                          <a:effectLst/>
                        </a:rPr>
                      </a:br>
                      <a:r>
                        <a:rPr lang="en-US" sz="1200" b="0" u="none" strike="noStrike" dirty="0">
                          <a:effectLst/>
                        </a:rPr>
                        <a:t>Amount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Received to Date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Total Remaining to Receive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Notes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82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Walmart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$4,428.75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($4,428.75)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Paid in Full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1441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Teva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$5,912.04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($454.46)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$5,457.58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Years 2-13 starting July 2024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2598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Allergen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$3,521.98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($502.86)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$3,019.12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Years 2-7 starting July 2024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6290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CVS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$7,820.71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$7,820.71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Years 1 - 10 starting Early 2024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68822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Walgreens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$8,504.20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($1,089.28)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$7,414.92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Years 1 - 15 starting Early 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829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Johnson &amp; Johnson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$7,042.00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($5,239.88)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$1,802.12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Years 1-9 starting 2022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4162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Participating Subdivisions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$30,330.35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($4,817.69)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$25,512.66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Year 1-18 starting 2022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6879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Total of ALL Distributors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$67,560.03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$16,532.92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</a:rPr>
                        <a:t>$51,027.11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Totals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07511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558FE6-2F06-9B6C-A5F5-3E972BD0184D}"/>
              </a:ext>
            </a:extLst>
          </p:cNvPr>
          <p:cNvSpPr txBox="1"/>
          <p:nvPr/>
        </p:nvSpPr>
        <p:spPr>
          <a:xfrm>
            <a:off x="1042587" y="5017581"/>
            <a:ext cx="7229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Town has received a total of $16,532 to date</a:t>
            </a:r>
          </a:p>
        </p:txBody>
      </p:sp>
    </p:spTree>
    <p:extLst>
      <p:ext uri="{BB962C8B-B14F-4D97-AF65-F5344CB8AC3E}">
        <p14:creationId xmlns:p14="http://schemas.microsoft.com/office/powerpoint/2010/main" val="104722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B499-A077-30B3-57C7-3B4178CF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Article 15 and Next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2100C-431F-6AF3-817B-6ED837C99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FY 2023, Ayer received $7,924.25 in Opioid Funds prior to the establishment of the Special Revenue Fund.</a:t>
            </a:r>
          </a:p>
          <a:p>
            <a:r>
              <a:rPr lang="en-US" dirty="0"/>
              <a:t>The $7,924.25 went to Free Cash.</a:t>
            </a:r>
          </a:p>
          <a:p>
            <a:r>
              <a:rPr lang="en-US" dirty="0"/>
              <a:t>Article 15 transfers that amount of $7,924.25 from Free Cash into the Special Revenue Fund.</a:t>
            </a:r>
          </a:p>
          <a:p>
            <a:r>
              <a:rPr lang="en-US" dirty="0"/>
              <a:t>Moving forward including the FY 2024 Opioid Funds received in the amount of $8,608.66, all future settlement funds will be deposited into the Special Revenue Fund.</a:t>
            </a:r>
          </a:p>
        </p:txBody>
      </p:sp>
    </p:spTree>
    <p:extLst>
      <p:ext uri="{BB962C8B-B14F-4D97-AF65-F5344CB8AC3E}">
        <p14:creationId xmlns:p14="http://schemas.microsoft.com/office/powerpoint/2010/main" val="211725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6415-AB48-6629-FACD-D4D0EBE2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Article 15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872FE-83BC-C285-96B1-955E60B3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What will we use Ayer’s funds for?....To be determined with your input!</a:t>
            </a:r>
          </a:p>
          <a:p>
            <a:r>
              <a:rPr lang="en-US" dirty="0"/>
              <a:t>Internal working group has met initially to determine Town Departmental </a:t>
            </a:r>
            <a:r>
              <a:rPr lang="en-US" sz="2600" dirty="0"/>
              <a:t>needs (Chiefs, Social Worker, Chair of BOH, TM, ATM, Finance Manager, Accountant)</a:t>
            </a:r>
          </a:p>
          <a:p>
            <a:r>
              <a:rPr lang="en-US" b="1" u="sng" dirty="0"/>
              <a:t>Future Public Information and Input Meeting to be Convened for Public Input and other Stakeholders ideas.</a:t>
            </a:r>
          </a:p>
          <a:p>
            <a:r>
              <a:rPr lang="en-US" dirty="0"/>
              <a:t>Ayer can partner with the State, other Towns, and other community entities to develop and implement plans/programs for the funds following the required uses set forth by the Settlement Agreement</a:t>
            </a:r>
          </a:p>
          <a:p>
            <a:r>
              <a:rPr lang="en-US" dirty="0"/>
              <a:t>For more information:  </a:t>
            </a:r>
            <a:r>
              <a:rPr lang="en-US" dirty="0">
                <a:hlinkClick r:id="rId2"/>
              </a:rPr>
              <a:t>www.mass.gov</a:t>
            </a:r>
            <a:r>
              <a:rPr lang="en-US" dirty="0"/>
              <a:t> </a:t>
            </a:r>
            <a:r>
              <a:rPr lang="en-US" sz="2000" i="1" dirty="0"/>
              <a:t>(Guidance for Municipalities Utilizing Opioid Settlement Abetments)</a:t>
            </a:r>
          </a:p>
        </p:txBody>
      </p:sp>
    </p:spTree>
    <p:extLst>
      <p:ext uri="{BB962C8B-B14F-4D97-AF65-F5344CB8AC3E}">
        <p14:creationId xmlns:p14="http://schemas.microsoft.com/office/powerpoint/2010/main" val="257324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561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Narrow</vt:lpstr>
      <vt:lpstr>Arial</vt:lpstr>
      <vt:lpstr>Calibri</vt:lpstr>
      <vt:lpstr>Calibri Light</vt:lpstr>
      <vt:lpstr>Office Theme</vt:lpstr>
      <vt:lpstr>ARTICLE 15: Transfer of Free Cash into the Town’s      Special Revenue Fund for Opioid Settlement    Funds in Accordance with Chapter 77 of the     Acts of 2023</vt:lpstr>
      <vt:lpstr>Background on the Article</vt:lpstr>
      <vt:lpstr>What can the Funds be Use for?</vt:lpstr>
      <vt:lpstr>Opioid Settlement Funds for Ayer:</vt:lpstr>
      <vt:lpstr>Article 15 and Next Steps:</vt:lpstr>
      <vt:lpstr>Article 15 and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Cindy Knox</dc:creator>
  <cp:lastModifiedBy>Robert Pontbriand</cp:lastModifiedBy>
  <cp:revision>5</cp:revision>
  <dcterms:created xsi:type="dcterms:W3CDTF">2023-03-02T18:34:31Z</dcterms:created>
  <dcterms:modified xsi:type="dcterms:W3CDTF">2024-04-22T13:49:54Z</dcterms:modified>
</cp:coreProperties>
</file>