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 id="2147483689" r:id="rId4"/>
  </p:sldMasterIdLst>
  <p:notesMasterIdLst>
    <p:notesMasterId r:id="rId20"/>
  </p:notesMasterIdLst>
  <p:handoutMasterIdLst>
    <p:handoutMasterId r:id="rId21"/>
  </p:handoutMasterIdLst>
  <p:sldIdLst>
    <p:sldId id="271" r:id="rId5"/>
    <p:sldId id="367" r:id="rId6"/>
    <p:sldId id="373" r:id="rId7"/>
    <p:sldId id="384" r:id="rId8"/>
    <p:sldId id="372" r:id="rId9"/>
    <p:sldId id="362" r:id="rId10"/>
    <p:sldId id="376" r:id="rId11"/>
    <p:sldId id="377" r:id="rId12"/>
    <p:sldId id="380" r:id="rId13"/>
    <p:sldId id="381" r:id="rId14"/>
    <p:sldId id="382" r:id="rId15"/>
    <p:sldId id="383" r:id="rId16"/>
    <p:sldId id="378" r:id="rId17"/>
    <p:sldId id="379" r:id="rId18"/>
    <p:sldId id="38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Van Schalkwyk" initials="DVS" lastIdx="1" clrIdx="0">
    <p:extLst>
      <p:ext uri="{19B8F6BF-5375-455C-9EA6-DF929625EA0E}">
        <p15:presenceInfo xmlns:p15="http://schemas.microsoft.com/office/powerpoint/2012/main" userId="S-1-5-21-2520498931-706949653-2640212123-11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35" autoAdjust="0"/>
    <p:restoredTop sz="94660"/>
  </p:normalViewPr>
  <p:slideViewPr>
    <p:cSldViewPr>
      <p:cViewPr varScale="1">
        <p:scale>
          <a:sx n="112" d="100"/>
          <a:sy n="112" d="100"/>
        </p:scale>
        <p:origin x="1566" y="108"/>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91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32D4C08-5B5A-4F0E-B43C-74C8E2B50AAD}" type="datetimeFigureOut">
              <a:rPr lang="en-US" smtClean="0"/>
              <a:t>4/18/2024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C519739-E963-40CA-BCDF-355E0BD8905D}" type="slidenum">
              <a:rPr lang="en-US" smtClean="0"/>
              <a:t>‹#›</a:t>
            </a:fld>
            <a:endParaRPr lang="en-US"/>
          </a:p>
        </p:txBody>
      </p:sp>
    </p:spTree>
    <p:extLst>
      <p:ext uri="{BB962C8B-B14F-4D97-AF65-F5344CB8AC3E}">
        <p14:creationId xmlns:p14="http://schemas.microsoft.com/office/powerpoint/2010/main" val="2310630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A656AE6-D131-4182-8B4B-D8C160C8C95C}" type="datetimeFigureOut">
              <a:rPr lang="en-US" smtClean="0"/>
              <a:t>4/18/2024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CC58D59-23CE-466F-916B-9437441DB45B}" type="slidenum">
              <a:rPr lang="en-US" smtClean="0"/>
              <a:t>‹#›</a:t>
            </a:fld>
            <a:endParaRPr lang="en-US" dirty="0"/>
          </a:p>
        </p:txBody>
      </p:sp>
    </p:spTree>
    <p:extLst>
      <p:ext uri="{BB962C8B-B14F-4D97-AF65-F5344CB8AC3E}">
        <p14:creationId xmlns:p14="http://schemas.microsoft.com/office/powerpoint/2010/main" val="1365868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58D59-23CE-466F-916B-9437441DB45B}" type="slidenum">
              <a:rPr lang="en-US" smtClean="0"/>
              <a:t>1</a:t>
            </a:fld>
            <a:endParaRPr lang="en-US" dirty="0"/>
          </a:p>
        </p:txBody>
      </p:sp>
    </p:spTree>
    <p:extLst>
      <p:ext uri="{BB962C8B-B14F-4D97-AF65-F5344CB8AC3E}">
        <p14:creationId xmlns:p14="http://schemas.microsoft.com/office/powerpoint/2010/main" val="3829926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58D59-23CE-466F-916B-9437441DB45B}" type="slidenum">
              <a:rPr lang="en-US" smtClean="0"/>
              <a:t>2</a:t>
            </a:fld>
            <a:endParaRPr lang="en-US" dirty="0"/>
          </a:p>
        </p:txBody>
      </p:sp>
    </p:spTree>
    <p:extLst>
      <p:ext uri="{BB962C8B-B14F-4D97-AF65-F5344CB8AC3E}">
        <p14:creationId xmlns:p14="http://schemas.microsoft.com/office/powerpoint/2010/main" val="27771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58D59-23CE-466F-916B-9437441DB45B}" type="slidenum">
              <a:rPr lang="en-US" smtClean="0"/>
              <a:t>3</a:t>
            </a:fld>
            <a:endParaRPr lang="en-US" dirty="0"/>
          </a:p>
        </p:txBody>
      </p:sp>
    </p:spTree>
    <p:extLst>
      <p:ext uri="{BB962C8B-B14F-4D97-AF65-F5344CB8AC3E}">
        <p14:creationId xmlns:p14="http://schemas.microsoft.com/office/powerpoint/2010/main" val="1625069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5A4CD-4D8D-6CEB-C7DF-54FB20C69E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79C96F-65B4-4384-5B11-4928C5B706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2F5FE4-D7F0-C564-8444-9171082FF25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82DBD6-70DD-E214-8CE5-90CDD935D753}"/>
              </a:ext>
            </a:extLst>
          </p:cNvPr>
          <p:cNvSpPr>
            <a:spLocks noGrp="1"/>
          </p:cNvSpPr>
          <p:nvPr>
            <p:ph type="sldNum" sz="quarter" idx="10"/>
          </p:nvPr>
        </p:nvSpPr>
        <p:spPr/>
        <p:txBody>
          <a:bodyPr/>
          <a:lstStyle/>
          <a:p>
            <a:fld id="{CCC58D59-23CE-466F-916B-9437441DB45B}" type="slidenum">
              <a:rPr lang="en-US" smtClean="0"/>
              <a:t>5</a:t>
            </a:fld>
            <a:endParaRPr lang="en-US" dirty="0"/>
          </a:p>
        </p:txBody>
      </p:sp>
    </p:spTree>
    <p:extLst>
      <p:ext uri="{BB962C8B-B14F-4D97-AF65-F5344CB8AC3E}">
        <p14:creationId xmlns:p14="http://schemas.microsoft.com/office/powerpoint/2010/main" val="2775384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58D59-23CE-466F-916B-9437441DB45B}" type="slidenum">
              <a:rPr lang="en-US" smtClean="0"/>
              <a:t>6</a:t>
            </a:fld>
            <a:endParaRPr lang="en-US" dirty="0"/>
          </a:p>
        </p:txBody>
      </p:sp>
    </p:spTree>
    <p:extLst>
      <p:ext uri="{BB962C8B-B14F-4D97-AF65-F5344CB8AC3E}">
        <p14:creationId xmlns:p14="http://schemas.microsoft.com/office/powerpoint/2010/main" val="145239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C58D59-23CE-466F-916B-9437441DB45B}" type="slidenum">
              <a:rPr lang="en-US" smtClean="0"/>
              <a:t>15</a:t>
            </a:fld>
            <a:endParaRPr lang="en-US" dirty="0"/>
          </a:p>
        </p:txBody>
      </p:sp>
    </p:spTree>
    <p:extLst>
      <p:ext uri="{BB962C8B-B14F-4D97-AF65-F5344CB8AC3E}">
        <p14:creationId xmlns:p14="http://schemas.microsoft.com/office/powerpoint/2010/main" val="812484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A37C7-9442-D65B-7160-0B7B7498274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2DCD188-5C02-40B2-97D4-9FA353978DD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8C1C743-6573-EFF0-0BCE-3F1355238C18}"/>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5" name="Footer Placeholder 4">
            <a:extLst>
              <a:ext uri="{FF2B5EF4-FFF2-40B4-BE49-F238E27FC236}">
                <a16:creationId xmlns:a16="http://schemas.microsoft.com/office/drawing/2014/main" id="{31287A41-8A2F-27E5-7562-07CA4B4B7C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3195BF-8D1E-BF0D-1DC1-4277984950DD}"/>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5578805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68C20-7D73-C46E-2926-4B4A43320A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802DF-051B-B7FB-DC36-CCA61D770E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F9B8F5-0A5D-6DAC-AB62-0373A4BC1627}"/>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5" name="Footer Placeholder 4">
            <a:extLst>
              <a:ext uri="{FF2B5EF4-FFF2-40B4-BE49-F238E27FC236}">
                <a16:creationId xmlns:a16="http://schemas.microsoft.com/office/drawing/2014/main" id="{962D6EB2-2F54-C015-5C0B-6AA6FEB829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56BD02-115D-B9F3-55A0-6B8E2E34E964}"/>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15930553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644D-87AB-B576-667D-C68ED47DA6F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C6B8B4D-E194-48EA-E9D8-0682C74E919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D50A6F-1982-03A9-17CB-7E97A307CD08}"/>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5" name="Footer Placeholder 4">
            <a:extLst>
              <a:ext uri="{FF2B5EF4-FFF2-40B4-BE49-F238E27FC236}">
                <a16:creationId xmlns:a16="http://schemas.microsoft.com/office/drawing/2014/main" id="{601C5D50-D084-F383-231F-3829D6F145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336C2-1872-A9BB-E78C-D3176FB58969}"/>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55782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77820-AFD6-7951-B631-5E04F48F28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36476F-D040-9132-B612-7E9ADAFA534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4C79E71-8E2E-A30C-2388-81022B76D03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16EDD7-95F3-FCD9-7AA5-C5FA1B1E635B}"/>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6" name="Footer Placeholder 5">
            <a:extLst>
              <a:ext uri="{FF2B5EF4-FFF2-40B4-BE49-F238E27FC236}">
                <a16:creationId xmlns:a16="http://schemas.microsoft.com/office/drawing/2014/main" id="{C746562F-E132-A039-D03B-D5917A92C7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EC3F43-8050-416B-2668-51314FD59FED}"/>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114853157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772C5-33EF-E651-BA1E-44E551C59CD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34E196-0593-DD37-91A6-1198A490A49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C867625-DC89-72F1-CD74-A1FB694385E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FD447F7-91A9-8A32-3C85-6D2E217A8C4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E8E0A34-D3AC-7F5E-6449-690F6D4E58D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81CD16-8D79-E555-E46B-0DC1229C6989}"/>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8" name="Footer Placeholder 7">
            <a:extLst>
              <a:ext uri="{FF2B5EF4-FFF2-40B4-BE49-F238E27FC236}">
                <a16:creationId xmlns:a16="http://schemas.microsoft.com/office/drawing/2014/main" id="{14662BA6-75A0-D42A-AAB3-7D5A3FF868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4FD770-982F-EEAD-1DD6-4AFFDE0B602B}"/>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337857622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5542B-755B-0E18-2668-2649DE4BE9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D84B0F-D98F-4295-4AB2-23D39B23EB5A}"/>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4" name="Footer Placeholder 3">
            <a:extLst>
              <a:ext uri="{FF2B5EF4-FFF2-40B4-BE49-F238E27FC236}">
                <a16:creationId xmlns:a16="http://schemas.microsoft.com/office/drawing/2014/main" id="{86E694A4-697E-2ECE-8297-D8BCB61A9C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9E2B30-CB0F-28B6-2309-896C69974300}"/>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42849976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4200" y="6085216"/>
            <a:ext cx="1905000" cy="772783"/>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8547A-5D90-043A-4201-C50CFDB62A93}"/>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3" name="Footer Placeholder 2">
            <a:extLst>
              <a:ext uri="{FF2B5EF4-FFF2-40B4-BE49-F238E27FC236}">
                <a16:creationId xmlns:a16="http://schemas.microsoft.com/office/drawing/2014/main" id="{34737897-D139-6110-13AA-9A23F74670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E5B28F-5F9D-D616-BB85-261F6B080337}"/>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7468361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EED73-C5DA-5801-0CDE-34E79F5048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9899070-45AC-D3BD-176A-C4452DFC2B8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0B969A-CF2F-2DB3-306D-978ED7F563C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55DF5C-539B-A9F5-DF91-01957A8A1C63}"/>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6" name="Footer Placeholder 5">
            <a:extLst>
              <a:ext uri="{FF2B5EF4-FFF2-40B4-BE49-F238E27FC236}">
                <a16:creationId xmlns:a16="http://schemas.microsoft.com/office/drawing/2014/main" id="{A86D0A32-AEEE-A391-BAAF-1F1CBE701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15CEB0-0996-43A2-DA6C-EE519B59CF16}"/>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267803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C7A15-C824-291F-9708-BA05AAAF2E1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C8162C2-7E01-EE4F-01CA-4D2BF7950DF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37BAFDA-4D1A-8BB1-7787-EA8702CE5F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FC83EF-68F3-A510-4219-15EF576C5AEE}"/>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6" name="Footer Placeholder 5">
            <a:extLst>
              <a:ext uri="{FF2B5EF4-FFF2-40B4-BE49-F238E27FC236}">
                <a16:creationId xmlns:a16="http://schemas.microsoft.com/office/drawing/2014/main" id="{8475588E-7811-456F-F5E4-BBFB797132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55B0C1-585B-0237-29CB-4DF1A86962AB}"/>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1601604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D7AC5-F3A5-8B45-C18A-92F261194D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682F5F-3A67-5F0E-E044-51293A9126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CCB8AE-96B1-D16A-9148-A1FB6CA9E7ED}"/>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5" name="Footer Placeholder 4">
            <a:extLst>
              <a:ext uri="{FF2B5EF4-FFF2-40B4-BE49-F238E27FC236}">
                <a16:creationId xmlns:a16="http://schemas.microsoft.com/office/drawing/2014/main" id="{3A019151-6B6A-5C90-5180-2FB2FA9F3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806E2A-1273-0148-DEC3-FEB80B8064B7}"/>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15452739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5817C2-A167-8B48-296C-D3916A91E85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A18067-CE9B-5000-F0C7-D84957A7DE4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98666-AAD9-1775-E948-C4EE8E1D421D}"/>
              </a:ext>
            </a:extLst>
          </p:cNvPr>
          <p:cNvSpPr>
            <a:spLocks noGrp="1"/>
          </p:cNvSpPr>
          <p:nvPr>
            <p:ph type="dt" sz="half" idx="10"/>
          </p:nvPr>
        </p:nvSpPr>
        <p:spPr/>
        <p:txBody>
          <a:bodyPr/>
          <a:lstStyle/>
          <a:p>
            <a:fld id="{AE32A837-0B34-4E5E-87DC-4C117C6C6B4A}" type="datetimeFigureOut">
              <a:rPr lang="en-US" smtClean="0"/>
              <a:t>4/18/2024</a:t>
            </a:fld>
            <a:endParaRPr lang="en-US"/>
          </a:p>
        </p:txBody>
      </p:sp>
      <p:sp>
        <p:nvSpPr>
          <p:cNvPr id="5" name="Footer Placeholder 4">
            <a:extLst>
              <a:ext uri="{FF2B5EF4-FFF2-40B4-BE49-F238E27FC236}">
                <a16:creationId xmlns:a16="http://schemas.microsoft.com/office/drawing/2014/main" id="{3545A62E-5A3A-DB6A-0D93-811867DE2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092FA-03E6-95CD-CF8B-F20AED5EB2C8}"/>
              </a:ext>
            </a:extLst>
          </p:cNvPr>
          <p:cNvSpPr>
            <a:spLocks noGrp="1"/>
          </p:cNvSpPr>
          <p:nvPr>
            <p:ph type="sldNum" sz="quarter" idx="12"/>
          </p:nvPr>
        </p:nvSpPr>
        <p:spPr/>
        <p:txBody>
          <a:bodyPr/>
          <a:lstStyle/>
          <a:p>
            <a:fld id="{74EE9751-A8F9-4835-A383-1C739FD6FA6B}" type="slidenum">
              <a:rPr lang="en-US" smtClean="0"/>
              <a:t>‹#›</a:t>
            </a:fld>
            <a:endParaRPr lang="en-US"/>
          </a:p>
        </p:txBody>
      </p:sp>
    </p:spTree>
    <p:extLst>
      <p:ext uri="{BB962C8B-B14F-4D97-AF65-F5344CB8AC3E}">
        <p14:creationId xmlns:p14="http://schemas.microsoft.com/office/powerpoint/2010/main" val="3841914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lang="en-US" sz="12000" b="1" i="1" kern="1200" spc="-770" baseline="0" dirty="0" smtClean="0">
                <a:ln w="11430"/>
                <a:gradFill>
                  <a:gsLst>
                    <a:gs pos="0">
                      <a:schemeClr val="accent2"/>
                    </a:gs>
                    <a:gs pos="37000">
                      <a:schemeClr val="tx1"/>
                    </a:gs>
                    <a:gs pos="71000">
                      <a:schemeClr val="accent2"/>
                    </a:gs>
                  </a:gsLst>
                  <a:lin ang="5400000"/>
                </a:gradFill>
                <a:effectLst>
                  <a:outerShdw blurRad="50800" dist="39000" dir="5460000" algn="tl">
                    <a:srgbClr val="000000">
                      <a:alpha val="38000"/>
                    </a:srgbClr>
                  </a:outerShdw>
                </a:effectLst>
                <a:latin typeface="+mn-lt"/>
                <a:ea typeface="+mn-ea"/>
                <a:cs typeface="+mn-cs"/>
              </a:defRPr>
            </a:lvl1pPr>
          </a:lstStyle>
          <a:p>
            <a:pPr lvl="0"/>
            <a:r>
              <a:rPr lang="en-US" dirty="0"/>
              <a:t>click to…</a:t>
            </a:r>
          </a:p>
        </p:txBody>
      </p:sp>
      <p:pic>
        <p:nvPicPr>
          <p:cNvPr id="5" name="Picture 4" descr="footer_graphic.png"/>
          <p:cNvPicPr>
            <a:picLocks noChangeAspect="1"/>
          </p:cNvPicPr>
          <p:nvPr userDrawn="1"/>
        </p:nvPicPr>
        <p:blipFill>
          <a:blip r:embed="rId2"/>
          <a:stretch>
            <a:fillRect/>
          </a:stretch>
        </p:blipFill>
        <p:spPr>
          <a:xfrm>
            <a:off x="0" y="5437414"/>
            <a:ext cx="9144000" cy="1420586"/>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34200" y="6085216"/>
            <a:ext cx="1905000" cy="772783"/>
          </a:xfrm>
          <a:prstGeom prst="rect">
            <a:avLst/>
          </a:prstGeom>
        </p:spPr>
      </p:pic>
    </p:spTree>
    <p:extLst>
      <p:ext uri="{BB962C8B-B14F-4D97-AF65-F5344CB8AC3E}">
        <p14:creationId xmlns:p14="http://schemas.microsoft.com/office/powerpoint/2010/main" val="67694762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9B8EB8-D8BD-F4DD-EF05-C2B623E5A59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D2E27A-0119-8956-8FB4-CB9289F2F4D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D31A0B-7C3C-75E2-2152-49975D9C18D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B2B3379-1828-4BF3-B85D-0ABB4827FFBE}" type="datetimeFigureOut">
              <a:rPr lang="en-US" smtClean="0"/>
              <a:t>4/18/2024</a:t>
            </a:fld>
            <a:endParaRPr lang="en-US"/>
          </a:p>
        </p:txBody>
      </p:sp>
      <p:sp>
        <p:nvSpPr>
          <p:cNvPr id="5" name="Footer Placeholder 4">
            <a:extLst>
              <a:ext uri="{FF2B5EF4-FFF2-40B4-BE49-F238E27FC236}">
                <a16:creationId xmlns:a16="http://schemas.microsoft.com/office/drawing/2014/main" id="{7718D413-F2AA-EAA2-D22E-096B7E01AB5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E8BDFC-955C-F14D-AFBB-EA88419E118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BE0214-673F-4FC1-8D18-1D6B5DFDE46A}" type="slidenum">
              <a:rPr lang="en-US" smtClean="0"/>
              <a:t>‹#›</a:t>
            </a:fld>
            <a:endParaRPr lang="en-US"/>
          </a:p>
        </p:txBody>
      </p:sp>
    </p:spTree>
    <p:extLst>
      <p:ext uri="{BB962C8B-B14F-4D97-AF65-F5344CB8AC3E}">
        <p14:creationId xmlns:p14="http://schemas.microsoft.com/office/powerpoint/2010/main" val="417665619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ransition>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hyperlink" Target="http://www.ayer.ma.us/townmeeting"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717D0A-2D58-3CBC-A8C8-D147CE27EBF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286" t="4878" r="17184" b="3658"/>
          <a:stretch/>
        </p:blipFill>
        <p:spPr>
          <a:xfrm>
            <a:off x="381000" y="533400"/>
            <a:ext cx="5652032" cy="571500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ctrTitle"/>
          </p:nvPr>
        </p:nvSpPr>
        <p:spPr>
          <a:xfrm>
            <a:off x="6172200" y="1718476"/>
            <a:ext cx="2819400" cy="1899912"/>
          </a:xfrm>
        </p:spPr>
        <p:txBody>
          <a:bodyPr vert="horz" lIns="91440" tIns="45720" rIns="91440" bIns="45720" rtlCol="0" anchor="ctr">
            <a:normAutofit fontScale="90000"/>
          </a:bodyPr>
          <a:lstStyle/>
          <a:p>
            <a:pPr defTabSz="914400"/>
            <a:r>
              <a:rPr lang="en-US" sz="3500" dirty="0"/>
              <a:t>Article 24:</a:t>
            </a:r>
            <a:br>
              <a:rPr lang="en-US" sz="3500" dirty="0"/>
            </a:br>
            <a:r>
              <a:rPr lang="en-US" sz="2700" dirty="0"/>
              <a:t>Acquisition By Purchase of </a:t>
            </a:r>
            <a:br>
              <a:rPr lang="en-US" sz="2700" dirty="0"/>
            </a:br>
            <a:r>
              <a:rPr lang="en-US" sz="2700" dirty="0"/>
              <a:t>71 Sandy Pond Road</a:t>
            </a:r>
            <a:br>
              <a:rPr lang="en-US" sz="3500" dirty="0"/>
            </a:br>
            <a:endParaRPr lang="en-US" sz="3500" dirty="0"/>
          </a:p>
        </p:txBody>
      </p:sp>
      <p:sp>
        <p:nvSpPr>
          <p:cNvPr id="5" name="Rectangle 4"/>
          <p:cNvSpPr/>
          <p:nvPr/>
        </p:nvSpPr>
        <p:spPr>
          <a:xfrm>
            <a:off x="6201292" y="3366813"/>
            <a:ext cx="2866642" cy="3742762"/>
          </a:xfrm>
          <a:prstGeom prst="rect">
            <a:avLst/>
          </a:prstGeom>
        </p:spPr>
        <p:txBody>
          <a:bodyPr vert="horz" lIns="91440" tIns="45720" rIns="91440" bIns="45720" rtlCol="0">
            <a:normAutofit/>
          </a:bodyPr>
          <a:lstStyle/>
          <a:p>
            <a:pPr lvl="0">
              <a:lnSpc>
                <a:spcPct val="90000"/>
              </a:lnSpc>
              <a:spcAft>
                <a:spcPts val="600"/>
              </a:spcAft>
            </a:pPr>
            <a:endParaRPr lang="en-US" sz="2000" dirty="0"/>
          </a:p>
          <a:p>
            <a:pPr lvl="0">
              <a:lnSpc>
                <a:spcPct val="90000"/>
              </a:lnSpc>
              <a:spcAft>
                <a:spcPts val="600"/>
              </a:spcAft>
            </a:pPr>
            <a:r>
              <a:rPr lang="en-US" sz="2000" dirty="0"/>
              <a:t>April 22, 2024</a:t>
            </a:r>
          </a:p>
        </p:txBody>
      </p:sp>
    </p:spTree>
    <p:extLst>
      <p:ext uri="{BB962C8B-B14F-4D97-AF65-F5344CB8AC3E}">
        <p14:creationId xmlns:p14="http://schemas.microsoft.com/office/powerpoint/2010/main" val="34776482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C58F5-543B-DDD3-DAB1-8FFE1731274F}"/>
              </a:ext>
            </a:extLst>
          </p:cNvPr>
          <p:cNvSpPr>
            <a:spLocks noGrp="1"/>
          </p:cNvSpPr>
          <p:nvPr>
            <p:ph type="title"/>
          </p:nvPr>
        </p:nvSpPr>
        <p:spPr/>
        <p:txBody>
          <a:bodyPr/>
          <a:lstStyle/>
          <a:p>
            <a:r>
              <a:rPr lang="en-US" b="1" u="sng" dirty="0"/>
              <a:t>Project Background</a:t>
            </a:r>
          </a:p>
        </p:txBody>
      </p:sp>
      <p:sp>
        <p:nvSpPr>
          <p:cNvPr id="3" name="Content Placeholder 2">
            <a:extLst>
              <a:ext uri="{FF2B5EF4-FFF2-40B4-BE49-F238E27FC236}">
                <a16:creationId xmlns:a16="http://schemas.microsoft.com/office/drawing/2014/main" id="{79BB8A85-991F-3BDC-BE6F-5E773C0E46FE}"/>
              </a:ext>
            </a:extLst>
          </p:cNvPr>
          <p:cNvSpPr>
            <a:spLocks noGrp="1"/>
          </p:cNvSpPr>
          <p:nvPr>
            <p:ph idx="1"/>
          </p:nvPr>
        </p:nvSpPr>
        <p:spPr/>
        <p:txBody>
          <a:bodyPr/>
          <a:lstStyle/>
          <a:p>
            <a:pPr marL="0" indent="0">
              <a:buNone/>
            </a:pPr>
            <a:r>
              <a:rPr lang="en-US" b="1" u="sng" dirty="0"/>
              <a:t>November 2023</a:t>
            </a:r>
            <a:r>
              <a:rPr lang="en-US" dirty="0"/>
              <a:t>:  </a:t>
            </a:r>
          </a:p>
          <a:p>
            <a:r>
              <a:rPr lang="en-US" dirty="0"/>
              <a:t>Private Property Owner approaches the Town regarding any interest from the Town to purchase 71 Sandy Pond Road</a:t>
            </a:r>
          </a:p>
          <a:p>
            <a:r>
              <a:rPr lang="en-US" dirty="0"/>
              <a:t>Select Board authorizes the Town Manager to commence negotiations for a potential purchase and sales agreement</a:t>
            </a:r>
          </a:p>
          <a:p>
            <a:r>
              <a:rPr lang="en-US" dirty="0"/>
              <a:t>Owner proceeds with plans to develop the property for residential purposes</a:t>
            </a:r>
          </a:p>
          <a:p>
            <a:pPr marL="0" indent="0">
              <a:buNone/>
            </a:pPr>
            <a:r>
              <a:rPr lang="en-US" b="1" u="sng" dirty="0"/>
              <a:t>December 2023</a:t>
            </a:r>
            <a:r>
              <a:rPr lang="en-US" u="sng" dirty="0"/>
              <a:t>:</a:t>
            </a:r>
          </a:p>
          <a:p>
            <a:r>
              <a:rPr lang="en-US" dirty="0"/>
              <a:t>Select Board approves Purchase and Sales agreement for purchase of 71 Sandy Pond Road for $700,000 contingent upon the house and structures being demolished and removed by owner; leveled to street grade; satisfactory environmental assessment and Town Meeting approval.</a:t>
            </a:r>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6815702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6A44-5374-047D-9D40-B8DA9E575189}"/>
              </a:ext>
            </a:extLst>
          </p:cNvPr>
          <p:cNvSpPr>
            <a:spLocks noGrp="1"/>
          </p:cNvSpPr>
          <p:nvPr>
            <p:ph type="title"/>
          </p:nvPr>
        </p:nvSpPr>
        <p:spPr/>
        <p:txBody>
          <a:bodyPr>
            <a:normAutofit/>
          </a:bodyPr>
          <a:lstStyle/>
          <a:p>
            <a:r>
              <a:rPr lang="en-US" b="1" u="sng" dirty="0"/>
              <a:t>Project Background (Continued)</a:t>
            </a:r>
          </a:p>
        </p:txBody>
      </p:sp>
      <p:sp>
        <p:nvSpPr>
          <p:cNvPr id="3" name="TextBox 2">
            <a:extLst>
              <a:ext uri="{FF2B5EF4-FFF2-40B4-BE49-F238E27FC236}">
                <a16:creationId xmlns:a16="http://schemas.microsoft.com/office/drawing/2014/main" id="{5CA92FFE-367F-15D2-FC3D-E2520055C56B}"/>
              </a:ext>
            </a:extLst>
          </p:cNvPr>
          <p:cNvSpPr txBox="1"/>
          <p:nvPr/>
        </p:nvSpPr>
        <p:spPr>
          <a:xfrm>
            <a:off x="838200" y="1447800"/>
            <a:ext cx="7677150" cy="3970318"/>
          </a:xfrm>
          <a:prstGeom prst="rect">
            <a:avLst/>
          </a:prstGeom>
          <a:noFill/>
        </p:spPr>
        <p:txBody>
          <a:bodyPr wrap="square" rtlCol="0">
            <a:spAutoFit/>
          </a:bodyPr>
          <a:lstStyle/>
          <a:p>
            <a:r>
              <a:rPr lang="en-US" b="1" u="sng" dirty="0"/>
              <a:t>February 7, 2024</a:t>
            </a:r>
            <a:r>
              <a:rPr lang="en-US" dirty="0"/>
              <a:t>:</a:t>
            </a:r>
          </a:p>
          <a:p>
            <a:pPr marL="285750" indent="-285750">
              <a:buFont typeface="Arial" panose="020B0604020202020204" pitchFamily="34" charset="0"/>
              <a:buChar char="•"/>
            </a:pPr>
            <a:r>
              <a:rPr lang="en-US" dirty="0"/>
              <a:t>Town Manager on behalf of the Select Board submits funding eligibility application to the Community Preservation Committee to consider funding half of the land purchase with $350,000 from CPA Funds under the Open Space Category.</a:t>
            </a:r>
          </a:p>
          <a:p>
            <a:endParaRPr lang="en-US" dirty="0"/>
          </a:p>
          <a:p>
            <a:pPr marL="285750" indent="-285750">
              <a:buFont typeface="Arial" panose="020B0604020202020204" pitchFamily="34" charset="0"/>
              <a:buChar char="•"/>
            </a:pPr>
            <a:r>
              <a:rPr lang="en-US" dirty="0"/>
              <a:t>Community Preservation Committee votes unanimously to recommend the project application for a Public Hearing to be held on March 6, 2024.</a:t>
            </a:r>
          </a:p>
          <a:p>
            <a:endParaRPr lang="en-US" dirty="0"/>
          </a:p>
          <a:p>
            <a:r>
              <a:rPr lang="en-US" b="1" u="sng" dirty="0"/>
              <a:t>March 6, 2024</a:t>
            </a:r>
            <a:r>
              <a:rPr lang="en-US" dirty="0"/>
              <a:t>:</a:t>
            </a:r>
          </a:p>
          <a:p>
            <a:pPr marL="285750" indent="-285750">
              <a:buFont typeface="Arial" panose="020B0604020202020204" pitchFamily="34" charset="0"/>
              <a:buChar char="•"/>
            </a:pPr>
            <a:r>
              <a:rPr lang="en-US" dirty="0"/>
              <a:t>Community Preservation Committee holds Public Hearing on the application for $350,000 in CPA Funds toward the purchase of 71 Sandy Pond Road and votes unanimously to recommend a Warrant Article for Town Meeting.</a:t>
            </a:r>
          </a:p>
          <a:p>
            <a:endParaRPr lang="en-US" dirty="0"/>
          </a:p>
        </p:txBody>
      </p:sp>
    </p:spTree>
    <p:extLst>
      <p:ext uri="{BB962C8B-B14F-4D97-AF65-F5344CB8AC3E}">
        <p14:creationId xmlns:p14="http://schemas.microsoft.com/office/powerpoint/2010/main" val="359898377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10287-C7FF-3737-BFB9-80BEFF74B95E}"/>
              </a:ext>
            </a:extLst>
          </p:cNvPr>
          <p:cNvSpPr>
            <a:spLocks noGrp="1"/>
          </p:cNvSpPr>
          <p:nvPr>
            <p:ph type="title"/>
          </p:nvPr>
        </p:nvSpPr>
        <p:spPr/>
        <p:txBody>
          <a:bodyPr/>
          <a:lstStyle/>
          <a:p>
            <a:r>
              <a:rPr lang="en-US" b="1" u="sng" dirty="0"/>
              <a:t>Funding for the Purchase of 71 Sandy Pond Road</a:t>
            </a:r>
          </a:p>
        </p:txBody>
      </p:sp>
      <p:sp>
        <p:nvSpPr>
          <p:cNvPr id="3" name="Content Placeholder 2">
            <a:extLst>
              <a:ext uri="{FF2B5EF4-FFF2-40B4-BE49-F238E27FC236}">
                <a16:creationId xmlns:a16="http://schemas.microsoft.com/office/drawing/2014/main" id="{253BD0C7-3A21-1BA8-035E-8F634C9839E4}"/>
              </a:ext>
            </a:extLst>
          </p:cNvPr>
          <p:cNvSpPr>
            <a:spLocks noGrp="1"/>
          </p:cNvSpPr>
          <p:nvPr>
            <p:ph idx="1"/>
          </p:nvPr>
        </p:nvSpPr>
        <p:spPr/>
        <p:txBody>
          <a:bodyPr>
            <a:normAutofit fontScale="70000" lnSpcReduction="20000"/>
          </a:bodyPr>
          <a:lstStyle/>
          <a:p>
            <a:pPr marL="0" indent="0">
              <a:buNone/>
            </a:pPr>
            <a:r>
              <a:rPr lang="en-US" dirty="0"/>
              <a:t>$700,000	Total Price for Purchase per Purchase and Sales </a:t>
            </a:r>
          </a:p>
          <a:p>
            <a:pPr marL="0" indent="0">
              <a:buNone/>
            </a:pPr>
            <a:endParaRPr lang="en-US" dirty="0"/>
          </a:p>
          <a:p>
            <a:pPr marL="0" indent="0">
              <a:buNone/>
            </a:pPr>
            <a:r>
              <a:rPr lang="en-US" dirty="0"/>
              <a:t>		Negotiated down from the original asking price of $900,000</a:t>
            </a:r>
          </a:p>
          <a:p>
            <a:pPr marL="0" indent="0">
              <a:buNone/>
            </a:pPr>
            <a:endParaRPr lang="en-US" dirty="0"/>
          </a:p>
          <a:p>
            <a:pPr marL="0" indent="0">
              <a:buNone/>
            </a:pPr>
            <a:r>
              <a:rPr lang="en-US" dirty="0"/>
              <a:t>		Appraisal of land value as of February 3, 2024: $350,000 (Independent appraisal 		completed by Howard S. </a:t>
            </a:r>
            <a:r>
              <a:rPr lang="en-US" dirty="0" err="1"/>
              <a:t>Dono</a:t>
            </a:r>
            <a:r>
              <a:rPr lang="en-US" dirty="0"/>
              <a:t> &amp; Associates on March 11, 2024</a:t>
            </a:r>
          </a:p>
          <a:p>
            <a:endParaRPr lang="en-US" dirty="0"/>
          </a:p>
          <a:p>
            <a:pPr marL="0" indent="0">
              <a:buNone/>
            </a:pPr>
            <a:r>
              <a:rPr lang="en-US" dirty="0"/>
              <a:t>($350,000) To come from CPA Funds for Open Space subject to Town Meeting Approval [Article 24]</a:t>
            </a:r>
          </a:p>
          <a:p>
            <a:pPr marL="0" indent="0">
              <a:buNone/>
            </a:pPr>
            <a:endParaRPr lang="en-US" dirty="0"/>
          </a:p>
          <a:p>
            <a:pPr marL="0" indent="0">
              <a:buNone/>
            </a:pPr>
            <a:r>
              <a:rPr lang="en-US" dirty="0"/>
              <a:t>($350,000) To come from the Town’s American Rescue Plan Act (</a:t>
            </a:r>
            <a:r>
              <a:rPr lang="en-US" dirty="0" err="1"/>
              <a:t>ARPA</a:t>
            </a:r>
            <a:r>
              <a:rPr lang="en-US" dirty="0"/>
              <a:t> Funds)* as voted and </a:t>
            </a:r>
          </a:p>
          <a:p>
            <a:pPr marL="0" indent="0">
              <a:buNone/>
            </a:pPr>
            <a:r>
              <a:rPr lang="en-US" dirty="0"/>
              <a:t>                     approved by the  Select Board on March 19, 2024</a:t>
            </a:r>
          </a:p>
          <a:p>
            <a:pPr marL="0" indent="0">
              <a:buNone/>
            </a:pPr>
            <a:endParaRPr lang="en-US" dirty="0"/>
          </a:p>
          <a:p>
            <a:pPr marL="0" indent="0">
              <a:buNone/>
            </a:pPr>
            <a:r>
              <a:rPr lang="en-US" dirty="0"/>
              <a:t>*</a:t>
            </a:r>
            <a:r>
              <a:rPr lang="en-US" sz="1800" i="1" dirty="0"/>
              <a:t>Note:  </a:t>
            </a:r>
            <a:r>
              <a:rPr lang="en-US" sz="1800" i="1" dirty="0" err="1"/>
              <a:t>ARPA</a:t>
            </a:r>
            <a:r>
              <a:rPr lang="en-US" sz="1800" i="1" dirty="0"/>
              <a:t> funds are under the jurisdiction of the Select Board and must be committed by December 31, 2024. </a:t>
            </a:r>
          </a:p>
          <a:p>
            <a:pPr marL="0" indent="0">
              <a:buNone/>
            </a:pPr>
            <a:endParaRPr lang="en-US" dirty="0"/>
          </a:p>
          <a:p>
            <a:pPr marL="0" indent="0">
              <a:buNone/>
            </a:pPr>
            <a:r>
              <a:rPr lang="en-US" b="1" dirty="0"/>
              <a:t>The use of CPA Funds and </a:t>
            </a:r>
            <a:r>
              <a:rPr lang="en-US" b="1" dirty="0" err="1"/>
              <a:t>ARPA</a:t>
            </a:r>
            <a:r>
              <a:rPr lang="en-US" b="1" dirty="0"/>
              <a:t> Funds for this purchase results in no direct local tax impact to the Ayer taxpayer.</a:t>
            </a:r>
          </a:p>
        </p:txBody>
      </p:sp>
    </p:spTree>
    <p:extLst>
      <p:ext uri="{BB962C8B-B14F-4D97-AF65-F5344CB8AC3E}">
        <p14:creationId xmlns:p14="http://schemas.microsoft.com/office/powerpoint/2010/main" val="167818261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1A50-9B29-2AED-577E-2BC14393B378}"/>
              </a:ext>
            </a:extLst>
          </p:cNvPr>
          <p:cNvSpPr>
            <a:spLocks noGrp="1"/>
          </p:cNvSpPr>
          <p:nvPr>
            <p:ph type="title"/>
          </p:nvPr>
        </p:nvSpPr>
        <p:spPr/>
        <p:txBody>
          <a:bodyPr/>
          <a:lstStyle/>
          <a:p>
            <a:r>
              <a:rPr lang="en-US" b="1" u="sng" dirty="0"/>
              <a:t>Other Considerations</a:t>
            </a:r>
          </a:p>
        </p:txBody>
      </p:sp>
      <p:sp>
        <p:nvSpPr>
          <p:cNvPr id="3" name="Content Placeholder 2">
            <a:extLst>
              <a:ext uri="{FF2B5EF4-FFF2-40B4-BE49-F238E27FC236}">
                <a16:creationId xmlns:a16="http://schemas.microsoft.com/office/drawing/2014/main" id="{A0ED5700-B8A3-8E9F-7C61-A7CE9FCB2853}"/>
              </a:ext>
            </a:extLst>
          </p:cNvPr>
          <p:cNvSpPr>
            <a:spLocks noGrp="1"/>
          </p:cNvSpPr>
          <p:nvPr>
            <p:ph idx="1"/>
          </p:nvPr>
        </p:nvSpPr>
        <p:spPr>
          <a:xfrm>
            <a:off x="628650" y="1371600"/>
            <a:ext cx="7219950" cy="4805363"/>
          </a:xfrm>
        </p:spPr>
        <p:txBody>
          <a:bodyPr>
            <a:normAutofit/>
          </a:bodyPr>
          <a:lstStyle/>
          <a:p>
            <a:r>
              <a:rPr lang="en-US" dirty="0"/>
              <a:t>Sandy Pond Road Complete Street Project (2024 Construction)</a:t>
            </a: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6" name="Picture 5" descr="A blueprint of a highway&#10;&#10;Description automatically generated">
            <a:extLst>
              <a:ext uri="{FF2B5EF4-FFF2-40B4-BE49-F238E27FC236}">
                <a16:creationId xmlns:a16="http://schemas.microsoft.com/office/drawing/2014/main" id="{76C9F379-DD68-5A6D-7FB3-284CCFB5E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2267213"/>
            <a:ext cx="9067800" cy="45907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531409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1A50-9B29-2AED-577E-2BC14393B378}"/>
              </a:ext>
            </a:extLst>
          </p:cNvPr>
          <p:cNvSpPr>
            <a:spLocks noGrp="1"/>
          </p:cNvSpPr>
          <p:nvPr>
            <p:ph type="title"/>
          </p:nvPr>
        </p:nvSpPr>
        <p:spPr/>
        <p:txBody>
          <a:bodyPr/>
          <a:lstStyle/>
          <a:p>
            <a:r>
              <a:rPr lang="en-US" b="1" u="sng" dirty="0"/>
              <a:t>Other Considerations</a:t>
            </a:r>
          </a:p>
        </p:txBody>
      </p:sp>
      <p:sp>
        <p:nvSpPr>
          <p:cNvPr id="3" name="Content Placeholder 2">
            <a:extLst>
              <a:ext uri="{FF2B5EF4-FFF2-40B4-BE49-F238E27FC236}">
                <a16:creationId xmlns:a16="http://schemas.microsoft.com/office/drawing/2014/main" id="{A0ED5700-B8A3-8E9F-7C61-A7CE9FCB2853}"/>
              </a:ext>
            </a:extLst>
          </p:cNvPr>
          <p:cNvSpPr>
            <a:spLocks noGrp="1"/>
          </p:cNvSpPr>
          <p:nvPr>
            <p:ph idx="1"/>
          </p:nvPr>
        </p:nvSpPr>
        <p:spPr>
          <a:xfrm>
            <a:off x="628650" y="1371600"/>
            <a:ext cx="7524750" cy="4805363"/>
          </a:xfrm>
        </p:spPr>
        <p:txBody>
          <a:bodyPr>
            <a:normAutofit/>
          </a:bodyPr>
          <a:lstStyle/>
          <a:p>
            <a:r>
              <a:rPr lang="en-US" dirty="0"/>
              <a:t>Sandy Pond Beach House Improvements</a:t>
            </a: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571500" indent="-285750">
              <a:spcBef>
                <a:spcPts val="0"/>
              </a:spcBef>
            </a:pPr>
            <a:r>
              <a:rPr lang="en-US" sz="1800" dirty="0">
                <a:effectLst/>
                <a:ea typeface="Times New Roman" panose="02020603050405020304" pitchFamily="18" charset="0"/>
              </a:rPr>
              <a:t>Beach House Rehab Study 2024</a:t>
            </a:r>
          </a:p>
          <a:p>
            <a:pPr marL="571500" indent="-285750">
              <a:spcBef>
                <a:spcPts val="0"/>
              </a:spcBef>
            </a:pPr>
            <a:endParaRPr lang="en-US" sz="1800" dirty="0">
              <a:effectLst/>
              <a:ea typeface="Times New Roman" panose="02020603050405020304" pitchFamily="18" charset="0"/>
            </a:endParaRPr>
          </a:p>
          <a:p>
            <a:pPr marL="571500" indent="-285750">
              <a:spcBef>
                <a:spcPts val="0"/>
              </a:spcBef>
            </a:pPr>
            <a:r>
              <a:rPr lang="en-US" sz="1800" dirty="0">
                <a:ea typeface="Times New Roman" panose="02020603050405020304" pitchFamily="18" charset="0"/>
              </a:rPr>
              <a:t>FY26 Capital Budget Request for Improvement Project</a:t>
            </a:r>
          </a:p>
          <a:p>
            <a:pPr marL="571500" indent="-285750">
              <a:spcBef>
                <a:spcPts val="0"/>
              </a:spcBef>
            </a:pPr>
            <a:endParaRPr lang="en-US" sz="1800" dirty="0">
              <a:ea typeface="Times New Roman" panose="02020603050405020304" pitchFamily="18" charset="0"/>
            </a:endParaRPr>
          </a:p>
          <a:p>
            <a:pPr marL="571500" indent="-285750">
              <a:spcBef>
                <a:spcPts val="0"/>
              </a:spcBef>
            </a:pPr>
            <a:r>
              <a:rPr lang="en-US" sz="1800" dirty="0">
                <a:effectLst/>
                <a:ea typeface="Times New Roman" panose="02020603050405020304" pitchFamily="18" charset="0"/>
              </a:rPr>
              <a:t>Complete Streets Project and 71 Sandy Pond Road factor into Beach </a:t>
            </a:r>
            <a:r>
              <a:rPr lang="en-US" sz="1800" dirty="0">
                <a:ea typeface="Times New Roman" panose="02020603050405020304" pitchFamily="18" charset="0"/>
              </a:rPr>
              <a:t>House </a:t>
            </a:r>
            <a:r>
              <a:rPr lang="en-US" sz="1800" dirty="0">
                <a:effectLst/>
                <a:ea typeface="Times New Roman" panose="02020603050405020304" pitchFamily="18" charset="0"/>
              </a:rPr>
              <a:t>decisions</a:t>
            </a:r>
          </a:p>
          <a:p>
            <a:pPr marL="571500" indent="-285750">
              <a:spcBef>
                <a:spcPts val="0"/>
              </a:spcBef>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endParaRPr lang="en-US" sz="1800" dirty="0">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descr="A document with text and images&#10;&#10;Description automatically generated with medium confidence">
            <a:extLst>
              <a:ext uri="{FF2B5EF4-FFF2-40B4-BE49-F238E27FC236}">
                <a16:creationId xmlns:a16="http://schemas.microsoft.com/office/drawing/2014/main" id="{90638D4D-C6F7-949C-270F-47FC05E5CE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429000"/>
            <a:ext cx="2726004" cy="3352800"/>
          </a:xfrm>
          <a:prstGeom prst="rect">
            <a:avLst/>
          </a:prstGeom>
        </p:spPr>
      </p:pic>
      <p:pic>
        <p:nvPicPr>
          <p:cNvPr id="8" name="Picture 7" descr="A blue building with graffiti on it&#10;&#10;Description automatically generated">
            <a:extLst>
              <a:ext uri="{FF2B5EF4-FFF2-40B4-BE49-F238E27FC236}">
                <a16:creationId xmlns:a16="http://schemas.microsoft.com/office/drawing/2014/main" id="{7E06A03E-72D2-BC8B-CC47-D79CA1C581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276600"/>
            <a:ext cx="4572000" cy="3429000"/>
          </a:xfrm>
          <a:prstGeom prst="rect">
            <a:avLst/>
          </a:prstGeom>
        </p:spPr>
      </p:pic>
    </p:spTree>
    <p:extLst>
      <p:ext uri="{BB962C8B-B14F-4D97-AF65-F5344CB8AC3E}">
        <p14:creationId xmlns:p14="http://schemas.microsoft.com/office/powerpoint/2010/main" val="157135996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E619B7F1-A23A-47DA-70C7-35F72F88458A}"/>
              </a:ext>
            </a:extLst>
          </p:cNvPr>
          <p:cNvSpPr txBox="1">
            <a:spLocks/>
          </p:cNvSpPr>
          <p:nvPr/>
        </p:nvSpPr>
        <p:spPr>
          <a:xfrm>
            <a:off x="457200" y="1851212"/>
            <a:ext cx="8077200" cy="4495800"/>
          </a:xfrm>
          <a:prstGeom prst="rect">
            <a:avLst/>
          </a:prstGeom>
        </p:spPr>
        <p:txBody>
          <a:bodyPr vert="horz" lIns="0" tIns="45720" rIns="0" bIns="45720" rtlCol="0">
            <a:noAutofit/>
          </a:bodyPr>
          <a:lstStyle>
            <a:lvl1pPr marL="0" indent="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None/>
              <a:defRPr sz="1500" kern="1200">
                <a:solidFill>
                  <a:schemeClr val="tx1">
                    <a:tint val="75000"/>
                  </a:schemeClr>
                </a:solidFill>
                <a:latin typeface="+mn-lt"/>
                <a:ea typeface="+mn-ea"/>
                <a:cs typeface="+mn-cs"/>
              </a:defRPr>
            </a:lvl1pPr>
            <a:lvl2pPr marL="457182" indent="0" algn="ctr" defTabSz="685800" rtl="0" eaLnBrk="1" latinLnBrk="0" hangingPunct="1">
              <a:lnSpc>
                <a:spcPct val="90000"/>
              </a:lnSpc>
              <a:spcBef>
                <a:spcPts val="150"/>
              </a:spcBef>
              <a:spcAft>
                <a:spcPts val="300"/>
              </a:spcAft>
              <a:buClr>
                <a:schemeClr val="accent1"/>
              </a:buClr>
              <a:buFont typeface="Calibri" pitchFamily="34" charset="0"/>
              <a:buNone/>
              <a:defRPr sz="1350" kern="1200">
                <a:solidFill>
                  <a:schemeClr val="tx1">
                    <a:tint val="75000"/>
                  </a:schemeClr>
                </a:solidFill>
                <a:latin typeface="+mn-lt"/>
                <a:ea typeface="+mn-ea"/>
                <a:cs typeface="+mn-cs"/>
              </a:defRPr>
            </a:lvl2pPr>
            <a:lvl3pPr marL="914363"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3pPr>
            <a:lvl4pPr marL="1371545"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4pPr>
            <a:lvl5pPr marL="1828727"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5pPr>
            <a:lvl6pPr marL="2285909"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6pPr>
            <a:lvl7pPr marL="2743090"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7pPr>
            <a:lvl8pPr marL="3200272"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8pPr>
            <a:lvl9pPr marL="3657454"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9pPr>
          </a:lstStyle>
          <a:p>
            <a:pPr marL="396875" indent="-396875">
              <a:buBlip>
                <a:blip r:embed="rId3"/>
              </a:buBlip>
            </a:pPr>
            <a:endParaRPr lang="en-US" sz="2400" dirty="0">
              <a:solidFill>
                <a:schemeClr val="tx1"/>
              </a:solidFill>
            </a:endParaRPr>
          </a:p>
          <a:p>
            <a:pPr marL="396875" indent="-396875">
              <a:buBlip>
                <a:blip r:embed="rId3"/>
              </a:buBlip>
            </a:pPr>
            <a:endParaRPr lang="en-US" sz="2400" dirty="0">
              <a:solidFill>
                <a:schemeClr val="tx1"/>
              </a:solidFill>
            </a:endParaRPr>
          </a:p>
        </p:txBody>
      </p:sp>
      <p:pic>
        <p:nvPicPr>
          <p:cNvPr id="5" name="Picture 4" descr="A map of a road&#10;&#10;Description automatically generated">
            <a:extLst>
              <a:ext uri="{FF2B5EF4-FFF2-40B4-BE49-F238E27FC236}">
                <a16:creationId xmlns:a16="http://schemas.microsoft.com/office/drawing/2014/main" id="{50C8B458-3798-6D6C-4AB2-AEE393838FC8}"/>
              </a:ext>
            </a:extLst>
          </p:cNvPr>
          <p:cNvPicPr>
            <a:picLocks noChangeAspect="1"/>
          </p:cNvPicPr>
          <p:nvPr/>
        </p:nvPicPr>
        <p:blipFill rotWithShape="1">
          <a:blip r:embed="rId4">
            <a:extLst>
              <a:ext uri="{28A0092B-C50C-407E-A947-70E740481C1C}">
                <a14:useLocalDpi xmlns:a14="http://schemas.microsoft.com/office/drawing/2010/main" val="0"/>
              </a:ext>
            </a:extLst>
          </a:blip>
          <a:srcRect l="1834" t="1957" r="26667" b="291"/>
          <a:stretch/>
        </p:blipFill>
        <p:spPr>
          <a:xfrm>
            <a:off x="114300" y="4482"/>
            <a:ext cx="8915400" cy="6858000"/>
          </a:xfrm>
          <a:prstGeom prst="rect">
            <a:avLst/>
          </a:prstGeom>
        </p:spPr>
      </p:pic>
      <p:sp>
        <p:nvSpPr>
          <p:cNvPr id="2" name="Title 1"/>
          <p:cNvSpPr>
            <a:spLocks noGrp="1"/>
          </p:cNvSpPr>
          <p:nvPr>
            <p:ph type="ctrTitle"/>
          </p:nvPr>
        </p:nvSpPr>
        <p:spPr>
          <a:xfrm>
            <a:off x="304800" y="76200"/>
            <a:ext cx="3289697" cy="1775011"/>
          </a:xfrm>
          <a:solidFill>
            <a:schemeClr val="bg1"/>
          </a:solidFill>
        </p:spPr>
        <p:txBody>
          <a:bodyPr vert="horz" lIns="91440" tIns="45720" rIns="91440" bIns="45720" rtlCol="0" anchor="ctr">
            <a:normAutofit fontScale="90000"/>
          </a:bodyPr>
          <a:lstStyle/>
          <a:p>
            <a:pPr algn="ctr" defTabSz="914400"/>
            <a:r>
              <a:rPr lang="en-US" sz="3100" b="1" u="sng" dirty="0">
                <a:solidFill>
                  <a:schemeClr val="tx1">
                    <a:lumMod val="85000"/>
                    <a:lumOff val="15000"/>
                  </a:schemeClr>
                </a:solidFill>
              </a:rPr>
              <a:t>Conceptual Plan </a:t>
            </a:r>
            <a:br>
              <a:rPr lang="en-US" sz="3100" b="1" dirty="0">
                <a:solidFill>
                  <a:schemeClr val="tx1">
                    <a:lumMod val="85000"/>
                    <a:lumOff val="15000"/>
                  </a:schemeClr>
                </a:solidFill>
              </a:rPr>
            </a:br>
            <a:r>
              <a:rPr lang="en-US" sz="3100" b="1" dirty="0">
                <a:solidFill>
                  <a:schemeClr val="tx1">
                    <a:lumMod val="85000"/>
                    <a:lumOff val="15000"/>
                  </a:schemeClr>
                </a:solidFill>
              </a:rPr>
              <a:t>(Note</a:t>
            </a:r>
            <a:r>
              <a:rPr lang="en-US" sz="3100" b="1">
                <a:solidFill>
                  <a:schemeClr val="tx1">
                    <a:lumMod val="85000"/>
                    <a:lumOff val="15000"/>
                  </a:schemeClr>
                </a:solidFill>
              </a:rPr>
              <a:t>: Public Planning </a:t>
            </a:r>
            <a:r>
              <a:rPr lang="en-US" sz="3100" b="1" dirty="0">
                <a:solidFill>
                  <a:schemeClr val="tx1">
                    <a:lumMod val="85000"/>
                    <a:lumOff val="15000"/>
                  </a:schemeClr>
                </a:solidFill>
              </a:rPr>
              <a:t>process required for final use of property)</a:t>
            </a:r>
          </a:p>
        </p:txBody>
      </p:sp>
    </p:spTree>
    <p:extLst>
      <p:ext uri="{BB962C8B-B14F-4D97-AF65-F5344CB8AC3E}">
        <p14:creationId xmlns:p14="http://schemas.microsoft.com/office/powerpoint/2010/main" val="1478279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0B02FE-02C9-690A-7577-E87B1B9383B2}"/>
              </a:ext>
            </a:extLst>
          </p:cNvPr>
          <p:cNvPicPr>
            <a:picLocks noChangeAspect="1"/>
          </p:cNvPicPr>
          <p:nvPr/>
        </p:nvPicPr>
        <p:blipFill rotWithShape="1">
          <a:blip r:embed="rId3">
            <a:extLst>
              <a:ext uri="{28A0092B-C50C-407E-A947-70E740481C1C}">
                <a14:useLocalDpi xmlns:a14="http://schemas.microsoft.com/office/drawing/2010/main" val="0"/>
              </a:ext>
            </a:extLst>
          </a:blip>
          <a:srcRect l="8000" r="7999" b="-1"/>
          <a:stretch/>
        </p:blipFill>
        <p:spPr>
          <a:xfrm>
            <a:off x="20" y="10"/>
            <a:ext cx="9143980" cy="685799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71 Sandy Pond Road (Before Demo)</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E619B7F1-A23A-47DA-70C7-35F72F88458A}"/>
              </a:ext>
            </a:extLst>
          </p:cNvPr>
          <p:cNvSpPr txBox="1">
            <a:spLocks/>
          </p:cNvSpPr>
          <p:nvPr/>
        </p:nvSpPr>
        <p:spPr>
          <a:xfrm>
            <a:off x="457200" y="1851212"/>
            <a:ext cx="8077200" cy="4495800"/>
          </a:xfrm>
          <a:prstGeom prst="rect">
            <a:avLst/>
          </a:prstGeom>
        </p:spPr>
        <p:txBody>
          <a:bodyPr vert="horz" lIns="0" tIns="45720" rIns="0" bIns="45720" rtlCol="0">
            <a:noAutofit/>
          </a:bodyPr>
          <a:lstStyle>
            <a:lvl1pPr marL="0" indent="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None/>
              <a:defRPr sz="1500" kern="1200">
                <a:solidFill>
                  <a:schemeClr val="tx1">
                    <a:tint val="75000"/>
                  </a:schemeClr>
                </a:solidFill>
                <a:latin typeface="+mn-lt"/>
                <a:ea typeface="+mn-ea"/>
                <a:cs typeface="+mn-cs"/>
              </a:defRPr>
            </a:lvl1pPr>
            <a:lvl2pPr marL="457182" indent="0" algn="ctr" defTabSz="685800" rtl="0" eaLnBrk="1" latinLnBrk="0" hangingPunct="1">
              <a:lnSpc>
                <a:spcPct val="90000"/>
              </a:lnSpc>
              <a:spcBef>
                <a:spcPts val="150"/>
              </a:spcBef>
              <a:spcAft>
                <a:spcPts val="300"/>
              </a:spcAft>
              <a:buClr>
                <a:schemeClr val="accent1"/>
              </a:buClr>
              <a:buFont typeface="Calibri" pitchFamily="34" charset="0"/>
              <a:buNone/>
              <a:defRPr sz="1350" kern="1200">
                <a:solidFill>
                  <a:schemeClr val="tx1">
                    <a:tint val="75000"/>
                  </a:schemeClr>
                </a:solidFill>
                <a:latin typeface="+mn-lt"/>
                <a:ea typeface="+mn-ea"/>
                <a:cs typeface="+mn-cs"/>
              </a:defRPr>
            </a:lvl2pPr>
            <a:lvl3pPr marL="914363"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3pPr>
            <a:lvl4pPr marL="1371545"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4pPr>
            <a:lvl5pPr marL="1828727"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5pPr>
            <a:lvl6pPr marL="2285909"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6pPr>
            <a:lvl7pPr marL="2743090"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7pPr>
            <a:lvl8pPr marL="3200272"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8pPr>
            <a:lvl9pPr marL="3657454"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9pPr>
          </a:lstStyle>
          <a:p>
            <a:pPr marL="396875" indent="-396875">
              <a:buBlip>
                <a:blip r:embed="rId4"/>
              </a:buBlip>
            </a:pPr>
            <a:endParaRPr lang="en-US" sz="2400" dirty="0">
              <a:solidFill>
                <a:schemeClr val="tx1"/>
              </a:solidFill>
            </a:endParaRPr>
          </a:p>
          <a:p>
            <a:pPr marL="396875" indent="-396875">
              <a:buBlip>
                <a:blip r:embed="rId4"/>
              </a:buBlip>
            </a:pPr>
            <a:endParaRPr lang="en-US" sz="2400" dirty="0">
              <a:solidFill>
                <a:schemeClr val="tx1"/>
              </a:solidFill>
            </a:endParaRPr>
          </a:p>
        </p:txBody>
      </p:sp>
    </p:spTree>
    <p:extLst>
      <p:ext uri="{BB962C8B-B14F-4D97-AF65-F5344CB8AC3E}">
        <p14:creationId xmlns:p14="http://schemas.microsoft.com/office/powerpoint/2010/main" val="5982654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road with trees and houses in the background&#10;&#10;Description automatically generated">
            <a:extLst>
              <a:ext uri="{FF2B5EF4-FFF2-40B4-BE49-F238E27FC236}">
                <a16:creationId xmlns:a16="http://schemas.microsoft.com/office/drawing/2014/main" id="{1742AF09-F4C3-8E4D-0AD9-491FDD807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Rectangle 1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71 Sandy Pond Road (After Demo)</a:t>
            </a:r>
          </a:p>
        </p:txBody>
      </p:sp>
      <p:cxnSp>
        <p:nvCxnSpPr>
          <p:cNvPr id="17" name="Straight Connector 1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E619B7F1-A23A-47DA-70C7-35F72F88458A}"/>
              </a:ext>
            </a:extLst>
          </p:cNvPr>
          <p:cNvSpPr txBox="1">
            <a:spLocks/>
          </p:cNvSpPr>
          <p:nvPr/>
        </p:nvSpPr>
        <p:spPr>
          <a:xfrm>
            <a:off x="457200" y="1851212"/>
            <a:ext cx="8077200" cy="4495800"/>
          </a:xfrm>
          <a:prstGeom prst="rect">
            <a:avLst/>
          </a:prstGeom>
        </p:spPr>
        <p:txBody>
          <a:bodyPr vert="horz" lIns="0" tIns="45720" rIns="0" bIns="45720" rtlCol="0">
            <a:noAutofit/>
          </a:bodyPr>
          <a:lstStyle>
            <a:lvl1pPr marL="0" indent="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None/>
              <a:defRPr sz="1500" kern="1200">
                <a:solidFill>
                  <a:schemeClr val="tx1">
                    <a:tint val="75000"/>
                  </a:schemeClr>
                </a:solidFill>
                <a:latin typeface="+mn-lt"/>
                <a:ea typeface="+mn-ea"/>
                <a:cs typeface="+mn-cs"/>
              </a:defRPr>
            </a:lvl1pPr>
            <a:lvl2pPr marL="457182" indent="0" algn="ctr" defTabSz="685800" rtl="0" eaLnBrk="1" latinLnBrk="0" hangingPunct="1">
              <a:lnSpc>
                <a:spcPct val="90000"/>
              </a:lnSpc>
              <a:spcBef>
                <a:spcPts val="150"/>
              </a:spcBef>
              <a:spcAft>
                <a:spcPts val="300"/>
              </a:spcAft>
              <a:buClr>
                <a:schemeClr val="accent1"/>
              </a:buClr>
              <a:buFont typeface="Calibri" pitchFamily="34" charset="0"/>
              <a:buNone/>
              <a:defRPr sz="1350" kern="1200">
                <a:solidFill>
                  <a:schemeClr val="tx1">
                    <a:tint val="75000"/>
                  </a:schemeClr>
                </a:solidFill>
                <a:latin typeface="+mn-lt"/>
                <a:ea typeface="+mn-ea"/>
                <a:cs typeface="+mn-cs"/>
              </a:defRPr>
            </a:lvl2pPr>
            <a:lvl3pPr marL="914363"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3pPr>
            <a:lvl4pPr marL="1371545"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4pPr>
            <a:lvl5pPr marL="1828727"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5pPr>
            <a:lvl6pPr marL="2285909"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6pPr>
            <a:lvl7pPr marL="2743090"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7pPr>
            <a:lvl8pPr marL="3200272"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8pPr>
            <a:lvl9pPr marL="3657454"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9pPr>
          </a:lstStyle>
          <a:p>
            <a:pPr marL="396875" indent="-396875">
              <a:buBlip>
                <a:blip r:embed="rId4"/>
              </a:buBlip>
            </a:pPr>
            <a:endParaRPr lang="en-US" sz="2400" dirty="0">
              <a:solidFill>
                <a:schemeClr val="tx1"/>
              </a:solidFill>
            </a:endParaRPr>
          </a:p>
          <a:p>
            <a:pPr marL="396875" indent="-396875">
              <a:buBlip>
                <a:blip r:embed="rId4"/>
              </a:buBlip>
            </a:pPr>
            <a:endParaRPr lang="en-US" sz="2400" dirty="0">
              <a:solidFill>
                <a:schemeClr val="tx1"/>
              </a:solidFill>
            </a:endParaRPr>
          </a:p>
        </p:txBody>
      </p:sp>
    </p:spTree>
    <p:extLst>
      <p:ext uri="{BB962C8B-B14F-4D97-AF65-F5344CB8AC3E}">
        <p14:creationId xmlns:p14="http://schemas.microsoft.com/office/powerpoint/2010/main" val="2652791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F3F7A-0D5A-4878-D19E-8E9DFAECD4DC}"/>
              </a:ext>
            </a:extLst>
          </p:cNvPr>
          <p:cNvSpPr>
            <a:spLocks noGrp="1"/>
          </p:cNvSpPr>
          <p:nvPr>
            <p:ph type="title"/>
          </p:nvPr>
        </p:nvSpPr>
        <p:spPr>
          <a:xfrm>
            <a:off x="851647" y="228600"/>
            <a:ext cx="7886700" cy="1325563"/>
          </a:xfrm>
        </p:spPr>
        <p:txBody>
          <a:bodyPr/>
          <a:lstStyle/>
          <a:p>
            <a:r>
              <a:rPr lang="en-US" b="1" u="sng" dirty="0"/>
              <a:t>71 Sandy Pond Road Property Summary</a:t>
            </a:r>
          </a:p>
        </p:txBody>
      </p:sp>
      <p:sp>
        <p:nvSpPr>
          <p:cNvPr id="5" name="TextBox 4">
            <a:extLst>
              <a:ext uri="{FF2B5EF4-FFF2-40B4-BE49-F238E27FC236}">
                <a16:creationId xmlns:a16="http://schemas.microsoft.com/office/drawing/2014/main" id="{8850D75E-7422-3AA6-6A1B-844033DA0C11}"/>
              </a:ext>
            </a:extLst>
          </p:cNvPr>
          <p:cNvSpPr txBox="1"/>
          <p:nvPr/>
        </p:nvSpPr>
        <p:spPr>
          <a:xfrm>
            <a:off x="838200" y="1447800"/>
            <a:ext cx="7677150" cy="3970318"/>
          </a:xfrm>
          <a:prstGeom prst="rect">
            <a:avLst/>
          </a:prstGeom>
          <a:noFill/>
        </p:spPr>
        <p:txBody>
          <a:bodyPr wrap="square" rtlCol="0">
            <a:spAutoFit/>
          </a:bodyPr>
          <a:lstStyle/>
          <a:p>
            <a:pPr marL="285750" indent="-285750">
              <a:buFont typeface="Arial" panose="020B0604020202020204" pitchFamily="34" charset="0"/>
              <a:buChar char="•"/>
            </a:pPr>
            <a:r>
              <a:rPr lang="en-US" u="sng" dirty="0"/>
              <a:t>Lot Size</a:t>
            </a:r>
            <a:r>
              <a:rPr lang="en-US" dirty="0"/>
              <a:t>:	2.29 Acres</a:t>
            </a:r>
          </a:p>
          <a:p>
            <a:endParaRPr lang="en-US" dirty="0"/>
          </a:p>
          <a:p>
            <a:pPr marL="285750" indent="-285750">
              <a:buFont typeface="Arial" panose="020B0604020202020204" pitchFamily="34" charset="0"/>
              <a:buChar char="•"/>
            </a:pPr>
            <a:r>
              <a:rPr lang="en-US" u="sng" dirty="0"/>
              <a:t>Location</a:t>
            </a:r>
            <a:r>
              <a:rPr lang="en-US" dirty="0"/>
              <a:t>:  	Corner of Sandy Pond Road and Snake Hill Road; Diagonally 		across from the Town Beach and Sandy Pond Waterfront</a:t>
            </a:r>
          </a:p>
          <a:p>
            <a:endParaRPr lang="en-US" dirty="0"/>
          </a:p>
          <a:p>
            <a:pPr marL="285750" indent="-285750">
              <a:buFont typeface="Arial" panose="020B0604020202020204" pitchFamily="34" charset="0"/>
              <a:buChar char="•"/>
            </a:pPr>
            <a:r>
              <a:rPr lang="en-US" u="sng" dirty="0"/>
              <a:t>Original asking price</a:t>
            </a:r>
            <a:r>
              <a:rPr lang="en-US" dirty="0"/>
              <a:t>:	$900,000 (including house)</a:t>
            </a:r>
          </a:p>
          <a:p>
            <a:pPr marL="285750" indent="-285750">
              <a:buFont typeface="Arial" panose="020B0604020202020204" pitchFamily="34" charset="0"/>
              <a:buChar char="•"/>
            </a:pPr>
            <a:r>
              <a:rPr lang="en-US" b="1" u="sng" dirty="0"/>
              <a:t>Purchase and Sale:</a:t>
            </a:r>
            <a:r>
              <a:rPr lang="en-US" b="1" dirty="0"/>
              <a:t>	$700,000</a:t>
            </a:r>
            <a:r>
              <a:rPr lang="en-US" dirty="0"/>
              <a:t> (with demo of house by owner)</a:t>
            </a:r>
          </a:p>
          <a:p>
            <a:pPr marL="285750" indent="-285750">
              <a:buFont typeface="Arial" panose="020B0604020202020204" pitchFamily="34" charset="0"/>
              <a:buChar char="•"/>
            </a:pPr>
            <a:r>
              <a:rPr lang="en-US" u="sng" dirty="0"/>
              <a:t>Appraisal</a:t>
            </a:r>
            <a:r>
              <a:rPr lang="en-US" dirty="0"/>
              <a:t>:		$350,000 (as of Feb. 3, 2024; land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Historically the property had a single residential house on it.</a:t>
            </a:r>
          </a:p>
          <a:p>
            <a:endParaRPr lang="en-US" dirty="0"/>
          </a:p>
          <a:p>
            <a:pPr marL="285750" indent="-285750">
              <a:buFont typeface="Arial" panose="020B0604020202020204" pitchFamily="34" charset="0"/>
              <a:buChar char="•"/>
            </a:pPr>
            <a:r>
              <a:rPr lang="en-US" dirty="0"/>
              <a:t>Environmental Due Diligence completed on March 18, 2024 by Cooperstown Environmental -- </a:t>
            </a:r>
            <a:r>
              <a:rPr lang="en-US" u="sng" dirty="0"/>
              <a:t>No evidence of Potential Environmental Concerns </a:t>
            </a:r>
          </a:p>
          <a:p>
            <a:r>
              <a:rPr lang="en-US" dirty="0"/>
              <a:t>(complete report available on Town website at </a:t>
            </a:r>
            <a:r>
              <a:rPr lang="en-US" dirty="0">
                <a:hlinkClick r:id="rId2"/>
              </a:rPr>
              <a:t>www.ayer.ma.us/townmeeting</a:t>
            </a:r>
            <a:r>
              <a:rPr lang="en-US" dirty="0"/>
              <a:t>) :</a:t>
            </a:r>
          </a:p>
        </p:txBody>
      </p:sp>
    </p:spTree>
    <p:extLst>
      <p:ext uri="{BB962C8B-B14F-4D97-AF65-F5344CB8AC3E}">
        <p14:creationId xmlns:p14="http://schemas.microsoft.com/office/powerpoint/2010/main" val="27353583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5E33A3-6770-7206-BD25-8F5EF8490CE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869686B-18E2-1DF7-2269-115DBF9600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56" b="1456"/>
          <a:stretch/>
        </p:blipFill>
        <p:spPr>
          <a:xfrm>
            <a:off x="20" y="10"/>
            <a:ext cx="9143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477FC2-9CAF-B865-3AB5-DDE42372AE75}"/>
              </a:ext>
            </a:extLst>
          </p:cNvPr>
          <p:cNvSpPr>
            <a:spLocks noGrp="1"/>
          </p:cNvSpPr>
          <p:nvPr>
            <p:ph type="ctr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Existing Conditions (Before Demo)</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A043E5CB-AC44-15C9-601B-9A6DF549A343}"/>
              </a:ext>
            </a:extLst>
          </p:cNvPr>
          <p:cNvSpPr txBox="1">
            <a:spLocks/>
          </p:cNvSpPr>
          <p:nvPr/>
        </p:nvSpPr>
        <p:spPr>
          <a:xfrm>
            <a:off x="457200" y="1851212"/>
            <a:ext cx="8077200" cy="4495800"/>
          </a:xfrm>
          <a:prstGeom prst="rect">
            <a:avLst/>
          </a:prstGeom>
        </p:spPr>
        <p:txBody>
          <a:bodyPr vert="horz" lIns="0" tIns="45720" rIns="0" bIns="45720" rtlCol="0">
            <a:noAutofit/>
          </a:bodyPr>
          <a:lstStyle>
            <a:lvl1pPr marL="0" indent="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None/>
              <a:defRPr sz="1500" kern="1200">
                <a:solidFill>
                  <a:schemeClr val="tx1">
                    <a:tint val="75000"/>
                  </a:schemeClr>
                </a:solidFill>
                <a:latin typeface="+mn-lt"/>
                <a:ea typeface="+mn-ea"/>
                <a:cs typeface="+mn-cs"/>
              </a:defRPr>
            </a:lvl1pPr>
            <a:lvl2pPr marL="457182" indent="0" algn="ctr" defTabSz="685800" rtl="0" eaLnBrk="1" latinLnBrk="0" hangingPunct="1">
              <a:lnSpc>
                <a:spcPct val="90000"/>
              </a:lnSpc>
              <a:spcBef>
                <a:spcPts val="150"/>
              </a:spcBef>
              <a:spcAft>
                <a:spcPts val="300"/>
              </a:spcAft>
              <a:buClr>
                <a:schemeClr val="accent1"/>
              </a:buClr>
              <a:buFont typeface="Calibri" pitchFamily="34" charset="0"/>
              <a:buNone/>
              <a:defRPr sz="1350" kern="1200">
                <a:solidFill>
                  <a:schemeClr val="tx1">
                    <a:tint val="75000"/>
                  </a:schemeClr>
                </a:solidFill>
                <a:latin typeface="+mn-lt"/>
                <a:ea typeface="+mn-ea"/>
                <a:cs typeface="+mn-cs"/>
              </a:defRPr>
            </a:lvl2pPr>
            <a:lvl3pPr marL="914363"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3pPr>
            <a:lvl4pPr marL="1371545"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4pPr>
            <a:lvl5pPr marL="1828727"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5pPr>
            <a:lvl6pPr marL="2285909"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6pPr>
            <a:lvl7pPr marL="2743090"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7pPr>
            <a:lvl8pPr marL="3200272"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8pPr>
            <a:lvl9pPr marL="3657454"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9pPr>
          </a:lstStyle>
          <a:p>
            <a:pPr marL="396875" indent="-396875">
              <a:buBlip>
                <a:blip r:embed="rId4"/>
              </a:buBlip>
            </a:pPr>
            <a:endParaRPr lang="en-US" sz="2400" dirty="0">
              <a:solidFill>
                <a:schemeClr val="tx1"/>
              </a:solidFill>
            </a:endParaRPr>
          </a:p>
          <a:p>
            <a:pPr marL="396875" indent="-396875">
              <a:buBlip>
                <a:blip r:embed="rId4"/>
              </a:buBlip>
            </a:pPr>
            <a:endParaRPr lang="en-US" sz="2400" dirty="0">
              <a:solidFill>
                <a:schemeClr val="tx1"/>
              </a:solidFill>
            </a:endParaRPr>
          </a:p>
        </p:txBody>
      </p:sp>
    </p:spTree>
    <p:extLst>
      <p:ext uri="{BB962C8B-B14F-4D97-AF65-F5344CB8AC3E}">
        <p14:creationId xmlns:p14="http://schemas.microsoft.com/office/powerpoint/2010/main" val="4160326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99E72E-BC5D-BF4B-F4CA-E5E8B211A170}"/>
              </a:ext>
            </a:extLst>
          </p:cNvPr>
          <p:cNvPicPr>
            <a:picLocks noChangeAspect="1"/>
          </p:cNvPicPr>
          <p:nvPr/>
        </p:nvPicPr>
        <p:blipFill>
          <a:blip r:embed="rId3" cstate="print">
            <a:extLst>
              <a:ext uri="{28A0092B-C50C-407E-A947-70E740481C1C}">
                <a14:useLocalDpi xmlns:a14="http://schemas.microsoft.com/office/drawing/2010/main" val="0"/>
              </a:ext>
            </a:extLst>
          </a:blip>
          <a:srcRect t="1471" b="1471"/>
          <a:stretch/>
        </p:blipFill>
        <p:spPr>
          <a:xfrm>
            <a:off x="20" y="10"/>
            <a:ext cx="9143980" cy="6857990"/>
          </a:xfrm>
          <a:prstGeom prst="rect">
            <a:avLst/>
          </a:prstGeom>
        </p:spPr>
      </p:pic>
      <p:sp>
        <p:nvSpPr>
          <p:cNvPr id="29" name="Rectangle 2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92906" y="5317240"/>
            <a:ext cx="8408194" cy="744836"/>
          </a:xfrm>
        </p:spPr>
        <p:txBody>
          <a:bodyPr vert="horz" lIns="91440" tIns="45720" rIns="91440" bIns="45720" rtlCol="0" anchor="ctr">
            <a:normAutofit/>
          </a:bodyPr>
          <a:lstStyle/>
          <a:p>
            <a:pPr algn="ctr" defTabSz="914400"/>
            <a:r>
              <a:rPr lang="en-US" sz="3100" dirty="0">
                <a:solidFill>
                  <a:schemeClr val="tx1">
                    <a:lumMod val="85000"/>
                    <a:lumOff val="15000"/>
                  </a:schemeClr>
                </a:solidFill>
              </a:rPr>
              <a:t>Potential Development Prior to Town P&amp;S</a:t>
            </a:r>
          </a:p>
        </p:txBody>
      </p:sp>
      <p:cxnSp>
        <p:nvCxnSpPr>
          <p:cNvPr id="31" name="Straight Connector 3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4">
            <a:extLst>
              <a:ext uri="{FF2B5EF4-FFF2-40B4-BE49-F238E27FC236}">
                <a16:creationId xmlns:a16="http://schemas.microsoft.com/office/drawing/2014/main" id="{E619B7F1-A23A-47DA-70C7-35F72F88458A}"/>
              </a:ext>
            </a:extLst>
          </p:cNvPr>
          <p:cNvSpPr txBox="1">
            <a:spLocks/>
          </p:cNvSpPr>
          <p:nvPr/>
        </p:nvSpPr>
        <p:spPr>
          <a:xfrm>
            <a:off x="457200" y="1851212"/>
            <a:ext cx="8077200" cy="4495800"/>
          </a:xfrm>
          <a:prstGeom prst="rect">
            <a:avLst/>
          </a:prstGeom>
        </p:spPr>
        <p:txBody>
          <a:bodyPr vert="horz" lIns="0" tIns="45720" rIns="0" bIns="45720" rtlCol="0">
            <a:noAutofit/>
          </a:bodyPr>
          <a:lstStyle>
            <a:lvl1pPr marL="0" indent="0" algn="l" defTabSz="685800" rtl="0" eaLnBrk="1" latinLnBrk="0" hangingPunct="1">
              <a:lnSpc>
                <a:spcPct val="90000"/>
              </a:lnSpc>
              <a:spcBef>
                <a:spcPts val="0"/>
              </a:spcBef>
              <a:spcAft>
                <a:spcPts val="150"/>
              </a:spcAft>
              <a:buClr>
                <a:schemeClr val="accent1"/>
              </a:buClr>
              <a:buSzPct val="100000"/>
              <a:buFont typeface="Calibri" panose="020F0502020204030204" pitchFamily="34" charset="0"/>
              <a:buNone/>
              <a:defRPr sz="1500" kern="1200">
                <a:solidFill>
                  <a:schemeClr val="tx1">
                    <a:tint val="75000"/>
                  </a:schemeClr>
                </a:solidFill>
                <a:latin typeface="+mn-lt"/>
                <a:ea typeface="+mn-ea"/>
                <a:cs typeface="+mn-cs"/>
              </a:defRPr>
            </a:lvl1pPr>
            <a:lvl2pPr marL="457182" indent="0" algn="ctr" defTabSz="685800" rtl="0" eaLnBrk="1" latinLnBrk="0" hangingPunct="1">
              <a:lnSpc>
                <a:spcPct val="90000"/>
              </a:lnSpc>
              <a:spcBef>
                <a:spcPts val="150"/>
              </a:spcBef>
              <a:spcAft>
                <a:spcPts val="300"/>
              </a:spcAft>
              <a:buClr>
                <a:schemeClr val="accent1"/>
              </a:buClr>
              <a:buFont typeface="Calibri" pitchFamily="34" charset="0"/>
              <a:buNone/>
              <a:defRPr sz="1350" kern="1200">
                <a:solidFill>
                  <a:schemeClr val="tx1">
                    <a:tint val="75000"/>
                  </a:schemeClr>
                </a:solidFill>
                <a:latin typeface="+mn-lt"/>
                <a:ea typeface="+mn-ea"/>
                <a:cs typeface="+mn-cs"/>
              </a:defRPr>
            </a:lvl2pPr>
            <a:lvl3pPr marL="914363"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3pPr>
            <a:lvl4pPr marL="1371545"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4pPr>
            <a:lvl5pPr marL="1828727"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5pPr>
            <a:lvl6pPr marL="2285909"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6pPr>
            <a:lvl7pPr marL="2743090"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7pPr>
            <a:lvl8pPr marL="3200272"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8pPr>
            <a:lvl9pPr marL="3657454" indent="0" algn="ctr" defTabSz="685800" rtl="0" eaLnBrk="1" latinLnBrk="0" hangingPunct="1">
              <a:lnSpc>
                <a:spcPct val="90000"/>
              </a:lnSpc>
              <a:spcBef>
                <a:spcPts val="150"/>
              </a:spcBef>
              <a:spcAft>
                <a:spcPts val="300"/>
              </a:spcAft>
              <a:buClr>
                <a:schemeClr val="accent1"/>
              </a:buClr>
              <a:buFont typeface="Calibri" pitchFamily="34" charset="0"/>
              <a:buNone/>
              <a:defRPr sz="1050" kern="1200">
                <a:solidFill>
                  <a:schemeClr val="tx1">
                    <a:tint val="75000"/>
                  </a:schemeClr>
                </a:solidFill>
                <a:latin typeface="+mn-lt"/>
                <a:ea typeface="+mn-ea"/>
                <a:cs typeface="+mn-cs"/>
              </a:defRPr>
            </a:lvl9pPr>
          </a:lstStyle>
          <a:p>
            <a:pPr marL="396875" indent="-396875">
              <a:buBlip>
                <a:blip r:embed="rId4"/>
              </a:buBlip>
            </a:pPr>
            <a:endParaRPr lang="en-US" sz="2400" dirty="0">
              <a:solidFill>
                <a:schemeClr val="tx1"/>
              </a:solidFill>
            </a:endParaRPr>
          </a:p>
          <a:p>
            <a:pPr marL="396875" indent="-396875">
              <a:buBlip>
                <a:blip r:embed="rId4"/>
              </a:buBlip>
            </a:pPr>
            <a:endParaRPr lang="en-US" sz="2400" dirty="0">
              <a:solidFill>
                <a:schemeClr val="tx1"/>
              </a:solidFill>
            </a:endParaRPr>
          </a:p>
        </p:txBody>
      </p:sp>
    </p:spTree>
    <p:extLst>
      <p:ext uri="{BB962C8B-B14F-4D97-AF65-F5344CB8AC3E}">
        <p14:creationId xmlns:p14="http://schemas.microsoft.com/office/powerpoint/2010/main" val="2952894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1A50-9B29-2AED-577E-2BC14393B378}"/>
              </a:ext>
            </a:extLst>
          </p:cNvPr>
          <p:cNvSpPr>
            <a:spLocks noGrp="1"/>
          </p:cNvSpPr>
          <p:nvPr>
            <p:ph type="title"/>
          </p:nvPr>
        </p:nvSpPr>
        <p:spPr/>
        <p:txBody>
          <a:bodyPr/>
          <a:lstStyle/>
          <a:p>
            <a:r>
              <a:rPr lang="en-US" b="1" u="sng" dirty="0"/>
              <a:t>Town Goals</a:t>
            </a:r>
          </a:p>
        </p:txBody>
      </p:sp>
      <p:sp>
        <p:nvSpPr>
          <p:cNvPr id="3" name="Content Placeholder 2">
            <a:extLst>
              <a:ext uri="{FF2B5EF4-FFF2-40B4-BE49-F238E27FC236}">
                <a16:creationId xmlns:a16="http://schemas.microsoft.com/office/drawing/2014/main" id="{A0ED5700-B8A3-8E9F-7C61-A7CE9FCB2853}"/>
              </a:ext>
            </a:extLst>
          </p:cNvPr>
          <p:cNvSpPr>
            <a:spLocks noGrp="1"/>
          </p:cNvSpPr>
          <p:nvPr>
            <p:ph idx="1"/>
          </p:nvPr>
        </p:nvSpPr>
        <p:spPr>
          <a:xfrm>
            <a:off x="628650" y="1371600"/>
            <a:ext cx="5695950" cy="4805363"/>
          </a:xfrm>
        </p:spPr>
        <p:txBody>
          <a:bodyPr>
            <a:normAutofit lnSpcReduction="10000"/>
          </a:bodyPr>
          <a:lstStyle/>
          <a:p>
            <a:r>
              <a:rPr lang="en-US" dirty="0"/>
              <a:t>Ayer’s Master Plan:</a:t>
            </a: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“Sandy Pond beach is among Ayer’s most valuable open space resources.”</a:t>
            </a:r>
          </a:p>
          <a:p>
            <a:pPr marL="285750" marR="0" indent="0">
              <a:spcBef>
                <a:spcPts val="0"/>
              </a:spcBef>
              <a:spcAft>
                <a:spcPts val="0"/>
              </a:spcAft>
              <a:buNone/>
            </a:pPr>
            <a:endParaRPr lang="en-US" sz="1800" i="1"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Finding a long-term parking solution for and maintaining a safe level of usership will be long-term needs for Sandy Pond Beach.”</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“The availability, location, and safety of parking facilities impacts the viability of residential and commercial districts, and is an issue most acutely felt in Ayer in the Downtown area, and also at Sandy Pond Beach during the summer season.”</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“Prioritize the expansion of open space and/or public access easements around ponds and streams in Ayer to facilitate public access for recreational use such as kayaking launches and hiking trails.”</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descr="An aerial view of a town&#10;&#10;Description automatically generated">
            <a:extLst>
              <a:ext uri="{FF2B5EF4-FFF2-40B4-BE49-F238E27FC236}">
                <a16:creationId xmlns:a16="http://schemas.microsoft.com/office/drawing/2014/main" id="{4792456A-BEA8-3080-CF66-5B01CC7ED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362200"/>
            <a:ext cx="2328182" cy="3038475"/>
          </a:xfrm>
          <a:prstGeom prst="rect">
            <a:avLst/>
          </a:prstGeom>
        </p:spPr>
      </p:pic>
    </p:spTree>
    <p:extLst>
      <p:ext uri="{BB962C8B-B14F-4D97-AF65-F5344CB8AC3E}">
        <p14:creationId xmlns:p14="http://schemas.microsoft.com/office/powerpoint/2010/main" val="10596690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41A50-9B29-2AED-577E-2BC14393B378}"/>
              </a:ext>
            </a:extLst>
          </p:cNvPr>
          <p:cNvSpPr>
            <a:spLocks noGrp="1"/>
          </p:cNvSpPr>
          <p:nvPr>
            <p:ph type="title"/>
          </p:nvPr>
        </p:nvSpPr>
        <p:spPr/>
        <p:txBody>
          <a:bodyPr/>
          <a:lstStyle/>
          <a:p>
            <a:r>
              <a:rPr lang="en-US" b="1" u="sng" dirty="0"/>
              <a:t>Town Goals</a:t>
            </a:r>
          </a:p>
        </p:txBody>
      </p:sp>
      <p:sp>
        <p:nvSpPr>
          <p:cNvPr id="3" name="Content Placeholder 2">
            <a:extLst>
              <a:ext uri="{FF2B5EF4-FFF2-40B4-BE49-F238E27FC236}">
                <a16:creationId xmlns:a16="http://schemas.microsoft.com/office/drawing/2014/main" id="{A0ED5700-B8A3-8E9F-7C61-A7CE9FCB2853}"/>
              </a:ext>
            </a:extLst>
          </p:cNvPr>
          <p:cNvSpPr>
            <a:spLocks noGrp="1"/>
          </p:cNvSpPr>
          <p:nvPr>
            <p:ph idx="1"/>
          </p:nvPr>
        </p:nvSpPr>
        <p:spPr>
          <a:xfrm>
            <a:off x="628650" y="1371600"/>
            <a:ext cx="5695950" cy="4805363"/>
          </a:xfrm>
        </p:spPr>
        <p:txBody>
          <a:bodyPr>
            <a:normAutofit fontScale="85000" lnSpcReduction="20000"/>
          </a:bodyPr>
          <a:lstStyle/>
          <a:p>
            <a:r>
              <a:rPr lang="en-US" dirty="0"/>
              <a:t>Ayer’s Open Space and Recreation Plan:</a:t>
            </a:r>
          </a:p>
          <a:p>
            <a:pPr marL="28575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a:t>
            </a:r>
            <a:r>
              <a:rPr lang="en-US" sz="1800" i="1" dirty="0">
                <a:effectLst/>
                <a:latin typeface="Times New Roman" panose="02020603050405020304" pitchFamily="18" charset="0"/>
                <a:ea typeface="Times New Roman" panose="02020603050405020304" pitchFamily="18" charset="0"/>
              </a:rPr>
              <a:t>One of the main water access issues is the size and limited amount of available parking at the Sandy Pond Town Beach. Sixty-eight (68%) percent of survey respondents chose Sandy Pond as one of their top three places in Ayer, yet there is only one small public beach and no public boat access. Town residents not living on Sandy Pond are forced to launch their boats illegally. Both the town and the state are pursuing rectifying this recreation gap through on-going land acquisition deals that may have been completed by the time this Plan is finalized. Community members have also voiced concerns over the dangerous parking situation and general crowdedness of Sandy Pond Beach during the summer. Ayer needs to prioritize increasing public accessibility to its water resources, as also identified in the state’s SCORP </a:t>
            </a:r>
            <a:r>
              <a:rPr lang="en-US" sz="1800" dirty="0">
                <a:effectLst/>
                <a:latin typeface="Times New Roman" panose="02020603050405020304" pitchFamily="18" charset="0"/>
                <a:ea typeface="Times New Roman" panose="02020603050405020304" pitchFamily="18" charset="0"/>
              </a:rPr>
              <a:t>[Statewide Comprehensive Outdoor Recreation Plan]</a:t>
            </a:r>
            <a:r>
              <a:rPr lang="en-US" sz="1800" i="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dirty="0">
                <a:effectLst/>
                <a:latin typeface="Times New Roman" panose="02020603050405020304" pitchFamily="18" charset="0"/>
                <a:ea typeface="Times New Roman" panose="02020603050405020304" pitchFamily="18" charset="0"/>
              </a:rPr>
              <a:t>Action Items 4.32, 4.33, and 4.42:</a:t>
            </a: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“4.33: Conduct a feasibility study on creating a public boat ramp for Flanagan and Sandy Ponds”</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“4.32: Identify potential opportunities to gain easements or town ownership to secure access to Flanagan and Sandy Ponds for small boat craft”</a:t>
            </a:r>
            <a:endParaRPr lang="en-US" sz="1800" dirty="0">
              <a:effectLst/>
              <a:latin typeface="Times New Roman" panose="02020603050405020304" pitchFamily="18" charset="0"/>
              <a:ea typeface="Times New Roman" panose="02020603050405020304" pitchFamily="18" charset="0"/>
            </a:endParaRPr>
          </a:p>
          <a:p>
            <a:pPr marL="45720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285750" marR="0" indent="0">
              <a:spcBef>
                <a:spcPts val="0"/>
              </a:spcBef>
              <a:spcAft>
                <a:spcPts val="0"/>
              </a:spcAft>
              <a:buNone/>
            </a:pPr>
            <a:r>
              <a:rPr lang="en-US" sz="1800" i="1" dirty="0">
                <a:effectLst/>
                <a:latin typeface="Times New Roman" panose="02020603050405020304" pitchFamily="18" charset="0"/>
                <a:ea typeface="Times New Roman" panose="02020603050405020304" pitchFamily="18" charset="0"/>
              </a:rPr>
              <a:t>“4.42: ADA compliant bathhouse is constructed at Sandy Pond Beach, along with additional play structures and an expanded dock system.”</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pic>
        <p:nvPicPr>
          <p:cNvPr id="5" name="Picture 4" descr="An aerial view of a town&#10;&#10;Description automatically generated">
            <a:extLst>
              <a:ext uri="{FF2B5EF4-FFF2-40B4-BE49-F238E27FC236}">
                <a16:creationId xmlns:a16="http://schemas.microsoft.com/office/drawing/2014/main" id="{4792456A-BEA8-3080-CF66-5B01CC7ED0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2362200"/>
            <a:ext cx="2328182" cy="3038475"/>
          </a:xfrm>
          <a:prstGeom prst="rect">
            <a:avLst/>
          </a:prstGeom>
        </p:spPr>
      </p:pic>
    </p:spTree>
    <p:extLst>
      <p:ext uri="{BB962C8B-B14F-4D97-AF65-F5344CB8AC3E}">
        <p14:creationId xmlns:p14="http://schemas.microsoft.com/office/powerpoint/2010/main" val="299861770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35BEA-5D27-94DA-315B-39D53709E1FE}"/>
              </a:ext>
            </a:extLst>
          </p:cNvPr>
          <p:cNvSpPr>
            <a:spLocks noGrp="1"/>
          </p:cNvSpPr>
          <p:nvPr>
            <p:ph type="title"/>
          </p:nvPr>
        </p:nvSpPr>
        <p:spPr/>
        <p:txBody>
          <a:bodyPr/>
          <a:lstStyle/>
          <a:p>
            <a:r>
              <a:rPr lang="en-US" b="1" u="sng" dirty="0"/>
              <a:t>Town Support for the Purchase of 71 Sandy Pond Road</a:t>
            </a:r>
          </a:p>
        </p:txBody>
      </p:sp>
      <p:sp>
        <p:nvSpPr>
          <p:cNvPr id="3" name="Content Placeholder 2">
            <a:extLst>
              <a:ext uri="{FF2B5EF4-FFF2-40B4-BE49-F238E27FC236}">
                <a16:creationId xmlns:a16="http://schemas.microsoft.com/office/drawing/2014/main" id="{A9E8042E-BE9E-A5C2-F60A-9D2D4C804127}"/>
              </a:ext>
            </a:extLst>
          </p:cNvPr>
          <p:cNvSpPr>
            <a:spLocks noGrp="1"/>
          </p:cNvSpPr>
          <p:nvPr>
            <p:ph idx="1"/>
          </p:nvPr>
        </p:nvSpPr>
        <p:spPr/>
        <p:txBody>
          <a:bodyPr/>
          <a:lstStyle/>
          <a:p>
            <a:pPr marL="0" indent="0">
              <a:buNone/>
            </a:pPr>
            <a:r>
              <a:rPr lang="en-US" b="1" u="sng" dirty="0"/>
              <a:t>The acquisition by purchase of 71 Sandy Pond Road has received the following Town of Ayer Support</a:t>
            </a:r>
            <a:r>
              <a:rPr lang="en-US" dirty="0"/>
              <a:t>:</a:t>
            </a:r>
          </a:p>
          <a:p>
            <a:endParaRPr lang="en-US" dirty="0"/>
          </a:p>
          <a:p>
            <a:r>
              <a:rPr lang="en-US" dirty="0"/>
              <a:t>Ayer Select Board</a:t>
            </a:r>
          </a:p>
          <a:p>
            <a:r>
              <a:rPr lang="en-US" dirty="0"/>
              <a:t>Ayer Parks Commission</a:t>
            </a:r>
          </a:p>
          <a:p>
            <a:r>
              <a:rPr lang="en-US" dirty="0"/>
              <a:t>Ayer Community Preservation Committee </a:t>
            </a:r>
          </a:p>
          <a:p>
            <a:r>
              <a:rPr lang="en-US" dirty="0"/>
              <a:t>Ayer Town Planner</a:t>
            </a:r>
          </a:p>
          <a:p>
            <a:r>
              <a:rPr lang="en-US" dirty="0"/>
              <a:t>Ayer Director of Community and Economic Development</a:t>
            </a:r>
          </a:p>
          <a:p>
            <a:r>
              <a:rPr lang="en-US" dirty="0"/>
              <a:t>Ayer DPW Director</a:t>
            </a:r>
          </a:p>
        </p:txBody>
      </p:sp>
    </p:spTree>
    <p:extLst>
      <p:ext uri="{BB962C8B-B14F-4D97-AF65-F5344CB8AC3E}">
        <p14:creationId xmlns:p14="http://schemas.microsoft.com/office/powerpoint/2010/main" val="1209092112"/>
      </p:ext>
    </p:extLst>
  </p:cSld>
  <p:clrMapOvr>
    <a:masterClrMapping/>
  </p:clrMapOvr>
  <p:transition>
    <p:fade/>
  </p:transition>
</p:sld>
</file>

<file path=ppt/theme/theme1.xml><?xml version="1.0" encoding="utf-8"?>
<a:theme xmlns:a="http://schemas.openxmlformats.org/drawingml/2006/main" name="Blue Segoe 4-3 template-template_April-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674CFD-E741-4A15-9EFD-C25B47BCA6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(Bright blue underwater design)</Template>
  <TotalTime>4527</TotalTime>
  <Words>1023</Words>
  <Application>Microsoft Office PowerPoint</Application>
  <PresentationFormat>On-screen Show (4:3)</PresentationFormat>
  <Paragraphs>104</Paragraphs>
  <Slides>15</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Calibri</vt:lpstr>
      <vt:lpstr>Calibri Light</vt:lpstr>
      <vt:lpstr>Courier New</vt:lpstr>
      <vt:lpstr>Times New Roman</vt:lpstr>
      <vt:lpstr>Wingdings</vt:lpstr>
      <vt:lpstr>Blue Segoe 4-3 template-template_April-17-2007</vt:lpstr>
      <vt:lpstr>White with Courier font for code slides</vt:lpstr>
      <vt:lpstr>Office Theme</vt:lpstr>
      <vt:lpstr>Article 24: Acquisition By Purchase of  71 Sandy Pond Road </vt:lpstr>
      <vt:lpstr>71 Sandy Pond Road (Before Demo)</vt:lpstr>
      <vt:lpstr>71 Sandy Pond Road (After Demo)</vt:lpstr>
      <vt:lpstr>71 Sandy Pond Road Property Summary</vt:lpstr>
      <vt:lpstr>Existing Conditions (Before Demo)</vt:lpstr>
      <vt:lpstr>Potential Development Prior to Town P&amp;S</vt:lpstr>
      <vt:lpstr>Town Goals</vt:lpstr>
      <vt:lpstr>Town Goals</vt:lpstr>
      <vt:lpstr>Town Support for the Purchase of 71 Sandy Pond Road</vt:lpstr>
      <vt:lpstr>Project Background</vt:lpstr>
      <vt:lpstr>Project Background (Continued)</vt:lpstr>
      <vt:lpstr>Funding for the Purchase of 71 Sandy Pond Road</vt:lpstr>
      <vt:lpstr>Other Considerations</vt:lpstr>
      <vt:lpstr>Other Considerations</vt:lpstr>
      <vt:lpstr>Conceptual Plan  (Note: Public Planning process required for final use of property)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MS4 Stormwater Permit</dc:title>
  <dc:creator>Mark Wetzel</dc:creator>
  <cp:keywords/>
  <cp:lastModifiedBy>Robert Pontbriand</cp:lastModifiedBy>
  <cp:revision>303</cp:revision>
  <cp:lastPrinted>2019-06-14T17:30:48Z</cp:lastPrinted>
  <dcterms:created xsi:type="dcterms:W3CDTF">2016-05-12T16:54:31Z</dcterms:created>
  <dcterms:modified xsi:type="dcterms:W3CDTF">2024-04-18T15:45:03Z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TC102867209990</vt:lpwstr>
  </property>
</Properties>
</file>