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90"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933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4653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890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816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4/24/2023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5431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9752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6070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4363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052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8207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4/24/2023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5645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4/24/2023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828983150"/>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straliansolarquotes.com.au/2018/04/05/a-third-of-global-energy-to-come-from-solar-by-205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84EAE8-2FC8-F45B-1773-927FD02F99D4}"/>
              </a:ext>
            </a:extLst>
          </p:cNvPr>
          <p:cNvSpPr>
            <a:spLocks noGrp="1"/>
          </p:cNvSpPr>
          <p:nvPr>
            <p:ph type="ctrTitle"/>
          </p:nvPr>
        </p:nvSpPr>
        <p:spPr>
          <a:xfrm>
            <a:off x="540000" y="540000"/>
            <a:ext cx="5437187" cy="4792050"/>
          </a:xfrm>
        </p:spPr>
        <p:txBody>
          <a:bodyPr anchor="t">
            <a:normAutofit/>
          </a:bodyPr>
          <a:lstStyle/>
          <a:p>
            <a:r>
              <a:rPr lang="en-US" dirty="0"/>
              <a:t>Article 29</a:t>
            </a:r>
            <a:br>
              <a:rPr lang="en-US" dirty="0"/>
            </a:br>
            <a:endParaRPr lang="en-US" dirty="0"/>
          </a:p>
        </p:txBody>
      </p:sp>
      <p:sp>
        <p:nvSpPr>
          <p:cNvPr id="3" name="Subtitle 2">
            <a:extLst>
              <a:ext uri="{FF2B5EF4-FFF2-40B4-BE49-F238E27FC236}">
                <a16:creationId xmlns:a16="http://schemas.microsoft.com/office/drawing/2014/main" id="{27794FF9-42F9-4D69-E630-52F0F2B31116}"/>
              </a:ext>
            </a:extLst>
          </p:cNvPr>
          <p:cNvSpPr>
            <a:spLocks noGrp="1"/>
          </p:cNvSpPr>
          <p:nvPr>
            <p:ph type="subTitle" idx="1"/>
          </p:nvPr>
        </p:nvSpPr>
        <p:spPr>
          <a:xfrm>
            <a:off x="721081" y="1743348"/>
            <a:ext cx="4500562" cy="1861700"/>
          </a:xfrm>
        </p:spPr>
        <p:txBody>
          <a:bodyPr anchor="b">
            <a:normAutofit lnSpcReduction="10000"/>
          </a:bodyPr>
          <a:lstStyle/>
          <a:p>
            <a:pPr algn="ctr"/>
            <a:r>
              <a:rPr lang="en-US" sz="2400" b="1" i="0" dirty="0">
                <a:solidFill>
                  <a:schemeClr val="tx2">
                    <a:lumMod val="90000"/>
                  </a:schemeClr>
                </a:solidFill>
                <a:effectLst/>
                <a:latin typeface="Helvetica Neue"/>
              </a:rPr>
              <a:t>Authorization to Initiate a Municipal Aggregation Program</a:t>
            </a:r>
            <a:endParaRPr lang="en-US" sz="2400" dirty="0">
              <a:solidFill>
                <a:schemeClr val="tx2">
                  <a:lumMod val="90000"/>
                </a:schemeClr>
              </a:solidFill>
            </a:endParaRPr>
          </a:p>
        </p:txBody>
      </p:sp>
      <p:grpSp>
        <p:nvGrpSpPr>
          <p:cNvPr id="11" name="Group 10">
            <a:extLst>
              <a:ext uri="{FF2B5EF4-FFF2-40B4-BE49-F238E27FC236}">
                <a16:creationId xmlns:a16="http://schemas.microsoft.com/office/drawing/2014/main" id="{A7014575-F0CE-4EAB-917E-3325411BA2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2" name="Oval 11">
              <a:extLst>
                <a:ext uri="{FF2B5EF4-FFF2-40B4-BE49-F238E27FC236}">
                  <a16:creationId xmlns:a16="http://schemas.microsoft.com/office/drawing/2014/main" id="{2DB3702B-264B-4A16-B3FF-E2B1366D57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A33E2F-6DB3-47D1-B577-F0D4289E8A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4F24FF8-D392-412B-AB34-A7D89311B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Logo&#10;&#10;Description automatically generated">
            <a:extLst>
              <a:ext uri="{FF2B5EF4-FFF2-40B4-BE49-F238E27FC236}">
                <a16:creationId xmlns:a16="http://schemas.microsoft.com/office/drawing/2014/main" id="{7BD29C5C-7658-E872-71AB-220A8D1F6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188" y="399393"/>
            <a:ext cx="2857500" cy="2857500"/>
          </a:xfrm>
          <a:prstGeom prst="rect">
            <a:avLst/>
          </a:prstGeom>
        </p:spPr>
      </p:pic>
      <p:cxnSp>
        <p:nvCxnSpPr>
          <p:cNvPr id="8" name="Straight Connector 7">
            <a:extLst>
              <a:ext uri="{FF2B5EF4-FFF2-40B4-BE49-F238E27FC236}">
                <a16:creationId xmlns:a16="http://schemas.microsoft.com/office/drawing/2014/main" id="{5A4A8B17-B601-C4A8-F0C9-483108BE7B07}"/>
              </a:ext>
            </a:extLst>
          </p:cNvPr>
          <p:cNvCxnSpPr/>
          <p:nvPr/>
        </p:nvCxnSpPr>
        <p:spPr>
          <a:xfrm>
            <a:off x="228411" y="3879469"/>
            <a:ext cx="1149755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06A4174-E139-E865-7E55-28AC0A1AE38D}"/>
              </a:ext>
            </a:extLst>
          </p:cNvPr>
          <p:cNvSpPr txBox="1"/>
          <p:nvPr/>
        </p:nvSpPr>
        <p:spPr>
          <a:xfrm>
            <a:off x="323003" y="4401815"/>
            <a:ext cx="11784913" cy="1384995"/>
          </a:xfrm>
          <a:prstGeom prst="rect">
            <a:avLst/>
          </a:prstGeom>
          <a:noFill/>
        </p:spPr>
        <p:txBody>
          <a:bodyPr wrap="square">
            <a:spAutoFit/>
          </a:bodyPr>
          <a:lstStyle/>
          <a:p>
            <a:pPr algn="ctr"/>
            <a:r>
              <a:rPr lang="en-US" sz="2800" b="0" i="0" dirty="0">
                <a:solidFill>
                  <a:schemeClr val="tx2">
                    <a:lumMod val="90000"/>
                  </a:schemeClr>
                </a:solidFill>
                <a:effectLst/>
                <a:latin typeface="Noto Sans VF"/>
              </a:rPr>
              <a:t>Municipal aggregation is the process by which a municipality purchases electricity in bulk from a competitive supplier on behalf of the residents and businesses within the community. </a:t>
            </a:r>
            <a:endParaRPr lang="en-US" sz="2800" dirty="0">
              <a:solidFill>
                <a:schemeClr val="tx2">
                  <a:lumMod val="90000"/>
                </a:schemeClr>
              </a:solidFill>
            </a:endParaRPr>
          </a:p>
        </p:txBody>
      </p:sp>
    </p:spTree>
    <p:extLst>
      <p:ext uri="{BB962C8B-B14F-4D97-AF65-F5344CB8AC3E}">
        <p14:creationId xmlns:p14="http://schemas.microsoft.com/office/powerpoint/2010/main" val="86674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462B-852C-4282-B50B-56BED5C4A40C}"/>
              </a:ext>
            </a:extLst>
          </p:cNvPr>
          <p:cNvSpPr>
            <a:spLocks noGrp="1"/>
          </p:cNvSpPr>
          <p:nvPr>
            <p:ph type="title"/>
          </p:nvPr>
        </p:nvSpPr>
        <p:spPr>
          <a:xfrm>
            <a:off x="729185" y="23337"/>
            <a:ext cx="11101135" cy="1809500"/>
          </a:xfrm>
        </p:spPr>
        <p:txBody>
          <a:bodyPr/>
          <a:lstStyle/>
          <a:p>
            <a:pPr algn="ctr"/>
            <a:r>
              <a:rPr lang="en-US" dirty="0"/>
              <a:t>Timeline for Implementation</a:t>
            </a:r>
          </a:p>
        </p:txBody>
      </p:sp>
      <p:pic>
        <p:nvPicPr>
          <p:cNvPr id="4" name="Picture 3" descr="Logo&#10;&#10;Description automatically generated">
            <a:extLst>
              <a:ext uri="{FF2B5EF4-FFF2-40B4-BE49-F238E27FC236}">
                <a16:creationId xmlns:a16="http://schemas.microsoft.com/office/drawing/2014/main" id="{17D9B27C-6D5F-A289-389B-B46A157C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10" y="5217051"/>
            <a:ext cx="1514825" cy="1514825"/>
          </a:xfrm>
          <a:prstGeom prst="rect">
            <a:avLst/>
          </a:prstGeom>
        </p:spPr>
      </p:pic>
      <p:sp>
        <p:nvSpPr>
          <p:cNvPr id="6" name="TextBox 5">
            <a:extLst>
              <a:ext uri="{FF2B5EF4-FFF2-40B4-BE49-F238E27FC236}">
                <a16:creationId xmlns:a16="http://schemas.microsoft.com/office/drawing/2014/main" id="{179F8A05-4D34-7E0D-39D4-35A80D7D1083}"/>
              </a:ext>
            </a:extLst>
          </p:cNvPr>
          <p:cNvSpPr txBox="1"/>
          <p:nvPr/>
        </p:nvSpPr>
        <p:spPr>
          <a:xfrm>
            <a:off x="1585726" y="1013826"/>
            <a:ext cx="10606274" cy="5632311"/>
          </a:xfrm>
          <a:prstGeom prst="rect">
            <a:avLst/>
          </a:prstGeom>
          <a:noFill/>
        </p:spPr>
        <p:txBody>
          <a:bodyPr wrap="square">
            <a:spAutoFit/>
          </a:bodyPr>
          <a:lstStyle/>
          <a:p>
            <a:pPr algn="l"/>
            <a:r>
              <a:rPr lang="en-US" sz="1800" b="0" i="0" u="none" strike="noStrike" baseline="0" dirty="0">
                <a:latin typeface="Cambria" panose="02040503050406030204" pitchFamily="18" charset="0"/>
              </a:rPr>
              <a:t>Town Officials have been meeting with Colonial Power Group (CPG), whom we have selected to be our consultant throughout this process.  </a:t>
            </a:r>
          </a:p>
          <a:p>
            <a:pPr algn="l"/>
            <a:endParaRPr lang="en-US" sz="1800" b="0" i="0" u="none" strike="noStrike" baseline="0" dirty="0">
              <a:latin typeface="Cambria" panose="02040503050406030204" pitchFamily="18" charset="0"/>
            </a:endParaRPr>
          </a:p>
          <a:p>
            <a:r>
              <a:rPr lang="en-US" sz="1800" b="0" i="0" u="none" strike="noStrike" baseline="0" dirty="0">
                <a:latin typeface="Cambria" panose="02040503050406030204" pitchFamily="18" charset="0"/>
              </a:rPr>
              <a:t>Step #1	Local Adoption				</a:t>
            </a:r>
            <a:r>
              <a:rPr lang="en-US" dirty="0">
                <a:latin typeface="Cambria" panose="02040503050406030204" pitchFamily="18" charset="0"/>
              </a:rPr>
              <a:t>Step #2 	</a:t>
            </a:r>
            <a:r>
              <a:rPr lang="en-US" sz="1800" b="0" i="0" u="none" strike="noStrike" baseline="0" dirty="0">
                <a:latin typeface="Cambria" panose="02040503050406030204" pitchFamily="18" charset="0"/>
              </a:rPr>
              <a:t>Aggregation Consultant Execution</a:t>
            </a:r>
            <a:endParaRPr lang="en-US" dirty="0">
              <a:latin typeface="Cambria" panose="02040503050406030204" pitchFamily="18" charset="0"/>
            </a:endParaRPr>
          </a:p>
          <a:p>
            <a:pPr algn="l"/>
            <a:r>
              <a:rPr lang="en-US" sz="1800" b="0" i="0" u="none" strike="noStrike" baseline="0" dirty="0">
                <a:latin typeface="CourierNewPSMT"/>
              </a:rPr>
              <a:t>	</a:t>
            </a:r>
            <a:r>
              <a:rPr lang="en-US" sz="1800" b="0" i="1" u="none" strike="noStrike" baseline="0" dirty="0">
                <a:latin typeface="CourierNewPSMT"/>
              </a:rPr>
              <a:t>T</a:t>
            </a:r>
            <a:r>
              <a:rPr lang="en-US" sz="1800" b="0" i="1" u="none" strike="noStrike" baseline="0" dirty="0">
                <a:latin typeface="Cambria" panose="02040503050406030204" pitchFamily="18" charset="0"/>
              </a:rPr>
              <a:t>own Meeting Vote</a:t>
            </a:r>
          </a:p>
          <a:p>
            <a:pPr algn="l"/>
            <a:endParaRPr lang="en-US" sz="1800" b="0" i="0" u="none" strike="noStrike" baseline="0" dirty="0">
              <a:latin typeface="Cambria" panose="02040503050406030204" pitchFamily="18" charset="0"/>
            </a:endParaRPr>
          </a:p>
          <a:p>
            <a:pPr algn="l"/>
            <a:r>
              <a:rPr lang="en-US" dirty="0">
                <a:latin typeface="Cambria" panose="02040503050406030204" pitchFamily="18" charset="0"/>
              </a:rPr>
              <a:t>Step #3	Consultant and Town will develop </a:t>
            </a:r>
            <a:r>
              <a:rPr lang="en-US" sz="1800" b="0" i="0" u="none" strike="noStrike" baseline="0" dirty="0">
                <a:latin typeface="Cambria" panose="02040503050406030204" pitchFamily="18" charset="0"/>
              </a:rPr>
              <a:t>Aggregation Plan and Supporting Documentation</a:t>
            </a:r>
          </a:p>
          <a:p>
            <a:pPr algn="l"/>
            <a:r>
              <a:rPr lang="en-US" dirty="0">
                <a:latin typeface="CourierNewPSMT"/>
              </a:rPr>
              <a:t>	</a:t>
            </a:r>
            <a:r>
              <a:rPr lang="en-US" sz="1800" b="0" i="1" u="none" strike="noStrike" baseline="0" dirty="0">
                <a:latin typeface="Cambria" panose="02040503050406030204" pitchFamily="18" charset="0"/>
              </a:rPr>
              <a:t>Standard Plan presented to Town by CPG</a:t>
            </a:r>
            <a:br>
              <a:rPr lang="en-US" sz="1800" b="0" i="1" u="none" strike="noStrike" baseline="0" dirty="0">
                <a:latin typeface="Cambria" panose="02040503050406030204" pitchFamily="18" charset="0"/>
              </a:rPr>
            </a:br>
            <a:r>
              <a:rPr lang="en-US" sz="1800" b="0" i="1" u="none" strike="noStrike" baseline="0" dirty="0">
                <a:latin typeface="Cambria" panose="02040503050406030204" pitchFamily="18" charset="0"/>
              </a:rPr>
              <a:t>	Public Posting of Plan for 30 Days</a:t>
            </a:r>
          </a:p>
          <a:p>
            <a:pPr algn="l"/>
            <a:r>
              <a:rPr lang="en-US" sz="1800" b="0" i="1" u="none" strike="noStrike" baseline="0" dirty="0">
                <a:latin typeface="Cambria" panose="02040503050406030204" pitchFamily="18" charset="0"/>
              </a:rPr>
              <a:t>	Select Board Vote of Plan acceptance</a:t>
            </a:r>
          </a:p>
          <a:p>
            <a:pPr algn="l"/>
            <a:endParaRPr lang="en-US" sz="1800" b="0" i="0" u="none" strike="noStrike" baseline="0" dirty="0">
              <a:latin typeface="Cambria" panose="02040503050406030204" pitchFamily="18" charset="0"/>
            </a:endParaRPr>
          </a:p>
          <a:p>
            <a:pPr algn="l"/>
            <a:r>
              <a:rPr lang="en-US" dirty="0">
                <a:latin typeface="Cambria" panose="02040503050406030204" pitchFamily="18" charset="0"/>
              </a:rPr>
              <a:t>Step #4	</a:t>
            </a:r>
            <a:r>
              <a:rPr lang="en-US" sz="1800" b="0" i="0" u="none" strike="noStrike" baseline="0" dirty="0">
                <a:latin typeface="Cambria" panose="02040503050406030204" pitchFamily="18" charset="0"/>
              </a:rPr>
              <a:t>State Approvals</a:t>
            </a:r>
          </a:p>
          <a:p>
            <a:pPr algn="l"/>
            <a:r>
              <a:rPr lang="en-US" sz="1800" b="0" i="0" u="none" strike="noStrike" baseline="0" dirty="0">
                <a:latin typeface="Cambria" panose="02040503050406030204" pitchFamily="18" charset="0"/>
              </a:rPr>
              <a:t>	</a:t>
            </a:r>
            <a:r>
              <a:rPr lang="en-US" sz="1800" b="0" i="1" u="none" strike="noStrike" baseline="0" dirty="0">
                <a:latin typeface="Cambria" panose="02040503050406030204" pitchFamily="18" charset="0"/>
              </a:rPr>
              <a:t>Department of Public Utilities Filing</a:t>
            </a:r>
          </a:p>
          <a:p>
            <a:pPr algn="l"/>
            <a:r>
              <a:rPr lang="en-US" i="1" dirty="0">
                <a:latin typeface="Cambria" panose="02040503050406030204" pitchFamily="18" charset="0"/>
              </a:rPr>
              <a:t>	F</a:t>
            </a:r>
            <a:r>
              <a:rPr lang="en-US" sz="1800" b="0" i="1" u="none" strike="noStrike" baseline="0" dirty="0">
                <a:latin typeface="Cambria" panose="02040503050406030204" pitchFamily="18" charset="0"/>
              </a:rPr>
              <a:t>ull filing and presentation made at public hearing</a:t>
            </a:r>
          </a:p>
          <a:p>
            <a:pPr algn="l"/>
            <a:endParaRPr lang="en-US" i="1" dirty="0">
              <a:latin typeface="Cambria" panose="02040503050406030204" pitchFamily="18" charset="0"/>
            </a:endParaRPr>
          </a:p>
          <a:p>
            <a:pPr algn="l"/>
            <a:r>
              <a:rPr lang="en-US" sz="1800" b="0" u="none" strike="noStrike" baseline="0" dirty="0">
                <a:latin typeface="Cambria" panose="02040503050406030204" pitchFamily="18" charset="0"/>
              </a:rPr>
              <a:t>Step #5	</a:t>
            </a:r>
            <a:r>
              <a:rPr lang="en-US" sz="1800" b="0" i="0" u="none" strike="noStrike" baseline="0" dirty="0">
                <a:latin typeface="Cambria" panose="02040503050406030204" pitchFamily="18" charset="0"/>
              </a:rPr>
              <a:t>Supply Bidding</a:t>
            </a:r>
          </a:p>
          <a:p>
            <a:pPr algn="l"/>
            <a:r>
              <a:rPr lang="en-US" sz="1800" b="0" i="0" u="none" strike="noStrike" baseline="0" dirty="0">
                <a:latin typeface="Cambria" panose="02040503050406030204" pitchFamily="18" charset="0"/>
              </a:rPr>
              <a:t>	</a:t>
            </a:r>
            <a:r>
              <a:rPr lang="en-US" sz="1800" b="0" i="1" u="none" strike="noStrike" baseline="0" dirty="0">
                <a:latin typeface="Cambria" panose="02040503050406030204" pitchFamily="18" charset="0"/>
              </a:rPr>
              <a:t>CPG mees with Town regarding program options</a:t>
            </a:r>
          </a:p>
          <a:p>
            <a:pPr algn="l"/>
            <a:r>
              <a:rPr lang="en-US" sz="1800" b="0" i="1" u="none" strike="noStrike" baseline="0" dirty="0">
                <a:latin typeface="Cambria" panose="02040503050406030204" pitchFamily="18" charset="0"/>
              </a:rPr>
              <a:t>	RFP developed and distributed by CPG</a:t>
            </a:r>
          </a:p>
          <a:p>
            <a:pPr algn="l"/>
            <a:r>
              <a:rPr lang="en-US" sz="1800" b="0" i="1" u="none" strike="noStrike" baseline="0" dirty="0">
                <a:latin typeface="Cambria" panose="02040503050406030204" pitchFamily="18" charset="0"/>
              </a:rPr>
              <a:t>	Bids received and reviewed with the Town</a:t>
            </a:r>
          </a:p>
          <a:p>
            <a:pPr algn="l"/>
            <a:r>
              <a:rPr lang="en-US" sz="1800" b="0" i="1" u="none" strike="noStrike" baseline="0" dirty="0">
                <a:latin typeface="Cambria" panose="02040503050406030204" pitchFamily="18" charset="0"/>
              </a:rPr>
              <a:t>	Town chooses supplier, or rejects bids</a:t>
            </a:r>
          </a:p>
        </p:txBody>
      </p:sp>
      <p:pic>
        <p:nvPicPr>
          <p:cNvPr id="8" name="Picture 7" descr="Small, medium, and large light bulbs on top of boxes">
            <a:extLst>
              <a:ext uri="{FF2B5EF4-FFF2-40B4-BE49-F238E27FC236}">
                <a16:creationId xmlns:a16="http://schemas.microsoft.com/office/drawing/2014/main" id="{E6843281-24B1-3511-3566-C18307D83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027" y="4056404"/>
            <a:ext cx="3244922" cy="2155210"/>
          </a:xfrm>
          <a:prstGeom prst="rect">
            <a:avLst/>
          </a:prstGeom>
        </p:spPr>
      </p:pic>
    </p:spTree>
    <p:extLst>
      <p:ext uri="{BB962C8B-B14F-4D97-AF65-F5344CB8AC3E}">
        <p14:creationId xmlns:p14="http://schemas.microsoft.com/office/powerpoint/2010/main" val="117001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B3EE76-343D-E0FF-C37D-BEADEB4F6EC5}"/>
              </a:ext>
            </a:extLst>
          </p:cNvPr>
          <p:cNvSpPr txBox="1"/>
          <p:nvPr/>
        </p:nvSpPr>
        <p:spPr>
          <a:xfrm>
            <a:off x="777765" y="1141162"/>
            <a:ext cx="8019393" cy="5355312"/>
          </a:xfrm>
          <a:prstGeom prst="rect">
            <a:avLst/>
          </a:prstGeom>
          <a:noFill/>
        </p:spPr>
        <p:txBody>
          <a:bodyPr wrap="square">
            <a:spAutoFit/>
          </a:bodyPr>
          <a:lstStyle/>
          <a:p>
            <a:pPr algn="l"/>
            <a:r>
              <a:rPr lang="en-US" sz="1800" b="0" i="0" u="none" strike="noStrike" baseline="0">
                <a:latin typeface="Cambria" panose="02040503050406030204" pitchFamily="18" charset="0"/>
              </a:rPr>
              <a:t>Step # 6	</a:t>
            </a:r>
            <a:r>
              <a:rPr lang="en-US">
                <a:latin typeface="Cambria" panose="02040503050406030204" pitchFamily="18" charset="0"/>
              </a:rPr>
              <a:t>Public Information/Customer Notification</a:t>
            </a:r>
            <a:br>
              <a:rPr lang="en-US">
                <a:latin typeface="Cambria" panose="02040503050406030204" pitchFamily="18" charset="0"/>
              </a:rPr>
            </a:br>
            <a:r>
              <a:rPr lang="en-US">
                <a:latin typeface="Cambria" panose="02040503050406030204" pitchFamily="18" charset="0"/>
              </a:rPr>
              <a:t>	</a:t>
            </a:r>
            <a:r>
              <a:rPr lang="en-US" sz="1800" b="0" i="1" u="none" strike="noStrike" baseline="0">
                <a:latin typeface="Cambria" panose="02040503050406030204" pitchFamily="18" charset="0"/>
              </a:rPr>
              <a:t>Statutory customer notification letters sent by</a:t>
            </a:r>
          </a:p>
          <a:p>
            <a:pPr algn="l"/>
            <a:r>
              <a:rPr lang="en-US" sz="1800" b="0" i="1" u="none" strike="noStrike" baseline="0">
                <a:latin typeface="Cambria" panose="02040503050406030204" pitchFamily="18" charset="0"/>
              </a:rPr>
              <a:t>	supplier to all Basic Service accounts</a:t>
            </a:r>
          </a:p>
          <a:p>
            <a:pPr algn="l"/>
            <a:r>
              <a:rPr lang="en-US" sz="1800" b="0" i="1" u="none" strike="noStrike" baseline="0">
                <a:latin typeface="Cambria" panose="02040503050406030204" pitchFamily="18" charset="0"/>
              </a:rPr>
              <a:t>	CPG issues press release upon Town approval</a:t>
            </a:r>
          </a:p>
          <a:p>
            <a:pPr algn="l"/>
            <a:r>
              <a:rPr lang="en-US" sz="1800" b="0" i="1" u="none" strike="noStrike" baseline="0">
                <a:latin typeface="Cambria" panose="02040503050406030204" pitchFamily="18" charset="0"/>
              </a:rPr>
              <a:t>	Informational meetings, Local cable programs, </a:t>
            </a:r>
            <a:br>
              <a:rPr lang="en-US" sz="1800" b="0" i="1" u="none" strike="noStrike" baseline="0">
                <a:latin typeface="Cambria" panose="02040503050406030204" pitchFamily="18" charset="0"/>
              </a:rPr>
            </a:br>
            <a:r>
              <a:rPr lang="en-US" sz="1800" b="0" i="1" u="none" strike="noStrike" baseline="0">
                <a:latin typeface="Cambria" panose="02040503050406030204" pitchFamily="18" charset="0"/>
              </a:rPr>
              <a:t>	Social media content</a:t>
            </a:r>
          </a:p>
          <a:p>
            <a:pPr algn="l"/>
            <a:endParaRPr lang="en-US" i="1">
              <a:latin typeface="Cambria" panose="02040503050406030204" pitchFamily="18" charset="0"/>
            </a:endParaRPr>
          </a:p>
          <a:p>
            <a:pPr algn="l"/>
            <a:r>
              <a:rPr lang="en-US" sz="1800" b="0" u="none" strike="noStrike" baseline="0">
                <a:latin typeface="Cambria" panose="02040503050406030204" pitchFamily="18" charset="0"/>
              </a:rPr>
              <a:t>Step #7	Implementation</a:t>
            </a:r>
            <a:br>
              <a:rPr lang="en-US" sz="1800" b="0" u="none" strike="noStrike" baseline="0">
                <a:latin typeface="Cambria" panose="02040503050406030204" pitchFamily="18" charset="0"/>
              </a:rPr>
            </a:br>
            <a:r>
              <a:rPr lang="en-US" sz="1800" b="0" u="none" strike="noStrike" baseline="0">
                <a:latin typeface="Cambria" panose="02040503050406030204" pitchFamily="18" charset="0"/>
              </a:rPr>
              <a:t>	</a:t>
            </a:r>
            <a:r>
              <a:rPr lang="en-US" sz="1800" b="0" i="1" u="none" strike="noStrike" baseline="0">
                <a:latin typeface="Cambria" panose="02040503050406030204" pitchFamily="18" charset="0"/>
              </a:rPr>
              <a:t>CPG manages opt-out process and all public requests</a:t>
            </a:r>
          </a:p>
          <a:p>
            <a:pPr algn="l"/>
            <a:r>
              <a:rPr lang="en-US" sz="1800" b="0" i="1" u="none" strike="noStrike" baseline="0">
                <a:latin typeface="Cambria" panose="02040503050406030204" pitchFamily="18" charset="0"/>
              </a:rPr>
              <a:t>	for information and questions</a:t>
            </a:r>
          </a:p>
          <a:p>
            <a:pPr algn="l"/>
            <a:endParaRPr lang="en-US" i="1">
              <a:latin typeface="Cambria" panose="02040503050406030204" pitchFamily="18" charset="0"/>
            </a:endParaRPr>
          </a:p>
          <a:p>
            <a:pPr algn="l"/>
            <a:endParaRPr lang="en-US" sz="1800" b="0" i="1" u="none" strike="noStrike" baseline="0">
              <a:latin typeface="Cambria" panose="02040503050406030204" pitchFamily="18" charset="0"/>
            </a:endParaRPr>
          </a:p>
          <a:p>
            <a:pPr algn="l"/>
            <a:r>
              <a:rPr lang="en-US">
                <a:latin typeface="Cambria" panose="02040503050406030204" pitchFamily="18" charset="0"/>
              </a:rPr>
              <a:t>Step #8</a:t>
            </a:r>
            <a:r>
              <a:rPr lang="en-US" i="1">
                <a:latin typeface="Cambria" panose="02040503050406030204" pitchFamily="18" charset="0"/>
              </a:rPr>
              <a:t>	</a:t>
            </a:r>
            <a:r>
              <a:rPr lang="en-US">
                <a:latin typeface="Cambria" panose="02040503050406030204" pitchFamily="18" charset="0"/>
              </a:rPr>
              <a:t>Ongoing Service</a:t>
            </a:r>
          </a:p>
          <a:p>
            <a:pPr algn="l"/>
            <a:r>
              <a:rPr lang="en-US">
                <a:latin typeface="Cambria" panose="02040503050406030204" pitchFamily="18" charset="0"/>
              </a:rPr>
              <a:t>	</a:t>
            </a:r>
            <a:r>
              <a:rPr lang="en-US" sz="1800" b="0" i="1" u="none" strike="noStrike" baseline="0">
                <a:latin typeface="Cambria" panose="02040503050406030204" pitchFamily="18" charset="0"/>
              </a:rPr>
              <a:t>CPG manages future opt-outs and opt-ins</a:t>
            </a:r>
          </a:p>
          <a:p>
            <a:pPr algn="l"/>
            <a:r>
              <a:rPr lang="en-US" sz="1800" b="0" i="1" u="none" strike="noStrike" baseline="0">
                <a:latin typeface="Cambria" panose="02040503050406030204" pitchFamily="18" charset="0"/>
              </a:rPr>
              <a:t>	CPG files required reports</a:t>
            </a:r>
          </a:p>
          <a:p>
            <a:pPr algn="l"/>
            <a:r>
              <a:rPr lang="en-US" sz="1800" b="0" i="1" u="none" strike="noStrike" baseline="0">
                <a:latin typeface="CourierNewPSMT"/>
              </a:rPr>
              <a:t>	</a:t>
            </a:r>
            <a:r>
              <a:rPr lang="en-US" sz="1800" b="0" i="1" u="none" strike="noStrike" baseline="0">
                <a:latin typeface="Cambria" panose="02040503050406030204" pitchFamily="18" charset="0"/>
              </a:rPr>
              <a:t>CPG manages ongoing requests for information</a:t>
            </a:r>
          </a:p>
          <a:p>
            <a:pPr algn="l"/>
            <a:r>
              <a:rPr lang="en-US" sz="1800" b="0" i="1" u="none" strike="noStrike" baseline="0">
                <a:latin typeface="CourierNewPSMT"/>
              </a:rPr>
              <a:t>	</a:t>
            </a:r>
            <a:r>
              <a:rPr lang="en-US" sz="1800" b="0" i="1" u="none" strike="noStrike" baseline="0">
                <a:latin typeface="Cambria" panose="02040503050406030204" pitchFamily="18" charset="0"/>
              </a:rPr>
              <a:t>CPG conducts regular meeting with Town as</a:t>
            </a:r>
          </a:p>
          <a:p>
            <a:pPr algn="l"/>
            <a:r>
              <a:rPr lang="en-US" sz="1800" b="0" i="1" u="none" strike="noStrike" baseline="0">
                <a:latin typeface="Cambria" panose="02040503050406030204" pitchFamily="18" charset="0"/>
              </a:rPr>
              <a:t>	required/requested</a:t>
            </a:r>
            <a:br>
              <a:rPr lang="en-US">
                <a:latin typeface="Cambria" panose="02040503050406030204" pitchFamily="18" charset="0"/>
              </a:rPr>
            </a:br>
            <a:endParaRPr lang="en-US" sz="1800" b="0" i="1" u="none" strike="noStrike" baseline="0" dirty="0">
              <a:latin typeface="Cambria" panose="02040503050406030204" pitchFamily="18" charset="0"/>
            </a:endParaRPr>
          </a:p>
        </p:txBody>
      </p:sp>
      <p:pic>
        <p:nvPicPr>
          <p:cNvPr id="7" name="Picture 6" descr="Close up of a solar panel">
            <a:extLst>
              <a:ext uri="{FF2B5EF4-FFF2-40B4-BE49-F238E27FC236}">
                <a16:creationId xmlns:a16="http://schemas.microsoft.com/office/drawing/2014/main" id="{C9F5FAFB-F392-507F-543F-82A994671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931" y="836362"/>
            <a:ext cx="4013304" cy="2674883"/>
          </a:xfrm>
          <a:prstGeom prst="rect">
            <a:avLst/>
          </a:prstGeom>
        </p:spPr>
      </p:pic>
      <p:pic>
        <p:nvPicPr>
          <p:cNvPr id="8" name="Picture 7" descr="Logo&#10;&#10;Description automatically generated">
            <a:extLst>
              <a:ext uri="{FF2B5EF4-FFF2-40B4-BE49-F238E27FC236}">
                <a16:creationId xmlns:a16="http://schemas.microsoft.com/office/drawing/2014/main" id="{2A90533C-DFB2-3853-59E1-6AB463071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538" y="4608786"/>
            <a:ext cx="2133601" cy="2133601"/>
          </a:xfrm>
          <a:prstGeom prst="rect">
            <a:avLst/>
          </a:prstGeom>
        </p:spPr>
      </p:pic>
      <p:sp>
        <p:nvSpPr>
          <p:cNvPr id="9" name="Oval 8">
            <a:extLst>
              <a:ext uri="{FF2B5EF4-FFF2-40B4-BE49-F238E27FC236}">
                <a16:creationId xmlns:a16="http://schemas.microsoft.com/office/drawing/2014/main" id="{466651F7-BC70-0AC3-420D-BE76B56FB6A1}"/>
              </a:ext>
            </a:extLst>
          </p:cNvPr>
          <p:cNvSpPr/>
          <p:nvPr/>
        </p:nvSpPr>
        <p:spPr>
          <a:xfrm>
            <a:off x="6411312" y="4000364"/>
            <a:ext cx="3373820" cy="1813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9C3B5E-6EAC-6ACF-7D89-CDF4F1173631}"/>
              </a:ext>
            </a:extLst>
          </p:cNvPr>
          <p:cNvSpPr txBox="1"/>
          <p:nvPr/>
        </p:nvSpPr>
        <p:spPr>
          <a:xfrm>
            <a:off x="6579477" y="4399051"/>
            <a:ext cx="3037490" cy="1015663"/>
          </a:xfrm>
          <a:prstGeom prst="rect">
            <a:avLst/>
          </a:prstGeom>
          <a:noFill/>
        </p:spPr>
        <p:txBody>
          <a:bodyPr wrap="square" rtlCol="0">
            <a:spAutoFit/>
          </a:bodyPr>
          <a:lstStyle/>
          <a:p>
            <a:pPr algn="ctr"/>
            <a:r>
              <a:rPr lang="en-US" sz="2000" dirty="0"/>
              <a:t>Anticipated timeframe of DPU approval will be 18-24 months</a:t>
            </a:r>
          </a:p>
        </p:txBody>
      </p:sp>
    </p:spTree>
    <p:extLst>
      <p:ext uri="{BB962C8B-B14F-4D97-AF65-F5344CB8AC3E}">
        <p14:creationId xmlns:p14="http://schemas.microsoft.com/office/powerpoint/2010/main" val="280804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1EDA-A64E-461B-7A67-004BB093F6FD}"/>
              </a:ext>
            </a:extLst>
          </p:cNvPr>
          <p:cNvSpPr>
            <a:spLocks noGrp="1"/>
          </p:cNvSpPr>
          <p:nvPr>
            <p:ph type="title"/>
          </p:nvPr>
        </p:nvSpPr>
        <p:spPr/>
        <p:txBody>
          <a:bodyPr/>
          <a:lstStyle/>
          <a:p>
            <a:r>
              <a:rPr lang="en-US" dirty="0"/>
              <a:t>Colonial Power Group</a:t>
            </a:r>
          </a:p>
        </p:txBody>
      </p:sp>
      <p:pic>
        <p:nvPicPr>
          <p:cNvPr id="5" name="Picture 4">
            <a:extLst>
              <a:ext uri="{FF2B5EF4-FFF2-40B4-BE49-F238E27FC236}">
                <a16:creationId xmlns:a16="http://schemas.microsoft.com/office/drawing/2014/main" id="{1E21514F-C7E7-61F0-C485-7B19FF06625F}"/>
              </a:ext>
            </a:extLst>
          </p:cNvPr>
          <p:cNvPicPr>
            <a:picLocks noChangeAspect="1"/>
          </p:cNvPicPr>
          <p:nvPr/>
        </p:nvPicPr>
        <p:blipFill>
          <a:blip r:embed="rId2"/>
          <a:stretch>
            <a:fillRect/>
          </a:stretch>
        </p:blipFill>
        <p:spPr>
          <a:xfrm>
            <a:off x="8191334" y="415228"/>
            <a:ext cx="3629025" cy="1533525"/>
          </a:xfrm>
          <a:prstGeom prst="rect">
            <a:avLst/>
          </a:prstGeom>
        </p:spPr>
      </p:pic>
      <p:sp>
        <p:nvSpPr>
          <p:cNvPr id="6" name="TextBox 5">
            <a:extLst>
              <a:ext uri="{FF2B5EF4-FFF2-40B4-BE49-F238E27FC236}">
                <a16:creationId xmlns:a16="http://schemas.microsoft.com/office/drawing/2014/main" id="{CBF5EE40-EF46-B09F-43C5-D1613325BBC4}"/>
              </a:ext>
            </a:extLst>
          </p:cNvPr>
          <p:cNvSpPr txBox="1"/>
          <p:nvPr/>
        </p:nvSpPr>
        <p:spPr>
          <a:xfrm>
            <a:off x="1498926" y="1708369"/>
            <a:ext cx="6821214" cy="4832092"/>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Colonial Power Group is a leading consultant of Municipal Aggregation Programs in Massachusetts.  Consults for almost 80 Massachusetts Municipalities</a:t>
            </a: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Several area communities use CPG as their consultant for their municipal aggregation program:  </a:t>
            </a:r>
          </a:p>
          <a:p>
            <a:endParaRPr lang="en-US" sz="2000" dirty="0">
              <a:latin typeface="Cambria" panose="02040503050406030204" pitchFamily="18" charset="0"/>
              <a:ea typeface="Cambria" panose="02040503050406030204" pitchFamily="18" charset="0"/>
            </a:endParaRPr>
          </a:p>
          <a:p>
            <a:r>
              <a:rPr lang="en-US" sz="2400" i="1" dirty="0">
                <a:latin typeface="Cambria" panose="02040503050406030204" pitchFamily="18" charset="0"/>
                <a:ea typeface="Cambria" panose="02040503050406030204" pitchFamily="18" charset="0"/>
              </a:rPr>
              <a:t>Harvard, Lunenburg, Lancaster, Ashby, Bolton, Gardner, Carlisle, Lowell</a:t>
            </a: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Received favorable recommendations from current CPG customers</a:t>
            </a: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Website (colonialpowergroup.com) is easy to use, informative and provides a comprehensive list of FAQ’s</a:t>
            </a:r>
          </a:p>
        </p:txBody>
      </p:sp>
    </p:spTree>
    <p:extLst>
      <p:ext uri="{BB962C8B-B14F-4D97-AF65-F5344CB8AC3E}">
        <p14:creationId xmlns:p14="http://schemas.microsoft.com/office/powerpoint/2010/main" val="21519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3CFAA-E6A9-8861-D04F-FFF582E52429}"/>
              </a:ext>
            </a:extLst>
          </p:cNvPr>
          <p:cNvSpPr>
            <a:spLocks noGrp="1"/>
          </p:cNvSpPr>
          <p:nvPr>
            <p:ph type="title"/>
          </p:nvPr>
        </p:nvSpPr>
        <p:spPr>
          <a:xfrm>
            <a:off x="569286" y="374834"/>
            <a:ext cx="8456855" cy="2181946"/>
          </a:xfrm>
        </p:spPr>
        <p:txBody>
          <a:bodyPr vert="horz" lIns="91440" tIns="45720" rIns="91440" bIns="45720" rtlCol="0" anchor="t">
            <a:normAutofit/>
          </a:bodyPr>
          <a:lstStyle/>
          <a:p>
            <a:r>
              <a:rPr lang="en-US" dirty="0"/>
              <a:t>General Information</a:t>
            </a:r>
          </a:p>
        </p:txBody>
      </p:sp>
      <p:sp>
        <p:nvSpPr>
          <p:cNvPr id="5" name="TextBox 4">
            <a:extLst>
              <a:ext uri="{FF2B5EF4-FFF2-40B4-BE49-F238E27FC236}">
                <a16:creationId xmlns:a16="http://schemas.microsoft.com/office/drawing/2014/main" id="{E1F5C60E-6D73-4BB5-2D0C-8DCC3D086D91}"/>
              </a:ext>
            </a:extLst>
          </p:cNvPr>
          <p:cNvSpPr txBox="1"/>
          <p:nvPr/>
        </p:nvSpPr>
        <p:spPr>
          <a:xfrm>
            <a:off x="169741" y="1467607"/>
            <a:ext cx="5334000" cy="5190338"/>
          </a:xfrm>
          <a:prstGeom prst="rect">
            <a:avLst/>
          </a:prstGeom>
        </p:spPr>
        <p:txBody>
          <a:bodyPr vert="horz" lIns="91440" tIns="45720" rIns="91440" bIns="45720" rtlCol="0" anchor="t">
            <a:normAutofit/>
          </a:bodyPr>
          <a:lstStyle/>
          <a:p>
            <a:pPr>
              <a:lnSpc>
                <a:spcPct val="115000"/>
              </a:lnSpc>
              <a:spcAft>
                <a:spcPts val="600"/>
              </a:spcAft>
            </a:pPr>
            <a:r>
              <a:rPr lang="en-US" sz="1400" spc="50" dirty="0">
                <a:latin typeface="Cambria" panose="02040503050406030204" pitchFamily="18" charset="0"/>
                <a:ea typeface="Cambria" panose="02040503050406030204" pitchFamily="18" charset="0"/>
              </a:rPr>
              <a:t>Consumers in Massachusetts have the choice to purchase their electricity supply from their Electric Distribution Company (EDC), National Grid in our case; or a competitive supplier.  This has been the case since 1997, with the restructuring of the electric market in Massachusetts.  </a:t>
            </a:r>
          </a:p>
          <a:p>
            <a:pPr>
              <a:lnSpc>
                <a:spcPct val="115000"/>
              </a:lnSpc>
              <a:spcAft>
                <a:spcPts val="600"/>
              </a:spcAft>
            </a:pPr>
            <a:br>
              <a:rPr lang="en-US" sz="1400" spc="50" dirty="0">
                <a:latin typeface="Cambria" panose="02040503050406030204" pitchFamily="18" charset="0"/>
                <a:ea typeface="Cambria" panose="02040503050406030204" pitchFamily="18" charset="0"/>
              </a:rPr>
            </a:br>
            <a:r>
              <a:rPr lang="en-US" sz="1400" spc="50" dirty="0">
                <a:latin typeface="Cambria" panose="02040503050406030204" pitchFamily="18" charset="0"/>
                <a:ea typeface="Cambria" panose="02040503050406030204" pitchFamily="18" charset="0"/>
              </a:rPr>
              <a:t>Consumers living in a municipality with an established municipal aggregation program have the added choice of purchasing their supply from the aggregation.</a:t>
            </a:r>
          </a:p>
          <a:p>
            <a:pPr>
              <a:lnSpc>
                <a:spcPct val="115000"/>
              </a:lnSpc>
              <a:spcAft>
                <a:spcPts val="600"/>
              </a:spcAft>
            </a:pPr>
            <a:endParaRPr lang="en-US" sz="1400" spc="50" dirty="0">
              <a:latin typeface="Cambria" panose="02040503050406030204" pitchFamily="18" charset="0"/>
              <a:ea typeface="Cambria" panose="02040503050406030204" pitchFamily="18" charset="0"/>
            </a:endParaRPr>
          </a:p>
          <a:p>
            <a:pPr>
              <a:lnSpc>
                <a:spcPct val="115000"/>
              </a:lnSpc>
              <a:spcAft>
                <a:spcPts val="600"/>
              </a:spcAft>
            </a:pPr>
            <a:r>
              <a:rPr lang="en-US" sz="1400" spc="50" dirty="0">
                <a:latin typeface="Cambria" panose="02040503050406030204" pitchFamily="18" charset="0"/>
                <a:ea typeface="Cambria" panose="02040503050406030204" pitchFamily="18" charset="0"/>
              </a:rPr>
              <a:t>The standard product offered by CPG will always include the amount of renewable energy required by law, but the Town aggregation may also choose to include additional renewable energy products in the standard product.  </a:t>
            </a:r>
          </a:p>
          <a:p>
            <a:pPr indent="-270000">
              <a:lnSpc>
                <a:spcPct val="115000"/>
              </a:lnSpc>
              <a:spcAft>
                <a:spcPts val="600"/>
              </a:spcAft>
              <a:buFont typeface="Arial" panose="020B0604020202020204" pitchFamily="34" charset="0"/>
              <a:buChar char="•"/>
            </a:pPr>
            <a:endParaRPr lang="en-US" sz="1400" spc="50" dirty="0">
              <a:latin typeface="Cambria" panose="02040503050406030204" pitchFamily="18" charset="0"/>
              <a:ea typeface="Cambria" panose="02040503050406030204" pitchFamily="18" charset="0"/>
            </a:endParaRPr>
          </a:p>
          <a:p>
            <a:pPr>
              <a:lnSpc>
                <a:spcPct val="115000"/>
              </a:lnSpc>
              <a:spcAft>
                <a:spcPts val="600"/>
              </a:spcAft>
            </a:pPr>
            <a:r>
              <a:rPr lang="en-US" sz="1400" spc="50" dirty="0">
                <a:latin typeface="Cambria" panose="02040503050406030204" pitchFamily="18" charset="0"/>
                <a:ea typeface="Cambria" panose="02040503050406030204" pitchFamily="18" charset="0"/>
              </a:rPr>
              <a:t>In addition to the standard product, many municipalities choose to offer optional products, such as a “Green” product that includes more renewable electricity credits, usually at a slightly higher rate than the standard product.  </a:t>
            </a:r>
          </a:p>
        </p:txBody>
      </p:sp>
      <p:grpSp>
        <p:nvGrpSpPr>
          <p:cNvPr id="15" name="Group 14">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6" name="Oval 15">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picture containing sky, blue, colorful, parrot&#10;&#10;Description automatically generated">
            <a:extLst>
              <a:ext uri="{FF2B5EF4-FFF2-40B4-BE49-F238E27FC236}">
                <a16:creationId xmlns:a16="http://schemas.microsoft.com/office/drawing/2014/main" id="{3B5207C8-79CF-A658-10A1-2B87344D0E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00" r="-1" b="-1"/>
          <a:stretch/>
        </p:blipFill>
        <p:spPr>
          <a:xfrm>
            <a:off x="5503741" y="3600"/>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880165546"/>
      </p:ext>
    </p:extLst>
  </p:cSld>
  <p:clrMapOvr>
    <a:masterClrMapping/>
  </p:clrMapOvr>
</p:sld>
</file>

<file path=ppt/theme/theme1.xml><?xml version="1.0" encoding="utf-8"?>
<a:theme xmlns:a="http://schemas.openxmlformats.org/drawingml/2006/main" name="Glow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97</TotalTime>
  <Words>522</Words>
  <Application>Microsoft Office PowerPoint</Application>
  <PresentationFormat>Widescreen</PresentationFormat>
  <Paragraphs>55</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Avenir Next LT Pro</vt:lpstr>
      <vt:lpstr>Bell MT</vt:lpstr>
      <vt:lpstr>Cambria</vt:lpstr>
      <vt:lpstr>CourierNewPSMT</vt:lpstr>
      <vt:lpstr>Helvetica Neue</vt:lpstr>
      <vt:lpstr>Noto Sans VF</vt:lpstr>
      <vt:lpstr>GlowVTI</vt:lpstr>
      <vt:lpstr>Article 29 </vt:lpstr>
      <vt:lpstr>Timeline for Implementation</vt:lpstr>
      <vt:lpstr>PowerPoint Presentation</vt:lpstr>
      <vt:lpstr>Colonial Power Group</vt:lpstr>
      <vt:lpstr>General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29</dc:title>
  <dc:creator>Carly Antonellis</dc:creator>
  <cp:lastModifiedBy>Cindy Knox</cp:lastModifiedBy>
  <cp:revision>5</cp:revision>
  <dcterms:created xsi:type="dcterms:W3CDTF">2023-04-24T15:57:14Z</dcterms:created>
  <dcterms:modified xsi:type="dcterms:W3CDTF">2023-04-24T18:02:40Z</dcterms:modified>
</cp:coreProperties>
</file>