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260" r:id="rId4"/>
    <p:sldId id="256" r:id="rId5"/>
    <p:sldId id="264" r:id="rId6"/>
    <p:sldId id="272" r:id="rId7"/>
    <p:sldId id="258" r:id="rId8"/>
    <p:sldId id="257" r:id="rId9"/>
    <p:sldId id="262" r:id="rId10"/>
    <p:sldId id="263" r:id="rId11"/>
    <p:sldId id="28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81529F-BCD2-4CE1-BD9B-608FFB9CD86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BEE378-4AEB-4CD8-B655-1647419A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/>
            <a:fld id="{A68FD118-AA83-4980-AB8E-13B7052495A8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/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441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FD118-AA83-4980-AB8E-13B705249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B585-E3D1-582C-8BBC-2EE10B60E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69018-D5FD-EE23-4B37-88F973718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1752B-2E40-3A51-A51B-AEE22F4C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D078-1F63-FC3D-64DA-140A894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8931-0050-34FF-6320-AAD7077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46ED-C89B-E198-F8E2-3C1B4732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A86CD-B33F-6AAE-5C87-9D9473CD0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56AA-3594-CAB7-773D-C14CB64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52B20-645D-1CEA-938B-C0A72086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3ACE-3E75-A2E7-4F61-D99E7667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17DE4-7A1E-FB07-177B-FD429F59D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0CF90-7AE3-7BAC-8819-310C2C769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D298-C95B-C463-7A9E-7EC45DF2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EBCA-D56E-399E-D0AA-FDAA2BFF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C934-0755-C055-914A-9EE9B712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A7CF-ED82-4517-432A-90351FDC2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294F4-1243-E9F4-EFF4-D33F68B3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0AD9A-756E-4ABF-8EAD-F3561122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4B0C-BC3A-EF9E-8E44-E5501DEB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3BE8C-DC99-15BA-6C6D-C8A5D0EF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DAA6-BC90-F6EC-035D-CC0FB7C9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1F6B-2F88-1DB8-0179-01EB97F6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CDFD-A191-0DE1-BA5A-4E22B66E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6DB43-01D6-E075-E119-1A42AC63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5B872-5825-4FA2-FD5C-13867D88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2F2E-8F36-A1F2-229B-506C5DFF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8D5D-7180-5AEA-9DA8-136C15BE1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E2E3-DDD0-B893-60FC-959CD6D0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A8AAC-03C7-3EC1-7361-B3F64CD2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AF38-09AC-F72E-E40F-97C11D38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CB78-B117-4109-6BAE-238FEA5A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BB41-053A-85CC-A0C2-9C0CD77B6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96D3E-8925-C88A-21F1-362D8A939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3416C-445B-E73E-D0E0-B85C9E3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F6E11-F1DF-1DE9-F07A-86D12450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27D1E-9F27-71EF-9BE8-312BBB73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9F8A-7F5D-C085-AA58-4D50E764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FD80C-AEB5-D7E5-BBBF-FE31D645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CDD1-0732-2528-18BE-A5FBEC43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386AB-0C82-87FD-862F-1645F1B9F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33982-3790-186D-2A93-B51A05A00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92240-CBBB-B039-2168-37C51A46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2C953-CAE8-B3BC-64F6-F75E453C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2046D-ABA3-7841-5CB5-99B9C1CF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5150-8F85-52EA-88D2-E2447403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ED8E-10F0-5ED0-7BF7-DB49C997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EC3B0-B93E-9FF5-DDBE-2768F838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6E908-4A8E-DB04-6588-4DC5FCE2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4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33E7F-C405-3678-C592-692691D8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5F01E-654A-776E-C68B-79C9857C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B1115-D51D-450E-08A7-696B4838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1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64B9-1FA3-8FA7-1444-8373FB07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C1B5-3AA2-2905-94B5-6DA09A5F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DCA0-3164-489E-DE6C-C9F2CB216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B94C2-4117-1F4C-2DAC-962287F0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ADDBF-3D4C-DB2B-0805-EB557DD0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F28E-E2D6-2E96-E490-7E2AD3A3C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E0B9-B637-475B-02D5-CC8CF4C7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C31A-9EF6-6F87-8686-450938DD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622F-4DD0-6CD5-DE46-99ED7A1E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58C4-0CA4-7640-AAB1-A25AC5BE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F90D-808E-D022-2E93-76F191FB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1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40BF-9063-FF0B-3103-62B488E6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A2FE2-7A37-2E64-F862-046605A71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46DB7-CEE9-1066-4028-405840C69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5CF3D-4545-695A-500B-B6E09427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D92DB-357E-F278-9D27-8B97BC5D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D7953-775F-E61D-81D3-01701ABA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9B3E-D17D-9455-2489-E04D21E2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ED69E-7042-8996-4E60-63C94D868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CDA3-9D6D-6664-5F94-E5B16E66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6E6E1-77D4-4FBA-D988-6E69CFE6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59C5E-150B-C70D-4A8B-8624CCCF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2968C-F69B-5BC8-AD6A-01EB6BFB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D3FE9-C467-545E-6163-07B4B824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E612-3EFC-E015-1D43-1CD73A65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F77C-BA12-C760-BA98-18658DE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89F5-617A-878D-2C1B-A50F9F17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609B-D6E9-1527-B3DB-BAF5DD39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68BF3-860F-E353-FE64-3CCA59A8C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E50D8-E3D7-F22D-F2D0-AB3EDE84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EEB1-3D5A-572D-B96A-346A521F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5D2A5-35D6-F1E7-9700-923C4682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66AF-839D-7578-0DEF-6467C42F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C583-5A59-3981-C030-B306B72CF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9543-2FE2-A2B1-BFA9-05F9C2E2C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CA82D-9241-DCA7-F54B-BCCB4CC8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68EAC-2165-B44C-D07F-A14E8D49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9066C-E32E-97EF-F5B3-FB782DB6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D139-88BB-CCD3-70B7-9000C5CD6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B3F3-1542-168E-E096-8144BBA1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939FE-9FBE-4705-68CA-139B9AA1B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D36E8-1396-8BF6-AA09-B13980309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8BAC62-3BAE-95FA-106A-A56BC7A99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9F91B-5191-E062-6EC0-77B91401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35D0A-B714-7F86-B3AE-2CD82FC63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2D9AF-8367-84D8-E820-EEFEFD07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F5BE-955C-2150-E867-F864A5D7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BE9DD-C4D6-D483-89CA-16A1B691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407DF-685F-12A2-B722-0A01EA8A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D2F9E-64B3-785C-9334-02B3F6F9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6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6CAD7-ACB7-00AE-D075-8DAD8614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67D72-BFDB-0C8D-2280-9DBC5E65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4335D-8C37-E027-BBF5-900A4ED6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24D8-D892-67C1-629A-E4A86218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A4476-8FD6-EFCE-272B-5827805C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37F80-E84F-5824-9D5A-0931025E3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B4F68-C373-A803-42F2-4550D6A6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B8CAB-B2E6-C27B-E28D-98DE28E3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94925-CA3A-4D64-E193-5996FA0D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CCE5-7ABF-D75D-0ED8-6C395531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702D6-27E5-2359-E32D-AD5C91371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2CBB6-FE30-5D42-3703-EDA7116D9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20D33-E14E-0DD3-9850-F213DB93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D3CE8-96A3-761B-488F-1E0C6E84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30A2-E1E6-8E75-66C1-4D23D5A7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2E63B4-7420-7522-AD36-AA7B7049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69C9B-D8B0-230A-09F3-9EC66BDD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AEFB-C252-2B29-2D36-BFBE0EC34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61B9F8-04C4-4227-A2DC-F7FE36C7AC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8C0C-2679-581A-DDBB-7A304EE49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651E-09A5-FA2A-1620-043B68D92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6CA6D-CAD1-4C45-80C1-AF7D7CA1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A14DF-2936-B3C6-7EB9-AAB2A63F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6007B-5BC8-819E-E762-22F054FD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81ADC-4B81-0DC1-A657-42469F924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8451B-B386-42F5-97AE-15677BAAAF28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23F9-0B9C-633B-852C-8CE4A8B32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CE548-9DB2-9415-2118-4808A759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7FD39-C06B-4CE1-951B-D9388AC3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3822FA-09F5-EDC2-1FDD-CCD7C776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Fire Department Staffing FY2025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BD489F-090C-336D-F08C-ABCA5195F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33" y="643466"/>
            <a:ext cx="501186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25008-124F-60E9-205A-57200C5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1" y="237147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5065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FCE1B5-3F94-443C-80D2-C8AFD4EC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SAFER?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61AFB-E2BD-4151-BD68-6445BF03E4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199555" cy="419955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9F720E-E574-4393-A6E2-C90CA3762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8413" y="1825625"/>
            <a:ext cx="6597445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Staffing for Adequate Fire and Emergency Response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Grant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ssists in increasing the number of firefighters to help communities meet industry minimum standards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rant recipients must demonstrate an increased compliance with NFPA 1710 or 1720 assembly and deployment standards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3-year program with no local match covering salary and average benefits package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Ayer was award it’s grant in August 2021 with increased staffing in February 2022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866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FA98C-25A0-A8A3-24A1-AEBEE8C5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SAFER Grant Focus is</a:t>
            </a:r>
            <a:br>
              <a:rPr lang="en-US" dirty="0"/>
            </a:br>
            <a:r>
              <a:rPr lang="en-US" dirty="0"/>
              <a:t>Improved Fire Fighter Safety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613EA-EC20-E188-C1A9-38A23DF33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Standards Followed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84534-2B76-99FC-A865-FE05F8497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 a department we strive to follow NFPA 1710 for our first arriving engine (4 personnel)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provides the safest environment for our fire fighters to operate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Enhances the service level provided to the community</a:t>
            </a:r>
          </a:p>
          <a:p>
            <a:r>
              <a:rPr lang="en-US" dirty="0"/>
              <a:t>NFPA 1720 response and assembly standards are also followed as a combination department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 combination career / on-call department provides the most efficient and cost-effective level of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777394-4ABF-F8D3-6F50-1D89B71A1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Metrics Evaluated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8B5BD4-E4FE-1668-A0DA-5A1DC54D3B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u="none" strike="noStrike" baseline="0" dirty="0"/>
              <a:t>Company Staffing (Crew Size)</a:t>
            </a:r>
          </a:p>
          <a:p>
            <a:pPr lvl="1"/>
            <a:r>
              <a:rPr lang="en-US" sz="2800" b="0" i="0" u="none" strike="noStrike" baseline="0" dirty="0"/>
              <a:t>Engine = minimum 4 on duty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Turnout Time =</a:t>
            </a:r>
          </a:p>
          <a:p>
            <a:pPr lvl="1"/>
            <a:r>
              <a:rPr lang="en-US" sz="2800" b="0" i="0" u="none" strike="noStrike" baseline="0" dirty="0">
                <a:solidFill>
                  <a:srgbClr val="000000"/>
                </a:solidFill>
              </a:rPr>
              <a:t>60 sec EMS</a:t>
            </a:r>
          </a:p>
          <a:p>
            <a:pPr lvl="1"/>
            <a:r>
              <a:rPr lang="en-US" sz="2800" b="0" i="0" u="none" strike="noStrike" baseline="0" dirty="0">
                <a:solidFill>
                  <a:srgbClr val="000000"/>
                </a:solidFill>
              </a:rPr>
              <a:t>80 sec Fire</a:t>
            </a:r>
          </a:p>
          <a:p>
            <a:pPr algn="l"/>
            <a:r>
              <a:rPr lang="en-US" b="0" i="0" u="none" strike="noStrike" baseline="0" dirty="0"/>
              <a:t>First Engine Arrive on Scene Time</a:t>
            </a:r>
          </a:p>
          <a:p>
            <a:pPr lvl="1"/>
            <a:r>
              <a:rPr lang="en-US" sz="2800" b="0" i="0" u="none" strike="noStrike" baseline="0" dirty="0"/>
              <a:t>240 sec (4 min)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5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14F9ED-2C53-56A8-0A1C-0FFD0C4A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SAFER Grant Timeline: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FD2BBC-ABE9-1C01-72C7-7DF86255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334"/>
            <a:ext cx="10515600" cy="4860629"/>
          </a:xfrm>
        </p:spPr>
        <p:txBody>
          <a:bodyPr/>
          <a:lstStyle/>
          <a:p>
            <a:r>
              <a:rPr lang="en-US" b="1" u="sng" dirty="0"/>
              <a:t>2010</a:t>
            </a:r>
            <a:r>
              <a:rPr lang="en-US" dirty="0"/>
              <a:t> – Internal evaluation of need for additional staffing begins</a:t>
            </a:r>
          </a:p>
          <a:p>
            <a:r>
              <a:rPr lang="en-US" dirty="0"/>
              <a:t>2013 – 1</a:t>
            </a:r>
            <a:r>
              <a:rPr lang="en-US" baseline="30000" dirty="0"/>
              <a:t>st</a:t>
            </a:r>
            <a:r>
              <a:rPr lang="en-US" dirty="0"/>
              <a:t> SAFER application submitted FY2012 grant </a:t>
            </a:r>
          </a:p>
          <a:p>
            <a:r>
              <a:rPr lang="en-US" dirty="0"/>
              <a:t>2016 – Bargained  use of per diem firefighters </a:t>
            </a:r>
          </a:p>
          <a:p>
            <a:r>
              <a:rPr lang="en-US" dirty="0"/>
              <a:t>2019 – Bargained side letter for establishing a grant committee</a:t>
            </a:r>
          </a:p>
          <a:p>
            <a:r>
              <a:rPr lang="en-US" dirty="0"/>
              <a:t>2020 – 2</a:t>
            </a:r>
            <a:r>
              <a:rPr lang="en-US" baseline="30000" dirty="0"/>
              <a:t>nd</a:t>
            </a:r>
            <a:r>
              <a:rPr lang="en-US" dirty="0"/>
              <a:t> SAFER application submitted FY2019 grant</a:t>
            </a:r>
          </a:p>
          <a:p>
            <a:r>
              <a:rPr lang="en-US" dirty="0"/>
              <a:t>2021 – 3</a:t>
            </a:r>
            <a:r>
              <a:rPr lang="en-US" baseline="30000" dirty="0"/>
              <a:t>rd</a:t>
            </a:r>
            <a:r>
              <a:rPr lang="en-US" dirty="0"/>
              <a:t> SAFER application submitted FY2020 grant</a:t>
            </a:r>
          </a:p>
          <a:p>
            <a:r>
              <a:rPr lang="en-US" dirty="0"/>
              <a:t>2021 – Grant was awarded $992,680</a:t>
            </a:r>
          </a:p>
          <a:p>
            <a:r>
              <a:rPr lang="en-US" b="1" u="sng" dirty="0"/>
              <a:t>2021</a:t>
            </a:r>
            <a:r>
              <a:rPr lang="en-US" dirty="0"/>
              <a:t> – Selectboard voted to accept grant</a:t>
            </a:r>
          </a:p>
          <a:p>
            <a:r>
              <a:rPr lang="en-US" b="1" dirty="0"/>
              <a:t>2025 – Grant funding through February 12,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8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D081-3C1F-FCCE-C330-BAD52BDB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SAFER Award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62838-564F-2251-DF58-563B42392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942" y="1479613"/>
            <a:ext cx="6466115" cy="4837310"/>
          </a:xfrm>
        </p:spPr>
      </p:pic>
    </p:spTree>
    <p:extLst>
      <p:ext uri="{BB962C8B-B14F-4D97-AF65-F5344CB8AC3E}">
        <p14:creationId xmlns:p14="http://schemas.microsoft.com/office/powerpoint/2010/main" val="94773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3822FA-09F5-EDC2-1FDD-CCD7C776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dirty="0"/>
              <a:t>Current</a:t>
            </a:r>
            <a:br>
              <a:rPr lang="en-US" sz="3400" b="1" dirty="0"/>
            </a:br>
            <a:r>
              <a:rPr lang="en-US" sz="3400" b="1" dirty="0"/>
              <a:t>Fire Department</a:t>
            </a:r>
            <a:br>
              <a:rPr lang="en-US" sz="3400" b="1" dirty="0"/>
            </a:br>
            <a:r>
              <a:rPr lang="en-US" sz="3400" b="1" dirty="0"/>
              <a:t>Staffing</a:t>
            </a:r>
          </a:p>
        </p:txBody>
      </p:sp>
      <p:pic>
        <p:nvPicPr>
          <p:cNvPr id="6" name="Content Placeholder 5" descr="A fire station with flags on the side&#10;&#10;Description automatically generated">
            <a:extLst>
              <a:ext uri="{FF2B5EF4-FFF2-40B4-BE49-F238E27FC236}">
                <a16:creationId xmlns:a16="http://schemas.microsoft.com/office/drawing/2014/main" id="{81838057-5E98-0717-3BE3-DBE6091BE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0" b="824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7B86-1778-2DBF-E58A-DAE5F406C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4" y="4668084"/>
            <a:ext cx="6897626" cy="1618532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2200" dirty="0"/>
              <a:t>Chief, Deputy Chief, Fire Prevention Lieutenant working administrative weekday schedule</a:t>
            </a:r>
          </a:p>
          <a:p>
            <a:r>
              <a:rPr lang="en-US" sz="2200" dirty="0"/>
              <a:t>4 fire fighters per group working a 24-hour shift	          Captain, Lieutenant, 2- Firefighters</a:t>
            </a:r>
          </a:p>
          <a:p>
            <a:r>
              <a:rPr lang="en-US" sz="2200" dirty="0"/>
              <a:t>13 Member Call Department, Respond as needed                        Captain, Lieutenant, 10- Firefighters, 1 Paramedic</a:t>
            </a:r>
          </a:p>
        </p:txBody>
      </p:sp>
    </p:spTree>
    <p:extLst>
      <p:ext uri="{BB962C8B-B14F-4D97-AF65-F5344CB8AC3E}">
        <p14:creationId xmlns:p14="http://schemas.microsoft.com/office/powerpoint/2010/main" val="107189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Fire trucks on the street&#10;&#10;Description automatically generated">
            <a:extLst>
              <a:ext uri="{FF2B5EF4-FFF2-40B4-BE49-F238E27FC236}">
                <a16:creationId xmlns:a16="http://schemas.microsoft.com/office/drawing/2014/main" id="{57D50D5F-B286-35DE-BA31-59E0EA474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5333AF-B0E4-04A1-33DB-CA020E8F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On duty shift deployment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FC867-8AA1-4F25-3342-8759E16F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1 Engine – Crew of 4 Personnel</a:t>
            </a:r>
          </a:p>
          <a:p>
            <a:r>
              <a:rPr lang="en-US" sz="2000" dirty="0"/>
              <a:t>2 Ambulances – 2 personnel per truck</a:t>
            </a:r>
          </a:p>
          <a:p>
            <a:r>
              <a:rPr lang="en-US" sz="2000" dirty="0"/>
              <a:t>1 Engine &amp; 1 Ambulance with 2 personnel each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the above options for initial response by on duty personnel can be augmented with  On-Call fire fighters and recall of off duty career fire fighters.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39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5759D7-6509-70A0-F944-E2253281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Maintain Staffing Levels?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F583-B5B7-4AF0-1EDB-616164D9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2048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Department  &amp; Community 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C02CA-B36F-7561-35F3-428778ED68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Maintains existing service levels</a:t>
            </a:r>
          </a:p>
          <a:p>
            <a:r>
              <a:rPr lang="en-US" dirty="0"/>
              <a:t>Safer work environment</a:t>
            </a:r>
          </a:p>
          <a:p>
            <a:r>
              <a:rPr lang="en-US" dirty="0"/>
              <a:t>Addresses staffing challenges</a:t>
            </a:r>
          </a:p>
          <a:p>
            <a:pPr lvl="1"/>
            <a:r>
              <a:rPr lang="en-US" dirty="0"/>
              <a:t>Increasing call numbers</a:t>
            </a:r>
          </a:p>
          <a:p>
            <a:pPr lvl="1"/>
            <a:r>
              <a:rPr lang="en-US" dirty="0"/>
              <a:t>Number of simultaneous calls</a:t>
            </a:r>
          </a:p>
          <a:p>
            <a:pPr lvl="1"/>
            <a:r>
              <a:rPr lang="en-US" dirty="0"/>
              <a:t>Fewer career staff living in the community</a:t>
            </a:r>
          </a:p>
          <a:p>
            <a:pPr lvl="1"/>
            <a:r>
              <a:rPr lang="en-US" dirty="0"/>
              <a:t>Housing cost is driving employees to live further away</a:t>
            </a:r>
          </a:p>
          <a:p>
            <a:pPr lvl="1"/>
            <a:r>
              <a:rPr lang="en-US" dirty="0"/>
              <a:t>Less availability of call members</a:t>
            </a:r>
          </a:p>
          <a:p>
            <a:pPr lvl="1"/>
            <a:r>
              <a:rPr lang="en-US" dirty="0"/>
              <a:t>Increase in demand for training hours (NFPA, OSHA, OEMS)</a:t>
            </a:r>
          </a:p>
          <a:p>
            <a:pPr lvl="1"/>
            <a:r>
              <a:rPr lang="en-US" dirty="0"/>
              <a:t>Less free time to volunteer due to other commitments</a:t>
            </a:r>
          </a:p>
          <a:p>
            <a:pPr lvl="1"/>
            <a:r>
              <a:rPr lang="en-US" dirty="0"/>
              <a:t>Jobs that do not accommodate response during the day or late at night</a:t>
            </a:r>
          </a:p>
        </p:txBody>
      </p:sp>
      <p:pic>
        <p:nvPicPr>
          <p:cNvPr id="10" name="Content Placeholder 9" descr="A house on fire with cars and power lines&#10;&#10;Description automatically generated">
            <a:extLst>
              <a:ext uri="{FF2B5EF4-FFF2-40B4-BE49-F238E27FC236}">
                <a16:creationId xmlns:a16="http://schemas.microsoft.com/office/drawing/2014/main" id="{77C80A9A-7787-DC80-E071-2A87CF121C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97575" y="2371759"/>
            <a:ext cx="5814679" cy="3270757"/>
          </a:xfrm>
        </p:spPr>
      </p:pic>
    </p:spTree>
    <p:extLst>
      <p:ext uri="{BB962C8B-B14F-4D97-AF65-F5344CB8AC3E}">
        <p14:creationId xmlns:p14="http://schemas.microsoft.com/office/powerpoint/2010/main" val="68159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569F8-29FB-69C0-3467-AE7FA79B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Is The Cost?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0A4E00-4FF0-A350-7F41-BBEF0AF2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FY2023 - $96,000</a:t>
            </a:r>
          </a:p>
          <a:p>
            <a:r>
              <a:rPr lang="en-US" sz="2200" dirty="0"/>
              <a:t>FY2024 - $106,000</a:t>
            </a:r>
          </a:p>
          <a:p>
            <a:r>
              <a:rPr lang="en-US" sz="2200" dirty="0"/>
              <a:t>FY2025 - $118,776</a:t>
            </a:r>
          </a:p>
          <a:p>
            <a:r>
              <a:rPr lang="en-US" sz="2200" dirty="0"/>
              <a:t>FY2026 - $190,000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9AC572-7461-6B7B-FD08-98B3919F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72414"/>
            <a:ext cx="6903720" cy="35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478</Words>
  <Application>Microsoft Office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Courier New</vt:lpstr>
      <vt:lpstr>Times New Roman</vt:lpstr>
      <vt:lpstr>Office Theme</vt:lpstr>
      <vt:lpstr>1_Office Theme</vt:lpstr>
      <vt:lpstr>Fire Department Staffing FY2025</vt:lpstr>
      <vt:lpstr>What is SAFER?</vt:lpstr>
      <vt:lpstr>SAFER Grant Focus is Improved Fire Fighter Safety</vt:lpstr>
      <vt:lpstr>SAFER Grant Timeline:</vt:lpstr>
      <vt:lpstr>SAFER Award</vt:lpstr>
      <vt:lpstr>Current Fire Department Staffing</vt:lpstr>
      <vt:lpstr>On duty shift deployment</vt:lpstr>
      <vt:lpstr>Why Maintain Staffing Levels?</vt:lpstr>
      <vt:lpstr>What Is The Cost?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januskiewicz</dc:creator>
  <cp:lastModifiedBy>januskiewicz</cp:lastModifiedBy>
  <cp:revision>3</cp:revision>
  <cp:lastPrinted>2024-04-18T17:58:17Z</cp:lastPrinted>
  <dcterms:created xsi:type="dcterms:W3CDTF">2024-04-18T15:29:55Z</dcterms:created>
  <dcterms:modified xsi:type="dcterms:W3CDTF">2024-04-18T18:11:05Z</dcterms:modified>
</cp:coreProperties>
</file>