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71" r:id="rId3"/>
    <p:sldId id="275" r:id="rId4"/>
    <p:sldId id="276" r:id="rId5"/>
    <p:sldId id="279" r:id="rId6"/>
    <p:sldId id="272" r:id="rId7"/>
    <p:sldId id="273" r:id="rId8"/>
    <p:sldId id="274" r:id="rId9"/>
  </p:sldIdLst>
  <p:sldSz cx="9144000" cy="6858000" type="screen4x3"/>
  <p:notesSz cx="7010400" cy="9296400"/>
  <p:embeddedFontLst>
    <p:embeddedFont>
      <p:font typeface="Amatic SC" panose="00000500000000000000" pitchFamily="2" charset="-79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ource Code Pro" panose="020B0509030403020204" pitchFamily="49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D4057-D9DF-460F-B8B0-30E624CACC67}" v="60" dt="2023-04-20T20:46:14.606"/>
  </p1510:revLst>
</p1510:revInfo>
</file>

<file path=ppt/tableStyles.xml><?xml version="1.0" encoding="utf-8"?>
<a:tblStyleLst xmlns:a="http://schemas.openxmlformats.org/drawingml/2006/main" def="{2A60A44B-D30E-402B-9E5C-8AB0F541116E}">
  <a:tblStyle styleId="{2A60A44B-D30E-402B-9E5C-8AB0F541116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BF91EC4-4924-461D-8F9E-36320CBAB0D8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51522BD-B954-4856-A97B-52966F80FDD9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072DF34-2B4F-4993-8DE4-0D8C8A6A6279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000776-BE9A-48A3-817D-E84849D3E23A}" styleName="Table_4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58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ndy Knox" userId="f27ba91f-be15-4ff9-83b2-e2230d045302" providerId="ADAL" clId="{DEED4057-D9DF-460F-B8B0-30E624CACC67}"/>
    <pc:docChg chg="custSel modSld">
      <pc:chgData name="Cindy Knox" userId="f27ba91f-be15-4ff9-83b2-e2230d045302" providerId="ADAL" clId="{DEED4057-D9DF-460F-B8B0-30E624CACC67}" dt="2023-04-20T20:46:14.606" v="94"/>
      <pc:docMkLst>
        <pc:docMk/>
      </pc:docMkLst>
      <pc:sldChg chg="addSp modSp mod">
        <pc:chgData name="Cindy Knox" userId="f27ba91f-be15-4ff9-83b2-e2230d045302" providerId="ADAL" clId="{DEED4057-D9DF-460F-B8B0-30E624CACC67}" dt="2023-04-20T20:40:50.188" v="18"/>
        <pc:sldMkLst>
          <pc:docMk/>
          <pc:sldMk cId="0" sldId="256"/>
        </pc:sldMkLst>
        <pc:cxnChg chg="add mod modVis">
          <ac:chgData name="Cindy Knox" userId="f27ba91f-be15-4ff9-83b2-e2230d045302" providerId="ADAL" clId="{DEED4057-D9DF-460F-B8B0-30E624CACC67}" dt="2023-04-20T20:40:50.188" v="18"/>
          <ac:cxnSpMkLst>
            <pc:docMk/>
            <pc:sldMk cId="0" sldId="256"/>
            <ac:cxnSpMk id="2" creationId="{C4F24042-E0E8-F3E1-A242-D439F7565F32}"/>
          </ac:cxnSpMkLst>
        </pc:cxnChg>
      </pc:sldChg>
      <pc:sldChg chg="addSp modSp mod">
        <pc:chgData name="Cindy Knox" userId="f27ba91f-be15-4ff9-83b2-e2230d045302" providerId="ADAL" clId="{DEED4057-D9DF-460F-B8B0-30E624CACC67}" dt="2023-04-20T20:40:50.226" v="37"/>
        <pc:sldMkLst>
          <pc:docMk/>
          <pc:sldMk cId="0" sldId="271"/>
        </pc:sldMkLst>
        <pc:cxnChg chg="add mod modVis">
          <ac:chgData name="Cindy Knox" userId="f27ba91f-be15-4ff9-83b2-e2230d045302" providerId="ADAL" clId="{DEED4057-D9DF-460F-B8B0-30E624CACC67}" dt="2023-04-20T20:40:50.226" v="37"/>
          <ac:cxnSpMkLst>
            <pc:docMk/>
            <pc:sldMk cId="0" sldId="271"/>
            <ac:cxnSpMk id="3" creationId="{EAE08369-0D31-47D1-AB76-9E7AEA98F3E1}"/>
          </ac:cxnSpMkLst>
        </pc:cxnChg>
      </pc:sldChg>
      <pc:sldChg chg="addSp modSp mod">
        <pc:chgData name="Cindy Knox" userId="f27ba91f-be15-4ff9-83b2-e2230d045302" providerId="ADAL" clId="{DEED4057-D9DF-460F-B8B0-30E624CACC67}" dt="2023-04-20T20:40:50.268" v="56"/>
        <pc:sldMkLst>
          <pc:docMk/>
          <pc:sldMk cId="3251670065" sldId="275"/>
        </pc:sldMkLst>
        <pc:cxnChg chg="add mod modVis">
          <ac:chgData name="Cindy Knox" userId="f27ba91f-be15-4ff9-83b2-e2230d045302" providerId="ADAL" clId="{DEED4057-D9DF-460F-B8B0-30E624CACC67}" dt="2023-04-20T20:40:50.268" v="56"/>
          <ac:cxnSpMkLst>
            <pc:docMk/>
            <pc:sldMk cId="3251670065" sldId="275"/>
            <ac:cxnSpMk id="2" creationId="{6759DF19-E29B-23DB-4924-B2133B6D6FFB}"/>
          </ac:cxnSpMkLst>
        </pc:cxnChg>
      </pc:sldChg>
      <pc:sldChg chg="addSp modSp mod">
        <pc:chgData name="Cindy Knox" userId="f27ba91f-be15-4ff9-83b2-e2230d045302" providerId="ADAL" clId="{DEED4057-D9DF-460F-B8B0-30E624CACC67}" dt="2023-04-20T20:41:14.700" v="75"/>
        <pc:sldMkLst>
          <pc:docMk/>
          <pc:sldMk cId="1338760530" sldId="276"/>
        </pc:sldMkLst>
        <pc:cxnChg chg="add mod modVis">
          <ac:chgData name="Cindy Knox" userId="f27ba91f-be15-4ff9-83b2-e2230d045302" providerId="ADAL" clId="{DEED4057-D9DF-460F-B8B0-30E624CACC67}" dt="2023-04-20T20:41:14.700" v="75"/>
          <ac:cxnSpMkLst>
            <pc:docMk/>
            <pc:sldMk cId="1338760530" sldId="276"/>
            <ac:cxnSpMk id="2" creationId="{DC08AF1C-160B-426F-C35D-5415B852F110}"/>
          </ac:cxnSpMkLst>
        </pc:cxnChg>
      </pc:sldChg>
      <pc:sldChg chg="addSp modSp mod">
        <pc:chgData name="Cindy Knox" userId="f27ba91f-be15-4ff9-83b2-e2230d045302" providerId="ADAL" clId="{DEED4057-D9DF-460F-B8B0-30E624CACC67}" dt="2023-04-20T20:46:14.606" v="94"/>
        <pc:sldMkLst>
          <pc:docMk/>
          <pc:sldMk cId="2898742783" sldId="279"/>
        </pc:sldMkLst>
        <pc:cxnChg chg="add mod modVis">
          <ac:chgData name="Cindy Knox" userId="f27ba91f-be15-4ff9-83b2-e2230d045302" providerId="ADAL" clId="{DEED4057-D9DF-460F-B8B0-30E624CACC67}" dt="2023-04-20T20:46:14.606" v="94"/>
          <ac:cxnSpMkLst>
            <pc:docMk/>
            <pc:sldMk cId="2898742783" sldId="279"/>
            <ac:cxnSpMk id="2" creationId="{80481B3A-6D99-F491-EECD-EFF44036F41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2" y="1162050"/>
            <a:ext cx="4181475" cy="313689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319" cy="366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319" cy="366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ar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200" cy="36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200" cy="36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15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200" cy="36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58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200" cy="36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777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0d2197eb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110d2197eb5_0_26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110d2197eb5_0_26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0d2197eb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110d2197eb5_0_43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110d2197eb5_0_43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9:notes"/>
          <p:cNvSpPr txBox="1">
            <a:spLocks noGrp="1"/>
          </p:cNvSpPr>
          <p:nvPr>
            <p:ph type="body" idx="1"/>
          </p:nvPr>
        </p:nvSpPr>
        <p:spPr>
          <a:xfrm>
            <a:off x="701039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9:notes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" name="Google Shape;48;p10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.xlsm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Macro-Enabled_Worksheet1.xlsm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F24042-E0E8-F3E1-A242-D439F7565F3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fld>
            <a:endParaRPr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447400" y="4867300"/>
            <a:ext cx="4124700" cy="1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24"/>
              <a:buFont typeface="Arial"/>
              <a:buNone/>
            </a:pPr>
            <a:endParaRPr sz="455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224"/>
              <a:buFont typeface="Arial"/>
              <a:buNone/>
            </a:pPr>
            <a:r>
              <a:rPr lang="en-US" sz="182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Monday, April 24, 2023</a:t>
            </a:r>
            <a:endParaRPr sz="182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224"/>
              <a:buFont typeface="Arial"/>
              <a:buNone/>
            </a:pPr>
            <a:endParaRPr sz="182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224"/>
              <a:buFont typeface="Arial"/>
              <a:buNone/>
            </a:pPr>
            <a:r>
              <a:rPr lang="en-US" sz="1820" b="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Dr. Adam </a:t>
            </a:r>
            <a:r>
              <a:rPr lang="en-US" sz="1820" b="0" i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Renda</a:t>
            </a:r>
            <a:r>
              <a:rPr lang="en-US" sz="1820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2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Superintendent</a:t>
            </a:r>
            <a:endParaRPr sz="182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224"/>
              <a:buFont typeface="Arial"/>
              <a:buNone/>
            </a:pPr>
            <a:r>
              <a:rPr lang="en-US" sz="1820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William Plunkett, </a:t>
            </a:r>
            <a:r>
              <a:rPr lang="en-US" sz="182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Director of Finance</a:t>
            </a:r>
            <a:endParaRPr sz="1820" dirty="0">
              <a:solidFill>
                <a:srgbClr val="FFFFFF"/>
              </a:solidFill>
            </a:endParaRPr>
          </a:p>
        </p:txBody>
      </p:sp>
      <p:graphicFrame>
        <p:nvGraphicFramePr>
          <p:cNvPr id="69" name="Google Shape;69;p14"/>
          <p:cNvGraphicFramePr/>
          <p:nvPr>
            <p:extLst>
              <p:ext uri="{D42A27DB-BD31-4B8C-83A1-F6EECF244321}">
                <p14:modId xmlns:p14="http://schemas.microsoft.com/office/powerpoint/2010/main" val="304525335"/>
              </p:ext>
            </p:extLst>
          </p:nvPr>
        </p:nvGraphicFramePr>
        <p:xfrm>
          <a:off x="65650" y="38125"/>
          <a:ext cx="9078350" cy="4495770"/>
        </p:xfrm>
        <a:graphic>
          <a:graphicData uri="http://schemas.openxmlformats.org/drawingml/2006/table">
            <a:tbl>
              <a:tblPr>
                <a:noFill/>
                <a:tableStyleId>{2A60A44B-D30E-402B-9E5C-8AB0F541116E}</a:tableStyleId>
              </a:tblPr>
              <a:tblGrid>
                <a:gridCol w="617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7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4800" b="1" u="none" strike="noStrike" cap="none" dirty="0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Ayer Shirley Regional </a:t>
                      </a:r>
                      <a:endParaRPr sz="4800" b="1" u="none" strike="noStrike" cap="none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en-US" sz="4800" b="1" u="none" strike="noStrike" cap="none" dirty="0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School District</a:t>
                      </a:r>
                      <a:endParaRPr sz="4800" b="1" u="none" strike="noStrike" cap="none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endParaRPr sz="2300" b="1" u="none" strike="noStrike" cap="none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4800" b="1" u="none" strike="noStrike" cap="none" dirty="0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RSC Certified FY 202</a:t>
                      </a:r>
                      <a:r>
                        <a:rPr lang="en-US" sz="4800" b="1" dirty="0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4 Proposed</a:t>
                      </a:r>
                      <a:r>
                        <a:rPr lang="en-US" sz="4800" b="1" u="none" strike="noStrike" cap="none" dirty="0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 Budget for </a:t>
                      </a:r>
                      <a:endParaRPr sz="4800" b="1" u="none" strike="noStrike" cap="none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4800" b="1" dirty="0"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April 24, 2023 Ayer STM</a:t>
                      </a:r>
                      <a:endParaRPr sz="4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l="3531" r="4002" b="6340"/>
          <a:stretch/>
        </p:blipFill>
        <p:spPr>
          <a:xfrm>
            <a:off x="6643350" y="1116600"/>
            <a:ext cx="2216100" cy="21390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150" y="4791099"/>
            <a:ext cx="4454701" cy="1853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600000" algn="bl" rotWithShape="0">
              <a:srgbClr val="000000">
                <a:alpha val="83000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E08369-0D31-47D1-AB76-9E7AEA98F3E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9144000" cy="11430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</a:rPr>
              <a:t>ASRSD FY24 Foundation Budget</a:t>
            </a:r>
            <a:endParaRPr sz="4000" b="1" dirty="0">
              <a:solidFill>
                <a:srgbClr val="FFFFFF"/>
              </a:solidFill>
            </a:endParaRPr>
          </a:p>
        </p:txBody>
      </p:sp>
      <p:sp>
        <p:nvSpPr>
          <p:cNvPr id="220" name="Google Shape;220;p2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8" y="1301262"/>
            <a:ext cx="8729966" cy="5143500"/>
          </a:xfrm>
          <a:prstGeom prst="rect">
            <a:avLst/>
          </a:prstGeom>
        </p:spPr>
      </p:pic>
      <p:pic>
        <p:nvPicPr>
          <p:cNvPr id="6" name="Google Shape;70;p14"/>
          <p:cNvPicPr preferRelativeResize="0"/>
          <p:nvPr/>
        </p:nvPicPr>
        <p:blipFill rotWithShape="1">
          <a:blip r:embed="rId4">
            <a:alphaModFix/>
          </a:blip>
          <a:srcRect l="3531" r="4002" b="6340"/>
          <a:stretch/>
        </p:blipFill>
        <p:spPr>
          <a:xfrm>
            <a:off x="64656" y="0"/>
            <a:ext cx="1126836" cy="1024573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59DF19-E29B-23DB-4924-B2133B6D6FF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9144000" cy="11430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</a:rPr>
              <a:t>    ASRSD FY24 Chapter 70 Summary</a:t>
            </a:r>
            <a:endParaRPr sz="4000" b="1" dirty="0">
              <a:solidFill>
                <a:srgbClr val="FFFFFF"/>
              </a:solidFill>
            </a:endParaRPr>
          </a:p>
        </p:txBody>
      </p:sp>
      <p:sp>
        <p:nvSpPr>
          <p:cNvPr id="220" name="Google Shape;220;p2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1" y="1222131"/>
            <a:ext cx="8721969" cy="5196254"/>
          </a:xfrm>
          <a:prstGeom prst="rect">
            <a:avLst/>
          </a:prstGeom>
        </p:spPr>
      </p:pic>
      <p:pic>
        <p:nvPicPr>
          <p:cNvPr id="11" name="Google Shape;70;p14"/>
          <p:cNvPicPr preferRelativeResize="0"/>
          <p:nvPr/>
        </p:nvPicPr>
        <p:blipFill rotWithShape="1">
          <a:blip r:embed="rId4">
            <a:alphaModFix/>
          </a:blip>
          <a:srcRect l="3531" r="4002" b="6340"/>
          <a:stretch/>
        </p:blipFill>
        <p:spPr>
          <a:xfrm>
            <a:off x="92364" y="64655"/>
            <a:ext cx="1099128" cy="959918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67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08AF1C-160B-426F-C35D-5415B852F11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9144000" cy="11430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</a:rPr>
              <a:t>      Foundation Enrollment &amp; RLC by Town</a:t>
            </a:r>
            <a:endParaRPr sz="4000" b="1" dirty="0">
              <a:solidFill>
                <a:srgbClr val="FFFFFF"/>
              </a:solidFill>
            </a:endParaRPr>
          </a:p>
        </p:txBody>
      </p:sp>
      <p:sp>
        <p:nvSpPr>
          <p:cNvPr id="220" name="Google Shape;220;p2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031383"/>
              </p:ext>
            </p:extLst>
          </p:nvPr>
        </p:nvGraphicFramePr>
        <p:xfrm>
          <a:off x="448408" y="1354015"/>
          <a:ext cx="8167158" cy="4765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11058429" imgH="5753066" progId="Excel.SheetMacroEnabled.12">
                  <p:embed/>
                </p:oleObj>
              </mc:Choice>
              <mc:Fallback>
                <p:oleObj name="Macro-Enabled Worksheet" r:id="rId3" imgW="11058429" imgH="5753066" progId="Excel.SheetMacroEnabled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408" y="1354015"/>
                        <a:ext cx="8167158" cy="4765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oogle Shape;10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70" y="225437"/>
            <a:ext cx="631875" cy="63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76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481B3A-6D99-F491-EECD-EFF44036F41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9144000" cy="11430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</a:rPr>
              <a:t>   FY24 Ch.70 Apportionment of RLC</a:t>
            </a:r>
            <a:endParaRPr sz="4000" b="1" dirty="0">
              <a:solidFill>
                <a:srgbClr val="FFFFFF"/>
              </a:solidFill>
            </a:endParaRPr>
          </a:p>
        </p:txBody>
      </p:sp>
      <p:sp>
        <p:nvSpPr>
          <p:cNvPr id="220" name="Google Shape;220;p2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675" y="3338466"/>
            <a:ext cx="1012650" cy="181067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390189"/>
              </p:ext>
            </p:extLst>
          </p:nvPr>
        </p:nvGraphicFramePr>
        <p:xfrm>
          <a:off x="434108" y="1283854"/>
          <a:ext cx="8252691" cy="507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10744413" imgH="6195107" progId="Excel.SheetMacroEnabled.12">
                  <p:embed/>
                </p:oleObj>
              </mc:Choice>
              <mc:Fallback>
                <p:oleObj name="Macro-Enabled Worksheet" r:id="rId4" imgW="10744413" imgH="6195107" progId="Excel.SheetMacroEnabled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108" y="1283854"/>
                        <a:ext cx="8252691" cy="5072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oogle Shape;10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434" y="250615"/>
            <a:ext cx="631875" cy="63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74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</a:rPr>
              <a:t>        ASRSD Per Pupil Spending Comparisons</a:t>
            </a:r>
            <a:endParaRPr sz="4000" b="1" dirty="0">
              <a:solidFill>
                <a:srgbClr val="FFFFFF"/>
              </a:solidFill>
            </a:endParaRPr>
          </a:p>
        </p:txBody>
      </p:sp>
      <p:sp>
        <p:nvSpPr>
          <p:cNvPr id="229" name="Google Shape;229;p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5" name="Google Shape;70;p14"/>
          <p:cNvPicPr preferRelativeResize="0"/>
          <p:nvPr/>
        </p:nvPicPr>
        <p:blipFill rotWithShape="1">
          <a:blip r:embed="rId3">
            <a:alphaModFix/>
          </a:blip>
          <a:srcRect l="3531" r="4002" b="6340"/>
          <a:stretch/>
        </p:blipFill>
        <p:spPr>
          <a:xfrm>
            <a:off x="101602" y="59213"/>
            <a:ext cx="1052944" cy="1024573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779555"/>
              </p:ext>
            </p:extLst>
          </p:nvPr>
        </p:nvGraphicFramePr>
        <p:xfrm>
          <a:off x="100013" y="1339272"/>
          <a:ext cx="8945562" cy="5116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945809" imgH="5470987" progId="Excel.Sheet.12">
                  <p:embed/>
                </p:oleObj>
              </mc:Choice>
              <mc:Fallback>
                <p:oleObj name="Worksheet" r:id="rId4" imgW="8945809" imgH="5470987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013" y="1339272"/>
                        <a:ext cx="8945562" cy="5116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9144000" cy="11430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</a:rPr>
              <a:t>Proposed ASRSD FY24</a:t>
            </a:r>
            <a:endParaRPr sz="4000" b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</a:rPr>
              <a:t> Assessments to Ayer &amp; Shirley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237" name="Google Shape;237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040160"/>
              </p:ext>
            </p:extLst>
          </p:nvPr>
        </p:nvGraphicFramePr>
        <p:xfrm>
          <a:off x="650631" y="1283677"/>
          <a:ext cx="7803371" cy="507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200824" imgH="4400448" progId="Excel.Sheet.12">
                  <p:embed/>
                </p:oleObj>
              </mc:Choice>
              <mc:Fallback>
                <p:oleObj name="Worksheet" r:id="rId3" imgW="7200824" imgH="4400448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631" y="1283677"/>
                        <a:ext cx="7803371" cy="5072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oogle Shape;70;p14"/>
          <p:cNvPicPr preferRelativeResize="0"/>
          <p:nvPr/>
        </p:nvPicPr>
        <p:blipFill rotWithShape="1">
          <a:blip r:embed="rId5">
            <a:alphaModFix/>
          </a:blip>
          <a:srcRect l="3531" r="4002" b="6340"/>
          <a:stretch/>
        </p:blipFill>
        <p:spPr>
          <a:xfrm>
            <a:off x="64656" y="0"/>
            <a:ext cx="1052944" cy="1024573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45" name="Google Shape;245;p32"/>
          <p:cNvPicPr preferRelativeResize="0"/>
          <p:nvPr/>
        </p:nvPicPr>
        <p:blipFill rotWithShape="1">
          <a:blip r:embed="rId3">
            <a:alphaModFix/>
          </a:blip>
          <a:srcRect l="18298" r="18298"/>
          <a:stretch/>
        </p:blipFill>
        <p:spPr>
          <a:xfrm>
            <a:off x="2106300" y="1452350"/>
            <a:ext cx="5029850" cy="5013351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46" name="Google Shape;24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6402" y="3195823"/>
            <a:ext cx="1321450" cy="13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9144000" cy="11430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>
                <a:solidFill>
                  <a:srgbClr val="FFFFFF"/>
                </a:solidFill>
              </a:rPr>
              <a:t>Questions?</a:t>
            </a:r>
            <a:endParaRPr sz="40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95</Words>
  <Application>Microsoft Office PowerPoint</Application>
  <PresentationFormat>On-screen Show (4:3)</PresentationFormat>
  <Paragraphs>36</Paragraphs>
  <Slides>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Source Code Pro</vt:lpstr>
      <vt:lpstr>Calibri</vt:lpstr>
      <vt:lpstr>Amatic SC</vt:lpstr>
      <vt:lpstr>Beach Day</vt:lpstr>
      <vt:lpstr>Microsoft Excel Macro-Enabled Worksheet</vt:lpstr>
      <vt:lpstr>Worksheet</vt:lpstr>
      <vt:lpstr>PowerPoint Presentation</vt:lpstr>
      <vt:lpstr>ASRSD FY24 Foundation Budget</vt:lpstr>
      <vt:lpstr>    ASRSD FY24 Chapter 70 Summary</vt:lpstr>
      <vt:lpstr>      Foundation Enrollment &amp; RLC by Town</vt:lpstr>
      <vt:lpstr>   FY24 Ch.70 Apportionment of RLC</vt:lpstr>
      <vt:lpstr>        ASRSD Per Pupil Spending Comparisons</vt:lpstr>
      <vt:lpstr>Proposed ASRSD FY24  Assessments to Ayer &amp; Shirley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Plunkett</dc:creator>
  <cp:lastModifiedBy>Cindy Knox</cp:lastModifiedBy>
  <cp:revision>51</cp:revision>
  <dcterms:modified xsi:type="dcterms:W3CDTF">2023-04-20T20:46:19Z</dcterms:modified>
</cp:coreProperties>
</file>