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ld Standard TT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bold.fntdata"/><Relationship Id="rId14" Type="http://schemas.openxmlformats.org/officeDocument/2006/relationships/font" Target="fonts/OldStandardTT-regular.fntdata"/><Relationship Id="rId16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458f8d91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458f8d91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458f8d91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458f8d91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33a22787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33a22787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33a22787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33a22787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33a22787e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33a22787e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33a22787e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33a22787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33a22787e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33a22787e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d93a47ec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d93a47ec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7513" r="21999" t="0"/>
          <a:stretch/>
        </p:blipFill>
        <p:spPr>
          <a:xfrm>
            <a:off x="0" y="345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idx="4294967295" type="ctrTitle"/>
          </p:nvPr>
        </p:nvSpPr>
        <p:spPr>
          <a:xfrm>
            <a:off x="512700" y="1979600"/>
            <a:ext cx="8118600" cy="18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2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AYER</a:t>
            </a:r>
            <a:endParaRPr sz="612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2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LIBRARY</a:t>
            </a:r>
            <a:endParaRPr sz="612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13"/>
          <p:cNvSpPr txBox="1"/>
          <p:nvPr>
            <p:ph idx="4294967295" type="subTitle"/>
          </p:nvPr>
        </p:nvSpPr>
        <p:spPr>
          <a:xfrm>
            <a:off x="512700" y="4007220"/>
            <a:ext cx="8118600" cy="3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Town Meeting 2024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609600" y="3733800"/>
            <a:ext cx="3747300" cy="7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914400" y="1219200"/>
            <a:ext cx="1828800" cy="182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45%</a:t>
            </a:r>
            <a:endParaRPr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IN VISITS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286000" y="2895600"/>
            <a:ext cx="1828800" cy="182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224</a:t>
            </a:r>
            <a:r>
              <a:rPr lang="en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%</a:t>
            </a:r>
            <a:endParaRPr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IN PROGRAM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ATTENDANCE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5029200" y="2895600"/>
            <a:ext cx="1828800" cy="182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261%</a:t>
            </a:r>
            <a:endParaRPr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IN </a:t>
            </a: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3657600" y="1219200"/>
            <a:ext cx="1828800" cy="182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508</a:t>
            </a:r>
            <a:r>
              <a:rPr lang="en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%</a:t>
            </a:r>
            <a:endParaRPr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IN STUDY ROOM USE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400800" y="1219200"/>
            <a:ext cx="1828800" cy="182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r>
            <a:r>
              <a:rPr lang="en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%</a:t>
            </a:r>
            <a:endParaRPr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IN MATERIALS CIRCULATION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2" name="Google Shape;72;p14"/>
          <p:cNvSpPr txBox="1"/>
          <p:nvPr>
            <p:ph idx="4294967295" type="title"/>
          </p:nvPr>
        </p:nvSpPr>
        <p:spPr>
          <a:xfrm>
            <a:off x="2549400" y="324000"/>
            <a:ext cx="4045200" cy="5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FY23 vs FY22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0873"/>
            <a:ext cx="8520600" cy="41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5000">
                <a:latin typeface="Source Sans Pro"/>
                <a:ea typeface="Source Sans Pro"/>
                <a:cs typeface="Source Sans Pro"/>
                <a:sym typeface="Source Sans Pro"/>
              </a:rPr>
              <a:t>How are we doing</a:t>
            </a:r>
            <a:endParaRPr b="0" sz="5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5000">
                <a:latin typeface="Source Sans Pro"/>
                <a:ea typeface="Source Sans Pro"/>
                <a:cs typeface="Source Sans Pro"/>
                <a:sym typeface="Source Sans Pro"/>
              </a:rPr>
              <a:t>9 months into FY24?</a:t>
            </a:r>
            <a:endParaRPr b="0" sz="5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1377"/>
            <a:ext cx="9144003" cy="454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1375"/>
            <a:ext cx="9144003" cy="4540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1375"/>
            <a:ext cx="9144003" cy="454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1375"/>
            <a:ext cx="9144003" cy="4540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3169900" y="1582075"/>
            <a:ext cx="2804100" cy="280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1.16</a:t>
            </a:r>
            <a:r>
              <a:rPr lang="en" sz="5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%</a:t>
            </a:r>
            <a:endParaRPr sz="5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IN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LIBRARY FUNDING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3" name="Google Shape;103;p20"/>
          <p:cNvSpPr txBox="1"/>
          <p:nvPr>
            <p:ph idx="4294967295" type="title"/>
          </p:nvPr>
        </p:nvSpPr>
        <p:spPr>
          <a:xfrm>
            <a:off x="1554100" y="324000"/>
            <a:ext cx="6035700" cy="5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FY24 vs FY25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LIBRARY BUDGET REQUEST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