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7" r:id="rId4"/>
  </p:sldMasterIdLst>
  <p:notesMasterIdLst>
    <p:notesMasterId r:id="rId14"/>
  </p:notesMasterIdLst>
  <p:sldIdLst>
    <p:sldId id="271" r:id="rId5"/>
    <p:sldId id="270" r:id="rId6"/>
    <p:sldId id="256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2-4424-B525-6DB89E7D94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2-4424-B525-6DB89E7D94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72-4424-B525-6DB89E7D94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72-4424-B525-6DB89E7D94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72-4424-B525-6DB89E7D94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72-4424-B525-6DB89E7D941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72-4424-B525-6DB89E7D941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72-4424-B525-6DB89E7D941D}"/>
              </c:ext>
            </c:extLst>
          </c:dPt>
          <c:dLbls>
            <c:dLbl>
              <c:idx val="0"/>
              <c:layout>
                <c:manualLayout>
                  <c:x val="4.7107831309045833E-2"/>
                  <c:y val="4.309052127863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72-4424-B525-6DB89E7D941D}"/>
                </c:ext>
              </c:extLst>
            </c:dLbl>
            <c:dLbl>
              <c:idx val="1"/>
              <c:layout>
                <c:manualLayout>
                  <c:x val="2.3368381746582986E-3"/>
                  <c:y val="-3.6449045559313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2-4424-B525-6DB89E7D941D}"/>
                </c:ext>
              </c:extLst>
            </c:dLbl>
            <c:dLbl>
              <c:idx val="2"/>
              <c:layout>
                <c:manualLayout>
                  <c:x val="-1.029444129805418E-4"/>
                  <c:y val="-1.85322354136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72-4424-B525-6DB89E7D941D}"/>
                </c:ext>
              </c:extLst>
            </c:dLbl>
            <c:dLbl>
              <c:idx val="3"/>
              <c:layout>
                <c:manualLayout>
                  <c:x val="-0.11070922929417411"/>
                  <c:y val="-0.1119384908830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72-4424-B525-6DB89E7D941D}"/>
                </c:ext>
              </c:extLst>
            </c:dLbl>
            <c:dLbl>
              <c:idx val="4"/>
              <c:layout>
                <c:manualLayout>
                  <c:x val="1.3704085037076366E-3"/>
                  <c:y val="-5.0249606010134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72-4424-B525-6DB89E7D941D}"/>
                </c:ext>
              </c:extLst>
            </c:dLbl>
            <c:dLbl>
              <c:idx val="5"/>
              <c:layout>
                <c:manualLayout>
                  <c:x val="-1.0138464914750327E-6"/>
                  <c:y val="2.747982023963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72-4424-B525-6DB89E7D941D}"/>
                </c:ext>
              </c:extLst>
            </c:dLbl>
            <c:dLbl>
              <c:idx val="6"/>
              <c:layout>
                <c:manualLayout>
                  <c:x val="-3.9751985072436213E-2"/>
                  <c:y val="3.2932094781209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72-4424-B525-6DB89E7D941D}"/>
                </c:ext>
              </c:extLst>
            </c:dLbl>
            <c:dLbl>
              <c:idx val="7"/>
              <c:layout>
                <c:manualLayout>
                  <c:x val="4.366226070517451E-2"/>
                  <c:y val="8.6388986993155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72-4424-B525-6DB89E7D94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 expense chart'!$A$34:$A$41</c:f>
              <c:strCache>
                <c:ptCount val="8"/>
                <c:pt idx="0">
                  <c:v>General Government</c:v>
                </c:pt>
                <c:pt idx="1">
                  <c:v>Public Safety</c:v>
                </c:pt>
                <c:pt idx="2">
                  <c:v>Public Works</c:v>
                </c:pt>
                <c:pt idx="3">
                  <c:v>Education</c:v>
                </c:pt>
                <c:pt idx="4">
                  <c:v>Human Services, Cult &amp; Rec</c:v>
                </c:pt>
                <c:pt idx="5">
                  <c:v>Employee Benefits</c:v>
                </c:pt>
                <c:pt idx="6">
                  <c:v>Debt Service</c:v>
                </c:pt>
                <c:pt idx="7">
                  <c:v>Reserves</c:v>
                </c:pt>
              </c:strCache>
            </c:strRef>
          </c:cat>
          <c:val>
            <c:numRef>
              <c:f>'2025 expense chart'!$B$34:$B$41</c:f>
              <c:numCache>
                <c:formatCode>0.0%</c:formatCode>
                <c:ptCount val="8"/>
                <c:pt idx="0">
                  <c:v>9.6085831922319384E-2</c:v>
                </c:pt>
                <c:pt idx="1">
                  <c:v>0.18377941946055623</c:v>
                </c:pt>
                <c:pt idx="2">
                  <c:v>5.241630327035067E-2</c:v>
                </c:pt>
                <c:pt idx="3">
                  <c:v>0.43650191409873151</c:v>
                </c:pt>
                <c:pt idx="4">
                  <c:v>4.1005917512575638E-2</c:v>
                </c:pt>
                <c:pt idx="5">
                  <c:v>0.12127205990628431</c:v>
                </c:pt>
                <c:pt idx="6">
                  <c:v>3.3822794734200239E-2</c:v>
                </c:pt>
                <c:pt idx="7">
                  <c:v>3.5115759094982033E-2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72-4424-B525-6DB89E7D9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16464520832985"/>
          <c:y val="0.68599153350996622"/>
          <c:w val="0.87183535479167018"/>
          <c:h val="0.280256991929447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68127733132737"/>
          <c:y val="8.6363495543192365E-2"/>
          <c:w val="0.6000616964591643"/>
          <c:h val="0.77357055691438914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explosion val="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0-454B-83BA-199DAAA845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A0-454B-83BA-199DAAA845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A0-454B-83BA-199DAAA845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A0-454B-83BA-199DAAA84581}"/>
              </c:ext>
            </c:extLst>
          </c:dPt>
          <c:dLbls>
            <c:dLbl>
              <c:idx val="0"/>
              <c:layout>
                <c:manualLayout>
                  <c:x val="8.0619527972210156E-2"/>
                  <c:y val="-8.9017296665154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015872252962139E-2"/>
                      <c:h val="5.25840365484140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7A0-454B-83BA-199DAAA8458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40259116059932E-2"/>
                      <c:h val="4.51604078592261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7A0-454B-83BA-199DAAA84581}"/>
                </c:ext>
              </c:extLst>
            </c:dLbl>
            <c:dLbl>
              <c:idx val="2"/>
              <c:layout>
                <c:manualLayout>
                  <c:x val="4.0873828625010829E-2"/>
                  <c:y val="-9.2103655679241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A0-454B-83BA-199DAAA84581}"/>
                </c:ext>
              </c:extLst>
            </c:dLbl>
            <c:dLbl>
              <c:idx val="3"/>
              <c:layout>
                <c:manualLayout>
                  <c:x val="4.3529103966997683E-2"/>
                  <c:y val="3.025956785907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A0-454B-83BA-199DAAA84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 Revenue chart'!$A$10:$A$13</c:f>
              <c:strCache>
                <c:ptCount val="4"/>
                <c:pt idx="0">
                  <c:v>Tax Levy</c:v>
                </c:pt>
                <c:pt idx="1">
                  <c:v>State Aid</c:v>
                </c:pt>
                <c:pt idx="2">
                  <c:v>Local Receipts</c:v>
                </c:pt>
                <c:pt idx="3">
                  <c:v>Free Cash</c:v>
                </c:pt>
              </c:strCache>
            </c:strRef>
          </c:cat>
          <c:val>
            <c:numRef>
              <c:f>'2025 Revenue chart'!$B$10:$B$13</c:f>
              <c:numCache>
                <c:formatCode>0.0%</c:formatCode>
                <c:ptCount val="4"/>
                <c:pt idx="0">
                  <c:v>0.85294488716893813</c:v>
                </c:pt>
                <c:pt idx="1">
                  <c:v>2.8903282995337152E-2</c:v>
                </c:pt>
                <c:pt idx="2">
                  <c:v>7.0757049547043635E-2</c:v>
                </c:pt>
                <c:pt idx="3">
                  <c:v>4.7394780288681174E-2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A0-454B-83BA-199DAAA84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780502830676471E-3"/>
          <c:y val="0.94068625468551503"/>
          <c:w val="0.84599327445115169"/>
          <c:h val="5.7522795508646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'2025 OMNIBUS REV CHART'!$A$5:$A$9</c:f>
              <c:strCache>
                <c:ptCount val="5"/>
                <c:pt idx="0">
                  <c:v>FY2021</c:v>
                </c:pt>
                <c:pt idx="1">
                  <c:v>FY2022</c:v>
                </c:pt>
                <c:pt idx="2">
                  <c:v>FY2023</c:v>
                </c:pt>
                <c:pt idx="3">
                  <c:v>FY2024</c:v>
                </c:pt>
                <c:pt idx="4">
                  <c:v>FY2025</c:v>
                </c:pt>
              </c:strCache>
            </c:strRef>
          </c:cat>
          <c:val>
            <c:numRef>
              <c:f>'2025 OMNIBUS REV CHART'!$B$5:$B$9</c:f>
              <c:numCache>
                <c:formatCode>_("$"* #,##0_);_("$"* \(#,##0\);_("$"* "-"??_);_(@_)</c:formatCode>
                <c:ptCount val="5"/>
                <c:pt idx="0">
                  <c:v>30202939.570412192</c:v>
                </c:pt>
                <c:pt idx="1">
                  <c:v>30937918</c:v>
                </c:pt>
                <c:pt idx="2">
                  <c:v>32851718.52</c:v>
                </c:pt>
                <c:pt idx="3">
                  <c:v>34220202.265000001</c:v>
                </c:pt>
                <c:pt idx="4">
                  <c:v>35397674.380624995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2-4B74-B439-551F8118E4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38647304"/>
        <c:axId val="738643040"/>
      </c:barChart>
      <c:catAx>
        <c:axId val="73864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643040"/>
        <c:crosses val="autoZero"/>
        <c:auto val="1"/>
        <c:lblAlgn val="ctr"/>
        <c:lblOffset val="100"/>
        <c:noMultiLvlLbl val="0"/>
      </c:catAx>
      <c:valAx>
        <c:axId val="738643040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73864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'2025 omnibus history'!$A$11</c:f>
              <c:strCache>
                <c:ptCount val="1"/>
                <c:pt idx="0">
                  <c:v>FY2020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'2025 omnibus history'!$B$11</c:f>
              <c:numCache>
                <c:formatCode>"$"#,##0</c:formatCode>
                <c:ptCount val="1"/>
                <c:pt idx="0">
                  <c:v>15127722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0-4EB1-A183-B77369B6A7F7}"/>
            </c:ext>
          </c:extLst>
        </c:ser>
        <c:ser>
          <c:idx val="1"/>
          <c:order val="1"/>
          <c:tx>
            <c:strRef>
              <c:f>'2025 omnibus history'!$A$12</c:f>
              <c:strCache>
                <c:ptCount val="1"/>
                <c:pt idx="0">
                  <c:v>FY2021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'2025 omnibus history'!$B$12</c:f>
              <c:numCache>
                <c:formatCode>"$"#,##0</c:formatCode>
                <c:ptCount val="1"/>
                <c:pt idx="0">
                  <c:v>15626301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0-4EB1-A183-B77369B6A7F7}"/>
            </c:ext>
          </c:extLst>
        </c:ser>
        <c:ser>
          <c:idx val="2"/>
          <c:order val="2"/>
          <c:tx>
            <c:strRef>
              <c:f>'2025 omnibus history'!$A$13</c:f>
              <c:strCache>
                <c:ptCount val="1"/>
                <c:pt idx="0">
                  <c:v>FY2022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'2025 omnibus history'!$B$13</c:f>
              <c:numCache>
                <c:formatCode>"$"#,##0</c:formatCode>
                <c:ptCount val="1"/>
                <c:pt idx="0">
                  <c:v>16252201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C0-4EB1-A183-B77369B6A7F7}"/>
            </c:ext>
          </c:extLst>
        </c:ser>
        <c:ser>
          <c:idx val="3"/>
          <c:order val="3"/>
          <c:tx>
            <c:strRef>
              <c:f>'2025 omnibus history'!$A$14</c:f>
              <c:strCache>
                <c:ptCount val="1"/>
                <c:pt idx="0">
                  <c:v>FY2023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'2025 omnibus history'!$B$14</c:f>
              <c:numCache>
                <c:formatCode>"$"#,##0</c:formatCode>
                <c:ptCount val="1"/>
                <c:pt idx="0">
                  <c:v>16962924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C0-4EB1-A183-B77369B6A7F7}"/>
            </c:ext>
          </c:extLst>
        </c:ser>
        <c:ser>
          <c:idx val="4"/>
          <c:order val="4"/>
          <c:tx>
            <c:strRef>
              <c:f>'2025 omnibus history'!$A$15</c:f>
              <c:strCache>
                <c:ptCount val="1"/>
                <c:pt idx="0">
                  <c:v>FY2024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'2025 omnibus history'!$B$15</c:f>
              <c:numCache>
                <c:formatCode>"$"#,##0</c:formatCode>
                <c:ptCount val="1"/>
                <c:pt idx="0">
                  <c:v>17915384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C0-4EB1-A183-B77369B6A7F7}"/>
            </c:ext>
          </c:extLst>
        </c:ser>
        <c:ser>
          <c:idx val="5"/>
          <c:order val="5"/>
          <c:tx>
            <c:strRef>
              <c:f>'2025 omnibus history'!$A$16</c:f>
              <c:strCache>
                <c:ptCount val="1"/>
                <c:pt idx="0">
                  <c:v>FY2025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'2025 omnibus history'!$B$16</c:f>
              <c:numCache>
                <c:formatCode>"$"#,##0</c:formatCode>
                <c:ptCount val="1"/>
                <c:pt idx="0">
                  <c:v>18962257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C0-4EB1-A183-B77369B6A7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0618368"/>
        <c:axId val="1590630016"/>
      </c:barChart>
      <c:catAx>
        <c:axId val="159061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0630016"/>
        <c:crosses val="autoZero"/>
        <c:auto val="1"/>
        <c:lblAlgn val="ctr"/>
        <c:lblOffset val="100"/>
        <c:noMultiLvlLbl val="0"/>
      </c:catAx>
      <c:valAx>
        <c:axId val="15906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20900761637925"/>
          <c:y val="0.92721485763646638"/>
          <c:w val="0.60297666779382642"/>
          <c:h val="5.5907505232731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5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5000"/>
              <a:t>Omnibus Expenses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5F-4938-B33B-FC878277A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5F-4938-B33B-FC878277A3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5F-4938-B33B-FC878277A3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5F-4938-B33B-FC878277A355}"/>
              </c:ext>
            </c:extLst>
          </c:dPt>
          <c:dLbls>
            <c:dLbl>
              <c:idx val="0"/>
              <c:layout>
                <c:manualLayout>
                  <c:x val="-1.0527933500201611E-2"/>
                  <c:y val="-0.137078560202980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F-4938-B33B-FC878277A355}"/>
                </c:ext>
              </c:extLst>
            </c:dLbl>
            <c:dLbl>
              <c:idx val="1"/>
              <c:layout>
                <c:manualLayout>
                  <c:x val="-4.7040417245420504E-2"/>
                  <c:y val="-8.06530589059511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F-4938-B33B-FC878277A355}"/>
                </c:ext>
              </c:extLst>
            </c:dLbl>
            <c:dLbl>
              <c:idx val="2"/>
              <c:layout>
                <c:manualLayout>
                  <c:x val="9.8271433080586532E-3"/>
                  <c:y val="-1.05731543370003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5F-4938-B33B-FC878277A355}"/>
                </c:ext>
              </c:extLst>
            </c:dLbl>
            <c:dLbl>
              <c:idx val="3"/>
              <c:layout>
                <c:manualLayout>
                  <c:x val="-5.8599448356230844E-3"/>
                  <c:y val="3.83996364531460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5F-4938-B33B-FC878277A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'omnibus expense graphs'!$A$8:$A$11</c:f>
              <c:strCache>
                <c:ptCount val="4"/>
                <c:pt idx="0">
                  <c:v>Wages</c:v>
                </c:pt>
                <c:pt idx="1">
                  <c:v>Benefits</c:v>
                </c:pt>
                <c:pt idx="2">
                  <c:v>Debt</c:v>
                </c:pt>
                <c:pt idx="3">
                  <c:v>Other Expenses</c:v>
                </c:pt>
              </c:strCache>
            </c:strRef>
          </c:cat>
          <c:val>
            <c:numRef>
              <c:f>'omnibus expense graphs'!$B$8:$B$11</c:f>
              <c:numCache>
                <c:formatCode>0.00%</c:formatCode>
                <c:ptCount val="4"/>
                <c:pt idx="0">
                  <c:v>0.49612936984889228</c:v>
                </c:pt>
                <c:pt idx="1">
                  <c:v>0.26461088601357413</c:v>
                </c:pt>
                <c:pt idx="2">
                  <c:v>6.3129799948738741E-2</c:v>
                </c:pt>
                <c:pt idx="3">
                  <c:v>0.17612994418879474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5F-4938-B33B-FC878277A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AFE9EF-BFD3-43EA-A868-783EE64D3026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374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143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9686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5620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126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10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4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6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6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4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B060-2D6F-430E-A017-FCCC5AF2AC19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60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EB19A0D-88ED-4EC7-B012-FDA45662F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9C885C-7507-48BC-8DA5-9B9A8A3B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80315E80-D09C-4AAC-A1AA-6416ADD0A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64D5536-A035-4505-AF73-4F7CAE4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1218E36-F40D-459F-A201-0A62E0F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5B53825A-3A84-4E26-A19D-A61548B6A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D90489C-7868-4D44-828E-5BD078E1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8ED0810-C456-43E0-A430-4BF3E84BB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E5A0D863-274E-498B-A757-EE462B7C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B7819E45-002E-4BE7-9D91-AF82D3776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B2A702D-53E8-4674-87E0-CA1F7E562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51CEEF2-55A9-4CDF-BB69-2D07031F0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EC5350-68CD-460C-999B-A6055EA5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26945734-B592-423F-BCF3-8ED92274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D6FF6791-D332-4D35-90E0-42011DF40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B1ED9C0C-0AD0-4F60-BB85-02B00AFE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E202B26B-3FB3-4127-9295-F6E24A75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A9B0C70B-3686-4190-8592-736E11AB4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3DCD01FB-20E8-42C3-AFE9-DFD3F426A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E18D3AEB-E104-4243-893A-880F9A3C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25B79020-576E-46E2-BDDD-3D93C9DD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F9BE123C-99CB-4F9F-B6AD-D78B41011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2652409A-0FBC-471C-8070-735AA2D18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A7B0AC30-BECB-435E-B184-5893DAF4C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209F3AA3-0D92-49EA-8E9E-E85193591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96C003E9-8BC2-48CC-ABF7-540233F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13BDD8BA-D378-486C-AAC9-F4BC3E856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04C38930-9B92-429B-915A-D0198D6AC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32660743-42C8-4FFB-A77B-66678E1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6B242301-66B7-4876-B23A-1B97410A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B05C5127-C481-4571-9E17-90305CA0A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BC0F1F06-EBE2-4919-A902-A503E384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2B2E1C8D-A953-4AED-8346-C34CFE3B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8F150D6E-EB09-41AD-93BE-BF543BE36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AE3633FE-8FF6-4FC3-8422-483E7FAED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233BC09-3785-4EA9-A80F-699EABFC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DEFAAC70-9A33-41C4-9960-80B056E47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FE1B6380-FA49-4E35-B2EB-BC1D322A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F578AFE9-69B9-4FE3-A349-4640D49A5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49C01CF4-73AC-40B8-8AA5-60072CBB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B4DA1C3D-282A-4010-9263-E2F62D79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52475A43-7A28-4A0F-BA58-C070BB88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0C7241CC-AC61-4580-A46E-C217B329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584FF8AA-E75D-483B-A344-7022541CF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AFF0ABD2-8247-432E-9F13-CCB7D0E6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8779D639-A8BE-46A3-BF82-B0498C36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62C75AD3-B601-4AB8-A449-C0375B26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7CEBAD4A-BB32-451F-B1E1-48D6F52EB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9EA19F7F-29F8-4DF4-AB9B-C4D507FA7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9A6E14CB-BA29-40ED-B9E1-9AF554AF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384A67CA-9AF3-4473-9BC7-2C48C4326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9DE1AF00-9D03-4DFB-B862-C8665962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03D15E32-C507-4B36-B9AB-BD0A1AEBD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978B3024-1C05-4858-A919-0ABF75EF7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04B0C1D6-8B63-4D35-83C5-5D433119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C0409678-BF82-43B2-8F95-46A5A0E18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94F889-36FD-1865-C168-D51B5175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/>
              <a:t>Article 4:	</a:t>
            </a:r>
            <a:br>
              <a:rPr lang="en-US" sz="2600"/>
            </a:br>
            <a:r>
              <a:rPr lang="en-US" sz="2600"/>
              <a:t>FY 2025 Omnibus Budget </a:t>
            </a:r>
            <a:br>
              <a:rPr lang="en-US" sz="2600"/>
            </a:br>
            <a:r>
              <a:rPr lang="en-US" sz="2600"/>
              <a:t>Town Meeting Presentation</a:t>
            </a:r>
          </a:p>
        </p:txBody>
      </p:sp>
      <p:sp>
        <p:nvSpPr>
          <p:cNvPr id="72" name="Round Diagonal Corner Rectangle 6">
            <a:extLst>
              <a:ext uri="{FF2B5EF4-FFF2-40B4-BE49-F238E27FC236}">
                <a16:creationId xmlns:a16="http://schemas.microsoft.com/office/drawing/2014/main" id="{9CE97880-B96A-4BF9-BFFB-34DAA44F8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041DDD-D6C9-9D43-A009-330E2D913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24" y="951493"/>
            <a:ext cx="2975493" cy="2975493"/>
          </a:xfrm>
          <a:prstGeom prst="rect">
            <a:avLst/>
          </a:prstGeom>
        </p:spPr>
      </p:pic>
      <p:pic>
        <p:nvPicPr>
          <p:cNvPr id="9" name="Picture 8" descr="A brick building with a flag on top&#10;&#10;Description automatically generated">
            <a:extLst>
              <a:ext uri="{FF2B5EF4-FFF2-40B4-BE49-F238E27FC236}">
                <a16:creationId xmlns:a16="http://schemas.microsoft.com/office/drawing/2014/main" id="{11B89982-F9B5-651E-BBBE-F9E85C041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895" y="951493"/>
            <a:ext cx="3839345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AD07-D370-409E-9718-A7C65E3E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5551135"/>
            <a:ext cx="12042913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FY 2025 Budget Strengths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200D6-5EAC-4365-A40F-4A95EDEA2C92}"/>
              </a:ext>
            </a:extLst>
          </p:cNvPr>
          <p:cNvSpPr txBox="1"/>
          <p:nvPr/>
        </p:nvSpPr>
        <p:spPr>
          <a:xfrm>
            <a:off x="725556" y="217285"/>
            <a:ext cx="117182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The Town is in a Position of Fiscal Stability and Financial Strength: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2023 Certified Free Cash:									$1,677,665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2023 Stabilization Fund:										$3,143,988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2023 Capital Stabilization Fund:							$4,742,416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2023 Standard and Poor (S&amp;P) Bond Rating**:			Aa2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*Balances as of June 30, 2023</a:t>
            </a:r>
            <a:b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i="1" dirty="0">
                <a:solidFill>
                  <a:schemeClr val="bg1"/>
                </a:solidFill>
              </a:rPr>
              <a:t>**The S &amp; P Rating Includes Findings of:  Strong Local Economy; Strong Management;  Strong Financial Policies and Practices.  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Strong Financial Reserves.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5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-81676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5" y="4702790"/>
            <a:ext cx="11764617" cy="9084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Balanced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028" y="5556649"/>
            <a:ext cx="9982884" cy="754025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Includes $1.2M to Stabilization and $300K to OPEB Liability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81D2F1-6C42-47E5-8096-CB4F543E4941}"/>
              </a:ext>
            </a:extLst>
          </p:cNvPr>
          <p:cNvSpPr/>
          <p:nvPr/>
        </p:nvSpPr>
        <p:spPr>
          <a:xfrm>
            <a:off x="278296" y="924338"/>
            <a:ext cx="5297556" cy="3360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68B29-8C80-4959-906E-DB3754BD6F9D}"/>
              </a:ext>
            </a:extLst>
          </p:cNvPr>
          <p:cNvSpPr txBox="1"/>
          <p:nvPr/>
        </p:nvSpPr>
        <p:spPr>
          <a:xfrm>
            <a:off x="604630" y="1023164"/>
            <a:ext cx="464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Revenue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$36,560,514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D8F2-DEED-44B7-A7EC-4AD0849E20F1}"/>
              </a:ext>
            </a:extLst>
          </p:cNvPr>
          <p:cNvSpPr txBox="1"/>
          <p:nvPr/>
        </p:nvSpPr>
        <p:spPr>
          <a:xfrm>
            <a:off x="604630" y="1977271"/>
            <a:ext cx="454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Aid					$1,023,109</a:t>
            </a:r>
          </a:p>
          <a:p>
            <a:r>
              <a:rPr lang="en-US" dirty="0">
                <a:solidFill>
                  <a:schemeClr val="bg1"/>
                </a:solidFill>
              </a:rPr>
              <a:t>Tax Levy					$30,192,265</a:t>
            </a:r>
          </a:p>
          <a:p>
            <a:r>
              <a:rPr lang="en-US" dirty="0">
                <a:solidFill>
                  <a:schemeClr val="bg1"/>
                </a:solidFill>
              </a:rPr>
              <a:t>Local Receipts				$2,386,500</a:t>
            </a:r>
          </a:p>
          <a:p>
            <a:r>
              <a:rPr lang="en-US" dirty="0">
                <a:solidFill>
                  <a:schemeClr val="bg1"/>
                </a:solidFill>
              </a:rPr>
              <a:t>Free Cash					$1,677,665</a:t>
            </a:r>
          </a:p>
          <a:p>
            <a:r>
              <a:rPr lang="en-US" dirty="0">
                <a:solidFill>
                  <a:schemeClr val="bg1"/>
                </a:solidFill>
              </a:rPr>
              <a:t>Capital Stabilization		$228,000</a:t>
            </a:r>
          </a:p>
          <a:p>
            <a:r>
              <a:rPr lang="en-US" dirty="0">
                <a:solidFill>
                  <a:schemeClr val="bg1"/>
                </a:solidFill>
              </a:rPr>
              <a:t>Enterprise Fund Impact		$1,162,840</a:t>
            </a:r>
          </a:p>
          <a:p>
            <a:r>
              <a:rPr lang="en-US" dirty="0">
                <a:solidFill>
                  <a:schemeClr val="bg1"/>
                </a:solidFill>
              </a:rPr>
              <a:t>Cherry Sheet Charges		</a:t>
            </a:r>
            <a:r>
              <a:rPr lang="en-US" u="sng" dirty="0">
                <a:solidFill>
                  <a:schemeClr val="bg1"/>
                </a:solidFill>
              </a:rPr>
              <a:t>($109,865)</a:t>
            </a:r>
          </a:p>
          <a:p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b="1" dirty="0">
                <a:solidFill>
                  <a:schemeClr val="bg1"/>
                </a:solidFill>
              </a:rPr>
              <a:t>	$36,560,514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E7CBCD-B6D5-41AE-8689-497AE4EF360C}"/>
              </a:ext>
            </a:extLst>
          </p:cNvPr>
          <p:cNvSpPr/>
          <p:nvPr/>
        </p:nvSpPr>
        <p:spPr>
          <a:xfrm>
            <a:off x="6281531" y="924338"/>
            <a:ext cx="5297556" cy="33607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C0E16-43F4-40FD-950A-124E8DF0F6ED}"/>
              </a:ext>
            </a:extLst>
          </p:cNvPr>
          <p:cNvSpPr txBox="1"/>
          <p:nvPr/>
        </p:nvSpPr>
        <p:spPr>
          <a:xfrm>
            <a:off x="6607865" y="1023163"/>
            <a:ext cx="4644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Expenses &amp; Savings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$36,560,514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CE3C5-6175-4F08-A377-2125D4FBDF97}"/>
              </a:ext>
            </a:extLst>
          </p:cNvPr>
          <p:cNvSpPr txBox="1"/>
          <p:nvPr/>
        </p:nvSpPr>
        <p:spPr>
          <a:xfrm>
            <a:off x="6658388" y="1985390"/>
            <a:ext cx="454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Omnibus Budget			$18,962,257</a:t>
            </a:r>
          </a:p>
          <a:p>
            <a:r>
              <a:rPr lang="en-US" dirty="0">
                <a:solidFill>
                  <a:schemeClr val="bg1"/>
                </a:solidFill>
              </a:rPr>
              <a:t>ASRSD Assessment			$14,372,112</a:t>
            </a:r>
          </a:p>
          <a:p>
            <a:r>
              <a:rPr lang="en-US" dirty="0">
                <a:solidFill>
                  <a:schemeClr val="bg1"/>
                </a:solidFill>
              </a:rPr>
              <a:t>NVRTHS Assessment			$1,074,675</a:t>
            </a:r>
          </a:p>
          <a:p>
            <a:r>
              <a:rPr lang="en-US" dirty="0">
                <a:solidFill>
                  <a:schemeClr val="bg1"/>
                </a:solidFill>
              </a:rPr>
              <a:t>OPEB (GASB45) Funding		$300,000</a:t>
            </a:r>
          </a:p>
          <a:p>
            <a:r>
              <a:rPr lang="en-US" dirty="0">
                <a:solidFill>
                  <a:schemeClr val="bg1"/>
                </a:solidFill>
              </a:rPr>
              <a:t>Stabilization Funding		$1,234,740</a:t>
            </a:r>
          </a:p>
          <a:p>
            <a:r>
              <a:rPr lang="en-US" dirty="0">
                <a:solidFill>
                  <a:schemeClr val="bg1"/>
                </a:solidFill>
              </a:rPr>
              <a:t>Other Articles				</a:t>
            </a:r>
            <a:r>
              <a:rPr lang="en-US" u="sng" dirty="0">
                <a:solidFill>
                  <a:schemeClr val="bg1"/>
                </a:solidFill>
              </a:rPr>
              <a:t>$616,730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</a:t>
            </a:r>
            <a:r>
              <a:rPr lang="en-US" b="1" dirty="0">
                <a:solidFill>
                  <a:schemeClr val="bg1"/>
                </a:solidFill>
              </a:rPr>
              <a:t>	$36,560,514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-18813"/>
            <a:ext cx="1219198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7E774E-0470-4EDD-95EF-2CD34A409A89}"/>
              </a:ext>
            </a:extLst>
          </p:cNvPr>
          <p:cNvSpPr txBox="1"/>
          <p:nvPr/>
        </p:nvSpPr>
        <p:spPr>
          <a:xfrm>
            <a:off x="2091558" y="657801"/>
            <a:ext cx="3562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800" dirty="0"/>
              <a:t>Revenue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2CFB59-7DBE-4CDA-9986-3B2C15FF873F}"/>
              </a:ext>
            </a:extLst>
          </p:cNvPr>
          <p:cNvSpPr txBox="1"/>
          <p:nvPr/>
        </p:nvSpPr>
        <p:spPr>
          <a:xfrm>
            <a:off x="5848393" y="12902"/>
            <a:ext cx="5855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General </a:t>
            </a:r>
            <a:r>
              <a:rPr lang="en-US" sz="5800" dirty="0"/>
              <a:t>Fund</a:t>
            </a:r>
            <a:r>
              <a:rPr lang="en-US" sz="6000" dirty="0"/>
              <a:t> </a:t>
            </a:r>
            <a:r>
              <a:rPr lang="en-US" sz="5800" dirty="0"/>
              <a:t>Expenditures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4B606F-AEA9-45F0-AC6B-AE2A2CF0C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420947"/>
              </p:ext>
            </p:extLst>
          </p:nvPr>
        </p:nvGraphicFramePr>
        <p:xfrm>
          <a:off x="6141480" y="1993577"/>
          <a:ext cx="5652816" cy="48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4B606F-AEA9-45F0-AC6B-AE2A2CF0C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45876"/>
              </p:ext>
            </p:extLst>
          </p:nvPr>
        </p:nvGraphicFramePr>
        <p:xfrm>
          <a:off x="5452216" y="1673465"/>
          <a:ext cx="6616263" cy="522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6747D0-4882-5B40-BC47-FFF74AB49F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239955"/>
              </p:ext>
            </p:extLst>
          </p:nvPr>
        </p:nvGraphicFramePr>
        <p:xfrm>
          <a:off x="203281" y="1590098"/>
          <a:ext cx="6616263" cy="426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090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8" y="6011918"/>
            <a:ext cx="11764617" cy="84608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Omnibus Budget – Revenue</a:t>
            </a:r>
            <a:br>
              <a:rPr lang="en-US" sz="5400" dirty="0"/>
            </a:br>
            <a:r>
              <a:rPr lang="en-US" sz="2000" dirty="0"/>
              <a:t>*does not include enterprise impact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180638-8E1C-A6FC-D85A-0742DBC18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68483"/>
              </p:ext>
            </p:extLst>
          </p:nvPr>
        </p:nvGraphicFramePr>
        <p:xfrm>
          <a:off x="2144995" y="461473"/>
          <a:ext cx="9528560" cy="540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66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" y="5701257"/>
            <a:ext cx="12052852" cy="98332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Omnibus Budget – Revenue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EC314F-B7E0-400C-980F-28BE0E061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92171"/>
              </p:ext>
            </p:extLst>
          </p:nvPr>
        </p:nvGraphicFramePr>
        <p:xfrm>
          <a:off x="791110" y="335997"/>
          <a:ext cx="9915658" cy="536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872">
                  <a:extLst>
                    <a:ext uri="{9D8B030D-6E8A-4147-A177-3AD203B41FA5}">
                      <a16:colId xmlns:a16="http://schemas.microsoft.com/office/drawing/2014/main" val="2462826404"/>
                    </a:ext>
                  </a:extLst>
                </a:gridCol>
                <a:gridCol w="1570570">
                  <a:extLst>
                    <a:ext uri="{9D8B030D-6E8A-4147-A177-3AD203B41FA5}">
                      <a16:colId xmlns:a16="http://schemas.microsoft.com/office/drawing/2014/main" val="1786858838"/>
                    </a:ext>
                  </a:extLst>
                </a:gridCol>
                <a:gridCol w="2091558">
                  <a:extLst>
                    <a:ext uri="{9D8B030D-6E8A-4147-A177-3AD203B41FA5}">
                      <a16:colId xmlns:a16="http://schemas.microsoft.com/office/drawing/2014/main" val="2273796931"/>
                    </a:ext>
                  </a:extLst>
                </a:gridCol>
                <a:gridCol w="2089999">
                  <a:extLst>
                    <a:ext uri="{9D8B030D-6E8A-4147-A177-3AD203B41FA5}">
                      <a16:colId xmlns:a16="http://schemas.microsoft.com/office/drawing/2014/main" val="3268104517"/>
                    </a:ext>
                  </a:extLst>
                </a:gridCol>
                <a:gridCol w="1900659">
                  <a:extLst>
                    <a:ext uri="{9D8B030D-6E8A-4147-A177-3AD203B41FA5}">
                      <a16:colId xmlns:a16="http://schemas.microsoft.com/office/drawing/2014/main" val="2443321371"/>
                    </a:ext>
                  </a:extLst>
                </a:gridCol>
              </a:tblGrid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Category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FY ‘24</a:t>
                      </a:r>
                      <a:br>
                        <a:rPr lang="en-US" sz="1400" dirty="0">
                          <a:effectLst/>
                          <a:latin typeface="+mn-lt"/>
                        </a:rPr>
                      </a:br>
                      <a:r>
                        <a:rPr lang="en-US" sz="1400" dirty="0">
                          <a:effectLst/>
                          <a:latin typeface="+mn-lt"/>
                        </a:rPr>
                        <a:t>Recap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FY ‘25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Increase/(Decrease)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Percentage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3161312774"/>
                  </a:ext>
                </a:extLst>
              </a:tr>
              <a:tr h="507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State Aid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1,066,036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1,023,109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(42,927)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(4.03%)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858259449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Tax Base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27,233,381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28,537,361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1,303,980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4.79%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217914536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Debt Exclusions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1,341,838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1,654,904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313,066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23.33%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2626217695"/>
                  </a:ext>
                </a:extLst>
              </a:tr>
              <a:tr h="507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Local Receipts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2,519,445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2,686,500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167,055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6.63%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795709090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Other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364,200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228,000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(136,200)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(37.40%)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070677694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Free Cash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1,936,459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1,677,665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(258,794)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(13.36%)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1969884950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Cherry Sheet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(104,762)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(109,865)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5,103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4.87%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2226171566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Overlay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(283,706)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(300,000)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16,294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5.74%</a:t>
                      </a: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3895816389"/>
                  </a:ext>
                </a:extLst>
              </a:tr>
              <a:tr h="543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$34,220,202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$35,397,674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1,177,472</a:t>
                      </a:r>
                    </a:p>
                  </a:txBody>
                  <a:tcPr marL="59924" marR="5992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3.44%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24" marR="59924" marT="0" marB="0" anchor="ctr"/>
                </a:tc>
                <a:extLst>
                  <a:ext uri="{0D108BD9-81ED-4DB2-BD59-A6C34878D82A}">
                    <a16:rowId xmlns:a16="http://schemas.microsoft.com/office/drawing/2014/main" val="221991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4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8" y="5216509"/>
            <a:ext cx="11764617" cy="164149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Omnibus </a:t>
            </a:r>
            <a:r>
              <a:rPr lang="en-US" sz="6000" dirty="0"/>
              <a:t>Budget</a:t>
            </a:r>
            <a:r>
              <a:rPr lang="en-US" sz="7200" dirty="0"/>
              <a:t> - Expenses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D040457-6104-4ED0-A0CC-3F4B61F87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838265"/>
              </p:ext>
            </p:extLst>
          </p:nvPr>
        </p:nvGraphicFramePr>
        <p:xfrm>
          <a:off x="2253673" y="397164"/>
          <a:ext cx="9365671" cy="528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02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482" y="5553878"/>
            <a:ext cx="11764617" cy="86854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FY </a:t>
            </a:r>
            <a:r>
              <a:rPr lang="en-US" sz="5000" dirty="0"/>
              <a:t>2025</a:t>
            </a:r>
            <a:r>
              <a:rPr lang="en-US" sz="4400" dirty="0"/>
              <a:t> Operating Expenses by Category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3F0E31-49DB-2368-18DE-E164ADBDB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922547"/>
              </p:ext>
            </p:extLst>
          </p:nvPr>
        </p:nvGraphicFramePr>
        <p:xfrm>
          <a:off x="1572427" y="333287"/>
          <a:ext cx="10143858" cy="52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762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74" y="5444358"/>
            <a:ext cx="12052852" cy="108909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FY ‘25 Major Drivers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1B2B1B-00AD-4A2A-BB7A-8F2E5F1E7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26889"/>
              </p:ext>
            </p:extLst>
          </p:nvPr>
        </p:nvGraphicFramePr>
        <p:xfrm>
          <a:off x="2068081" y="757327"/>
          <a:ext cx="9383283" cy="41877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48075">
                  <a:extLst>
                    <a:ext uri="{9D8B030D-6E8A-4147-A177-3AD203B41FA5}">
                      <a16:colId xmlns:a16="http://schemas.microsoft.com/office/drawing/2014/main" val="2255793290"/>
                    </a:ext>
                  </a:extLst>
                </a:gridCol>
                <a:gridCol w="1477953">
                  <a:extLst>
                    <a:ext uri="{9D8B030D-6E8A-4147-A177-3AD203B41FA5}">
                      <a16:colId xmlns:a16="http://schemas.microsoft.com/office/drawing/2014/main" val="2398799203"/>
                    </a:ext>
                  </a:extLst>
                </a:gridCol>
                <a:gridCol w="1671469">
                  <a:extLst>
                    <a:ext uri="{9D8B030D-6E8A-4147-A177-3AD203B41FA5}">
                      <a16:colId xmlns:a16="http://schemas.microsoft.com/office/drawing/2014/main" val="907981941"/>
                    </a:ext>
                  </a:extLst>
                </a:gridCol>
                <a:gridCol w="1931349">
                  <a:extLst>
                    <a:ext uri="{9D8B030D-6E8A-4147-A177-3AD203B41FA5}">
                      <a16:colId xmlns:a16="http://schemas.microsoft.com/office/drawing/2014/main" val="943261929"/>
                    </a:ext>
                  </a:extLst>
                </a:gridCol>
                <a:gridCol w="1854437">
                  <a:extLst>
                    <a:ext uri="{9D8B030D-6E8A-4147-A177-3AD203B41FA5}">
                      <a16:colId xmlns:a16="http://schemas.microsoft.com/office/drawing/2014/main" val="3616833051"/>
                    </a:ext>
                  </a:extLst>
                </a:gridCol>
              </a:tblGrid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Category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‘24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FY ‘25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Increase/Decrease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Percentage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3841113742"/>
                  </a:ext>
                </a:extLst>
              </a:tr>
              <a:tr h="664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Education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14,691,738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15,446,787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755,049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5.14%</a:t>
                      </a: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2164758155"/>
                  </a:ext>
                </a:extLst>
              </a:tr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Fire Department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2,289,484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2,503,562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214,077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9.35%</a:t>
                      </a: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2151698654"/>
                  </a:ext>
                </a:extLst>
              </a:tr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 Insurance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2,269,859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2,459,267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189,408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8.34%</a:t>
                      </a: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529243172"/>
                  </a:ext>
                </a:extLst>
              </a:tr>
              <a:tr h="664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Information Technology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183,073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299,491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116,418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63.59%</a:t>
                      </a: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1406041078"/>
                  </a:ext>
                </a:extLst>
              </a:tr>
              <a:tr h="7115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Debt Service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1,075,060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1,196,910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121,848</a:t>
                      </a:r>
                    </a:p>
                  </a:txBody>
                  <a:tcPr marL="54411" marR="544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11.33%</a:t>
                      </a:r>
                    </a:p>
                  </a:txBody>
                  <a:tcPr marL="54411" marR="54411" marT="0" marB="0" anchor="ctr"/>
                </a:tc>
                <a:extLst>
                  <a:ext uri="{0D108BD9-81ED-4DB2-BD59-A6C34878D82A}">
                    <a16:rowId xmlns:a16="http://schemas.microsoft.com/office/drawing/2014/main" val="2851893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28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1073</TotalTime>
  <Words>440</Words>
  <Application>Microsoft Office PowerPoint</Application>
  <PresentationFormat>Widescreen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Tw Cen MT</vt:lpstr>
      <vt:lpstr>Circuit</vt:lpstr>
      <vt:lpstr>Article 4:  FY 2025 Omnibus Budget  Town Meeting Presentation</vt:lpstr>
      <vt:lpstr>FY 2025 Budget Strengths</vt:lpstr>
      <vt:lpstr>Balanced Budget</vt:lpstr>
      <vt:lpstr>PowerPoint Presentation</vt:lpstr>
      <vt:lpstr>Omnibus Budget – Revenue *does not include enterprise impact</vt:lpstr>
      <vt:lpstr>Omnibus Budget – Revenue</vt:lpstr>
      <vt:lpstr>Omnibus Budget - Expenses</vt:lpstr>
      <vt:lpstr>FY 2025 Operating Expenses by Category</vt:lpstr>
      <vt:lpstr>FY ‘25 Major Drivers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Carly Antonellis</dc:creator>
  <cp:lastModifiedBy>Robert Pontbriand</cp:lastModifiedBy>
  <cp:revision>83</cp:revision>
  <cp:lastPrinted>2024-04-19T12:41:04Z</cp:lastPrinted>
  <dcterms:created xsi:type="dcterms:W3CDTF">2022-04-22T17:30:05Z</dcterms:created>
  <dcterms:modified xsi:type="dcterms:W3CDTF">2024-04-22T19:32:36Z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