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Lora" panose="020B060402020202020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59F1E0-A80A-4A6A-B0AE-6D39E39122BA}">
  <a:tblStyle styleId="{0559F1E0-A80A-4A6A-B0AE-6D39E39122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548A26D-3BF7-4C05-807F-C226CDB3035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29e1917c2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129e1917c2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3ae153778_28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13ae153778_28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Talking points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200"/>
              <a:buFont typeface="Times New Roman"/>
              <a:buChar char="➢"/>
            </a:pPr>
            <a:r>
              <a:rPr lang="en" sz="1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Programs aligned with labor market needs</a:t>
            </a:r>
            <a:endParaRPr sz="12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200"/>
              <a:buFont typeface="Times New Roman"/>
              <a:buChar char="➢"/>
            </a:pPr>
            <a:r>
              <a:rPr lang="en" sz="1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at least 900 hours of instruction in students’ trade areas</a:t>
            </a:r>
            <a:endParaRPr sz="12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200"/>
              <a:buFont typeface="Times New Roman"/>
              <a:buChar char="○"/>
            </a:pPr>
            <a:r>
              <a:rPr lang="en" sz="1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offer over 1,500 hours</a:t>
            </a:r>
            <a:endParaRPr sz="12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200"/>
              <a:buFont typeface="Times New Roman"/>
              <a:buChar char="➢"/>
            </a:pPr>
            <a:r>
              <a:rPr lang="en" sz="1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Advisory Boards</a:t>
            </a:r>
            <a:endParaRPr sz="12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200"/>
              <a:buFont typeface="Times New Roman"/>
              <a:buChar char="➢"/>
            </a:pPr>
            <a:r>
              <a:rPr lang="en" sz="1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Instructors with industry experience and teaching credentials</a:t>
            </a:r>
            <a:endParaRPr sz="12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200"/>
              <a:buFont typeface="Times New Roman"/>
              <a:buChar char="➢"/>
            </a:pPr>
            <a:r>
              <a:rPr lang="en" sz="1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Cooperative and Internship placement opportunities</a:t>
            </a:r>
            <a:endParaRPr sz="12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73a5593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373a5593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aa5062b3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baa5062b3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Updated 1.30.23 MAB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aa5062b3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baa5062b3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Updated 1.26.23 MAB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aa5062b3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baa5062b3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223008e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1223008e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Updated 3/7/23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aa5062b32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baa5062b32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Updated 3.7.23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1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7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0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91440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26"/>
          <p:cNvGraphicFramePr/>
          <p:nvPr/>
        </p:nvGraphicFramePr>
        <p:xfrm>
          <a:off x="164838" y="306950"/>
          <a:ext cx="6343375" cy="4058644"/>
        </p:xfrm>
        <a:graphic>
          <a:graphicData uri="http://schemas.openxmlformats.org/drawingml/2006/table">
            <a:tbl>
              <a:tblPr>
                <a:noFill/>
                <a:tableStyleId>{0559F1E0-A80A-4A6A-B0AE-6D39E39122BA}</a:tableStyleId>
              </a:tblPr>
              <a:tblGrid>
                <a:gridCol w="634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1C4587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Technical Programs - High School Offerings </a:t>
                      </a:r>
                      <a:endParaRPr sz="1800" b="1">
                        <a:solidFill>
                          <a:srgbClr val="1C4587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u="sng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Construction &amp; Transportation Cluster</a:t>
                      </a:r>
                      <a:r>
                        <a:rPr lang="en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(41% of students)</a:t>
                      </a:r>
                      <a:endParaRPr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Automotive Collision Repair, Automotive Technology, Carpentry, Electrical Technology, and Plumbing Technology</a:t>
                      </a:r>
                      <a:endParaRPr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u="sng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Health and Services Cluster</a:t>
                      </a:r>
                      <a:r>
                        <a:rPr lang="en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(31% of students)</a:t>
                      </a:r>
                      <a:endParaRPr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Cosmetology, Culinary Arts, Hospitality Management, Marketing, Early Childhood Education, Health Assisting, Dental Assisting, and Veterinary Assisting</a:t>
                      </a:r>
                      <a:endParaRPr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u="sng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Arts and Technology Cluster</a:t>
                      </a:r>
                      <a:r>
                        <a:rPr lang="en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(28% of students)</a:t>
                      </a:r>
                      <a:endParaRPr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Programming and Web Development, Television and Media Production, Design and Visual Communications, Advanced Manufacturing, Engineering Technology, Robotics, and Biotechnology</a:t>
                      </a:r>
                      <a:endParaRPr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1" name="Google Shape;13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9725" y="1540852"/>
            <a:ext cx="2390525" cy="199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 idx="4294967295"/>
          </p:nvPr>
        </p:nvSpPr>
        <p:spPr>
          <a:xfrm>
            <a:off x="471900" y="41367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2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Enrollment by Town (FY24)</a:t>
            </a:r>
            <a:endParaRPr sz="2200" b="1">
              <a:solidFill>
                <a:srgbClr val="1F4E78"/>
              </a:solidFill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137" name="Google Shape;137;p27"/>
          <p:cNvGraphicFramePr/>
          <p:nvPr/>
        </p:nvGraphicFramePr>
        <p:xfrm>
          <a:off x="645925" y="1501950"/>
          <a:ext cx="1693950" cy="2971994"/>
        </p:xfrm>
        <a:graphic>
          <a:graphicData uri="http://schemas.openxmlformats.org/drawingml/2006/table">
            <a:tbl>
              <a:tblPr>
                <a:noFill/>
                <a:tableStyleId>{D548A26D-3BF7-4C05-807F-C226CDB3035D}</a:tableStyleId>
              </a:tblPr>
              <a:tblGrid>
                <a:gridCol w="169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sng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Enrollment Change from FY23</a:t>
                      </a:r>
                      <a:endParaRPr sz="1100" b="1" u="sng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1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+8 Ayer</a:t>
                      </a:r>
                      <a:endParaRPr sz="11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+5 Chelmsford</a:t>
                      </a:r>
                      <a:endParaRPr sz="11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-4 Groton</a:t>
                      </a:r>
                      <a:endParaRPr sz="11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+3 Littleton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+10 Pepperell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-5 Shirley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+4 Townsend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+6 Westford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sng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+27 District Students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8" name="Google Shape;138;p2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8175" y="1229550"/>
            <a:ext cx="5914812" cy="36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body" idx="4294967295"/>
          </p:nvPr>
        </p:nvSpPr>
        <p:spPr>
          <a:xfrm>
            <a:off x="1457225" y="1644888"/>
            <a:ext cx="6402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40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45" name="Google Shape;145;p28"/>
          <p:cNvGraphicFramePr/>
          <p:nvPr/>
        </p:nvGraphicFramePr>
        <p:xfrm>
          <a:off x="247450" y="1155988"/>
          <a:ext cx="8822425" cy="3711704"/>
        </p:xfrm>
        <a:graphic>
          <a:graphicData uri="http://schemas.openxmlformats.org/drawingml/2006/table">
            <a:tbl>
              <a:tblPr>
                <a:noFill/>
                <a:tableStyleId>{0559F1E0-A80A-4A6A-B0AE-6D39E39122BA}</a:tableStyleId>
              </a:tblPr>
              <a:tblGrid>
                <a:gridCol w="279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32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53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sng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General Fund Expenses</a:t>
                      </a:r>
                      <a:endParaRPr sz="1200" b="1" u="sng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FY23 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Voted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FY24 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Proposed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Notes</a:t>
                      </a:r>
                      <a:endParaRPr sz="9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 Administration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784,113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822,523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38,410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4.9%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Contractual increases, software</a:t>
                      </a:r>
                      <a:endParaRPr sz="9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2000 Instruction*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8,188,422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8,734,491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546,069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6.67%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Step/lane changes, +2 staff, tech program supplies</a:t>
                      </a:r>
                      <a:endParaRPr sz="8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3000 Pupil Services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1,905,182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2,011,310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106,128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5.57%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Transportation &amp; other contractual increases</a:t>
                      </a:r>
                      <a:endParaRPr sz="9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4000 Operations and Maintenance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1,527,374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1,716,199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188,825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12.36%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Contractual, utility &amp; supply cost increases</a:t>
                      </a:r>
                      <a:endParaRPr sz="9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5000 Benefits and Fixed Charges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2,936,576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3,022,993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86,417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2.94%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Required increases</a:t>
                      </a:r>
                      <a:endParaRPr sz="9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7000 Acq., Improve &amp; Replace Assets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350,000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375,000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7.14%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capital need</a:t>
                      </a:r>
                      <a:endParaRPr sz="9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8000 Debt Retirement and Service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626,075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602,000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-24,075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-3.85%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Decreasing debt</a:t>
                      </a:r>
                      <a:endParaRPr sz="9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9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9000 Programs with other School Districts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6,164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14,400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8,236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134%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Estimated school choice out</a:t>
                      </a:r>
                      <a:endParaRPr sz="9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General Fund Budget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16,323,906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17,298,916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975,010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5.97%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Instructional Costs funded by School Choice fund</a:t>
                      </a:r>
                      <a:endParaRPr sz="9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315,246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332,588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17,342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5.50%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Budget </a:t>
                      </a:r>
                      <a:r>
                        <a:rPr lang="en" sz="9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(including School Choice fund)</a:t>
                      </a:r>
                      <a:endParaRPr sz="9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16,639,152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17,631,504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992,352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5.96%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6" name="Google Shape;146;p28"/>
          <p:cNvSpPr txBox="1">
            <a:spLocks noGrp="1"/>
          </p:cNvSpPr>
          <p:nvPr>
            <p:ph type="title" idx="4294967295"/>
          </p:nvPr>
        </p:nvSpPr>
        <p:spPr>
          <a:xfrm>
            <a:off x="193950" y="781700"/>
            <a:ext cx="8492400" cy="3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FY 2024 Proposed Budget by State Function Code</a:t>
            </a:r>
            <a:endParaRPr sz="2400" b="1">
              <a:solidFill>
                <a:srgbClr val="1F4E78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395075" y="4545775"/>
            <a:ext cx="6726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chemeClr val="lt1"/>
                </a:solidFill>
              </a:rPr>
              <a:t>*FY23 has been restated to remove instructional costs funded by School Choice in Function 2000, consistent with the current year presentation.</a:t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Google Shape;152;p29"/>
          <p:cNvGraphicFramePr/>
          <p:nvPr>
            <p:extLst>
              <p:ext uri="{D42A27DB-BD31-4B8C-83A1-F6EECF244321}">
                <p14:modId xmlns:p14="http://schemas.microsoft.com/office/powerpoint/2010/main" val="2801582665"/>
              </p:ext>
            </p:extLst>
          </p:nvPr>
        </p:nvGraphicFramePr>
        <p:xfrm>
          <a:off x="327700" y="992747"/>
          <a:ext cx="7847125" cy="3501065"/>
        </p:xfrm>
        <a:graphic>
          <a:graphicData uri="http://schemas.openxmlformats.org/drawingml/2006/table">
            <a:tbl>
              <a:tblPr>
                <a:noFill/>
                <a:tableStyleId>{0559F1E0-A80A-4A6A-B0AE-6D39E39122BA}</a:tableStyleId>
              </a:tblPr>
              <a:tblGrid>
                <a:gridCol w="26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61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sng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Non-Assessment Revenue:</a:t>
                      </a:r>
                      <a:endParaRPr sz="1200" b="1" u="sng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FY23 Voted</a:t>
                      </a:r>
                      <a:endParaRPr sz="1200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FY24 Voted</a:t>
                      </a:r>
                      <a:endParaRPr sz="1200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Difference</a:t>
                      </a:r>
                      <a:endParaRPr sz="1200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 Change</a:t>
                      </a:r>
                      <a:endParaRPr sz="1200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70 School Aid</a:t>
                      </a:r>
                      <a:endParaRPr sz="1200" b="1" i="1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3,900,777</a:t>
                      </a: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4,701,934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801,157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20.54%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71 Regional Transportation Reimb. 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519,458</a:t>
                      </a: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618,617</a:t>
                      </a: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99,159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19.09%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2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Certified Excess &amp; Deficiency</a:t>
                      </a:r>
                      <a:endParaRPr sz="1200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12700" cmpd="sng">
                      <a:noFill/>
                      <a:prstDash val="soli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780,026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438,816</a:t>
                      </a: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-341,210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-43.74%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2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Non-Assessment Revenue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12700" cmpd="sng">
                      <a:noFill/>
                      <a:prstDash val="soli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5,200,261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5,759,367</a:t>
                      </a:r>
                      <a:endParaRPr sz="1200" b="1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559,106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10.75%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0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sng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Assessment Allocation by Category:</a:t>
                      </a:r>
                      <a:endParaRPr sz="1200" b="1" u="sng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8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Minimum Contribution </a:t>
                      </a:r>
                      <a:endParaRPr sz="1200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9,138,788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9,846,166</a:t>
                      </a: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707,378</a:t>
                      </a: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7.74%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0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Transportation/Capital Equipment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783,782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791,383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7,601</a:t>
                      </a: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0.97%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Additional (Offset)/Assessment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575,000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-275,000</a:t>
                      </a: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-47.83%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5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Subtotal Non-Debt Assessments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10,497,570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10,937,549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439,979</a:t>
                      </a:r>
                      <a:endParaRPr sz="1200" b="1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4.19%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8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Debt (Expansion/Renovation)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626,075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602,000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-24,075</a:t>
                      </a: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-3.85%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2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Member Assessment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11,123,645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11,539,549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415,904</a:t>
                      </a:r>
                      <a:endParaRPr sz="1200" b="1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3.74%</a:t>
                      </a:r>
                      <a:endParaRPr sz="1200" b="1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0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3" name="Google Shape;153;p29"/>
          <p:cNvSpPr txBox="1">
            <a:spLocks noGrp="1"/>
          </p:cNvSpPr>
          <p:nvPr>
            <p:ph type="title" idx="4294967295"/>
          </p:nvPr>
        </p:nvSpPr>
        <p:spPr>
          <a:xfrm>
            <a:off x="101575" y="666875"/>
            <a:ext cx="5646000" cy="4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FY 2024 Revenue Plan</a:t>
            </a:r>
            <a:endParaRPr sz="2400" b="1">
              <a:solidFill>
                <a:srgbClr val="1F4E78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body" idx="4294967295"/>
          </p:nvPr>
        </p:nvSpPr>
        <p:spPr>
          <a:xfrm>
            <a:off x="457275" y="1651325"/>
            <a:ext cx="6402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40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59" name="Google Shape;159;p30"/>
          <p:cNvGraphicFramePr/>
          <p:nvPr/>
        </p:nvGraphicFramePr>
        <p:xfrm>
          <a:off x="115838" y="1223354"/>
          <a:ext cx="8912300" cy="3080840"/>
        </p:xfrm>
        <a:graphic>
          <a:graphicData uri="http://schemas.openxmlformats.org/drawingml/2006/table">
            <a:tbl>
              <a:tblPr>
                <a:noFill/>
                <a:tableStyleId>{0559F1E0-A80A-4A6A-B0AE-6D39E39122BA}</a:tableStyleId>
              </a:tblPr>
              <a:tblGrid>
                <a:gridCol w="83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17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Town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 of District Students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Students per Town Percentage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Town's Minimum Contribution </a:t>
                      </a:r>
                      <a:endParaRPr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Transportation/ Capital Equip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Additional Assessment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Sub-total Assessment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Debt Service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Assessment 2023-2024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Ayer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9.65%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973,253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76,371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28,951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1,078,575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58,095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1,136,670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Chelmsford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212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29.65%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3,357,610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234,648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88,951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3,681,209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178,495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3,859,704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Groton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5.73%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665,553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45,380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17,203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782,136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34,520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762,656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Littleton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6.15%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678,828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48,700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18,462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745,990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37,046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783,036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Pepperell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132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18.46%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1,509,393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146,102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55,384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1,710,879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111,139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1,822,018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Shirley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6.15%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512,192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48,700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18,462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579,354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37,046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616,400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Townsend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13.15%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940,349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104,042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39,441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1,083,832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79,144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1,162,976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Westford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11.05%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1,208,988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87,440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33,146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1,329,574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66,515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1,396,089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715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100.00%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9,846,166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791,383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300,000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10,937,549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602,000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11,539,549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0" name="Google Shape;160;p30"/>
          <p:cNvSpPr txBox="1">
            <a:spLocks noGrp="1"/>
          </p:cNvSpPr>
          <p:nvPr>
            <p:ph type="title" idx="4294967295"/>
          </p:nvPr>
        </p:nvSpPr>
        <p:spPr>
          <a:xfrm>
            <a:off x="115850" y="656350"/>
            <a:ext cx="8222100" cy="5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Fiscal Year 2024 Voted Assessments by Member Town (Voted 3/7/23)  </a:t>
            </a:r>
            <a:r>
              <a:rPr lang="en" sz="20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    </a:t>
            </a:r>
            <a:endParaRPr sz="2000" b="1" i="1">
              <a:solidFill>
                <a:srgbClr val="1F4E78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Google Shape;165;p31"/>
          <p:cNvGraphicFramePr/>
          <p:nvPr/>
        </p:nvGraphicFramePr>
        <p:xfrm>
          <a:off x="164838" y="1350025"/>
          <a:ext cx="8721675" cy="1551628"/>
        </p:xfrm>
        <a:graphic>
          <a:graphicData uri="http://schemas.openxmlformats.org/drawingml/2006/table">
            <a:tbl>
              <a:tblPr>
                <a:noFill/>
                <a:tableStyleId>{0559F1E0-A80A-4A6A-B0AE-6D39E39122BA}</a:tableStyleId>
              </a:tblPr>
              <a:tblGrid>
                <a:gridCol w="111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3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2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# of Students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Town's Minimum Contribution </a:t>
                      </a:r>
                      <a:endParaRPr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Transportation/ Capital Equip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Additional Assessment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Sub-total Assessment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Debt Service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Assessment 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FY23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688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9,138,788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783,782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575,000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10,497,570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626,075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11,123,645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FY24*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9,846,166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791,383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10,937,549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602,000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11,539,549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</a:t>
                      </a:r>
                      <a:endParaRPr i="1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+27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707,378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7,601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(275,000)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439,979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(24,075)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415,904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6" name="Google Shape;166;p31"/>
          <p:cNvSpPr txBox="1">
            <a:spLocks noGrp="1"/>
          </p:cNvSpPr>
          <p:nvPr>
            <p:ph type="title" idx="4294967295"/>
          </p:nvPr>
        </p:nvSpPr>
        <p:spPr>
          <a:xfrm>
            <a:off x="509950" y="655525"/>
            <a:ext cx="8222100" cy="5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Total Assessment Comparison (FY23 Voted &amp; FY24 Voted) </a:t>
            </a:r>
            <a:endParaRPr sz="1800" b="1">
              <a:solidFill>
                <a:srgbClr val="1F4E78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67" name="Google Shape;167;p31"/>
          <p:cNvCxnSpPr/>
          <p:nvPr/>
        </p:nvCxnSpPr>
        <p:spPr>
          <a:xfrm rot="10800000">
            <a:off x="2745650" y="3074275"/>
            <a:ext cx="6600" cy="637200"/>
          </a:xfrm>
          <a:prstGeom prst="straightConnector1">
            <a:avLst/>
          </a:prstGeom>
          <a:noFill/>
          <a:ln w="9525" cap="flat" cmpd="sng">
            <a:solidFill>
              <a:srgbClr val="1F4E7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8" name="Google Shape;168;p31"/>
          <p:cNvSpPr txBox="1"/>
          <p:nvPr/>
        </p:nvSpPr>
        <p:spPr>
          <a:xfrm>
            <a:off x="1659800" y="3648150"/>
            <a:ext cx="2178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4E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Driven by state funding formula </a:t>
            </a:r>
            <a:endParaRPr sz="1100" i="1">
              <a:solidFill>
                <a:srgbClr val="1F4E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31"/>
          <p:cNvSpPr txBox="1"/>
          <p:nvPr/>
        </p:nvSpPr>
        <p:spPr>
          <a:xfrm>
            <a:off x="8366175" y="3074275"/>
            <a:ext cx="482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F4E78"/>
                </a:solidFill>
                <a:latin typeface="Roboto"/>
                <a:ea typeface="Roboto"/>
                <a:cs typeface="Roboto"/>
                <a:sym typeface="Roboto"/>
              </a:rPr>
              <a:t>3.74%</a:t>
            </a:r>
            <a:endParaRPr sz="800">
              <a:solidFill>
                <a:srgbClr val="1F4E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31"/>
          <p:cNvSpPr txBox="1"/>
          <p:nvPr/>
        </p:nvSpPr>
        <p:spPr>
          <a:xfrm>
            <a:off x="2804075" y="3074275"/>
            <a:ext cx="482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F4E78"/>
                </a:solidFill>
                <a:latin typeface="Roboto"/>
                <a:ea typeface="Roboto"/>
                <a:cs typeface="Roboto"/>
                <a:sym typeface="Roboto"/>
              </a:rPr>
              <a:t>7.74%</a:t>
            </a:r>
            <a:endParaRPr sz="800">
              <a:solidFill>
                <a:srgbClr val="1F4E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Google Shape;175;p32"/>
          <p:cNvGraphicFramePr/>
          <p:nvPr/>
        </p:nvGraphicFramePr>
        <p:xfrm>
          <a:off x="164838" y="1560475"/>
          <a:ext cx="8912300" cy="1545846"/>
        </p:xfrm>
        <a:graphic>
          <a:graphicData uri="http://schemas.openxmlformats.org/drawingml/2006/table">
            <a:tbl>
              <a:tblPr>
                <a:noFill/>
                <a:tableStyleId>{0559F1E0-A80A-4A6A-B0AE-6D39E39122BA}</a:tableStyleId>
              </a:tblPr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2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# of Students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Students per Town Percentage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Town's Minimum Contribution</a:t>
                      </a:r>
                      <a:endParaRPr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Transportation/ Capital Equip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Additional Assessment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Sub-total Assessment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Debt Service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Assessment 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FY23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8.87%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834,974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69,492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50,981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955,447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55,510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1,010,957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FY24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9.65%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973,253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76,371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28,951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1,078,575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58,095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1,136,670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</a:t>
                      </a:r>
                      <a:endParaRPr i="1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+8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+0.78%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138,279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6,879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(22,030)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123,128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2,585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125,713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6" name="Google Shape;176;p32"/>
          <p:cNvSpPr txBox="1">
            <a:spLocks noGrp="1"/>
          </p:cNvSpPr>
          <p:nvPr>
            <p:ph type="title" idx="4294967295"/>
          </p:nvPr>
        </p:nvSpPr>
        <p:spPr>
          <a:xfrm>
            <a:off x="509950" y="655525"/>
            <a:ext cx="8222100" cy="5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Ayer Assessment Comparison (FY23 Voted &amp; FY24 Voted) </a:t>
            </a:r>
            <a:endParaRPr sz="1800" b="1">
              <a:solidFill>
                <a:srgbClr val="1F4E78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77" name="Google Shape;177;p32"/>
          <p:cNvCxnSpPr/>
          <p:nvPr/>
        </p:nvCxnSpPr>
        <p:spPr>
          <a:xfrm rot="10800000">
            <a:off x="3529450" y="3266675"/>
            <a:ext cx="5400" cy="510600"/>
          </a:xfrm>
          <a:prstGeom prst="straightConnector1">
            <a:avLst/>
          </a:prstGeom>
          <a:noFill/>
          <a:ln w="9525" cap="flat" cmpd="sng">
            <a:solidFill>
              <a:srgbClr val="1F4E7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" name="Google Shape;178;p32"/>
          <p:cNvSpPr txBox="1"/>
          <p:nvPr/>
        </p:nvSpPr>
        <p:spPr>
          <a:xfrm>
            <a:off x="2515400" y="3713650"/>
            <a:ext cx="2171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4E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Driven by state funding formula </a:t>
            </a:r>
            <a:endParaRPr sz="1100">
              <a:solidFill>
                <a:srgbClr val="1F4E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9" name="Google Shape;179;p32"/>
          <p:cNvSpPr txBox="1"/>
          <p:nvPr/>
        </p:nvSpPr>
        <p:spPr>
          <a:xfrm>
            <a:off x="8562775" y="3235975"/>
            <a:ext cx="55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F4E78"/>
                </a:solidFill>
                <a:latin typeface="Roboto"/>
                <a:ea typeface="Roboto"/>
                <a:cs typeface="Roboto"/>
                <a:sym typeface="Roboto"/>
              </a:rPr>
              <a:t>12.44%</a:t>
            </a:r>
            <a:endParaRPr sz="800">
              <a:solidFill>
                <a:srgbClr val="1F4E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Office PowerPoint</Application>
  <PresentationFormat>On-screen Show (16:9)</PresentationFormat>
  <Paragraphs>331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</vt:lpstr>
      <vt:lpstr>Lora</vt:lpstr>
      <vt:lpstr>Times New Roman</vt:lpstr>
      <vt:lpstr>Roboto</vt:lpstr>
      <vt:lpstr>Material</vt:lpstr>
      <vt:lpstr>Material</vt:lpstr>
      <vt:lpstr>PowerPoint Presentation</vt:lpstr>
      <vt:lpstr>PowerPoint Presentation</vt:lpstr>
      <vt:lpstr>Enrollment by Town (FY24)</vt:lpstr>
      <vt:lpstr> FY 2024 Proposed Budget by State Function Code</vt:lpstr>
      <vt:lpstr>FY 2024 Revenue Plan</vt:lpstr>
      <vt:lpstr>Fiscal Year 2024 Voted Assessments by Member Town (Voted 3/7/23)      </vt:lpstr>
      <vt:lpstr>Total Assessment Comparison (FY23 Voted &amp; FY24 Voted) </vt:lpstr>
      <vt:lpstr>Ayer Assessment Comparison (FY23 Voted &amp; FY24 Voted)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Page Pigeon</dc:creator>
  <cp:lastModifiedBy>Denise Page Pigeon</cp:lastModifiedBy>
  <cp:revision>1</cp:revision>
  <dcterms:modified xsi:type="dcterms:W3CDTF">2023-04-21T00:15:04Z</dcterms:modified>
</cp:coreProperties>
</file>