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ora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6C8C89-726A-4FBD-A340-A3DBF223A4DA}">
  <a:tblStyle styleId="{436C8C89-726A-4FBD-A340-A3DBF223A4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9ED2B61-03E0-4EA0-9167-38579188C93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9e1917c2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129e1917c2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aa5062b3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baa5062b3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1/30 MB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3ae15377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13ae15377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1/30 MB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aa5062b3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baa5062b3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1/30 MB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223008e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11223008e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F4E78"/>
                </a:solidFill>
                <a:latin typeface="Roboto"/>
                <a:ea typeface="Roboto"/>
                <a:cs typeface="Roboto"/>
                <a:sym typeface="Roboto"/>
              </a:rPr>
              <a:t>9.27% increase in required minimum</a:t>
            </a:r>
            <a:endParaRPr sz="800">
              <a:solidFill>
                <a:srgbClr val="1F4E7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aa5062b32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baa5062b32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1/30 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1F4E78"/>
                </a:solidFill>
                <a:latin typeface="Roboto"/>
                <a:ea typeface="Roboto"/>
                <a:cs typeface="Roboto"/>
                <a:sym typeface="Roboto"/>
              </a:rPr>
              <a:t>-5.45%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1F4E78"/>
                </a:solidFill>
                <a:latin typeface="Roboto"/>
                <a:ea typeface="Roboto"/>
                <a:cs typeface="Roboto"/>
                <a:sym typeface="Roboto"/>
              </a:rPr>
              <a:t>-5.45%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dc2d449933_7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1dc2d449933_7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c054f155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bc054f1557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- 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3ae153778_28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13ae153778_28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3ae153778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113ae153778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MB 1/25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01674915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001674915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- MB 1/25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d4b78bfa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2cd4b78bfa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d4b78bfa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cd4b78bfa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d4b78bfa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cd4b78bfa5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aa5062b3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baa5062b3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3ae15377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113ae15377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1/30 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7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91440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34"/>
          <p:cNvGraphicFramePr/>
          <p:nvPr>
            <p:extLst>
              <p:ext uri="{D42A27DB-BD31-4B8C-83A1-F6EECF244321}">
                <p14:modId xmlns:p14="http://schemas.microsoft.com/office/powerpoint/2010/main" val="848314417"/>
              </p:ext>
            </p:extLst>
          </p:nvPr>
        </p:nvGraphicFramePr>
        <p:xfrm>
          <a:off x="327700" y="992747"/>
          <a:ext cx="7847125" cy="3501065"/>
        </p:xfrm>
        <a:graphic>
          <a:graphicData uri="http://schemas.openxmlformats.org/drawingml/2006/table">
            <a:tbl>
              <a:tblPr>
                <a:noFill/>
                <a:tableStyleId>{436C8C89-726A-4FBD-A340-A3DBF223A4DA}</a:tableStyleId>
              </a:tblPr>
              <a:tblGrid>
                <a:gridCol w="26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61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sng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Non-Assessment Revenue:</a:t>
                      </a:r>
                      <a:endParaRPr sz="1200" b="1" u="sng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FY24 Voted</a:t>
                      </a: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FY25 Proposed</a:t>
                      </a: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Difference</a:t>
                      </a: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Change</a:t>
                      </a: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70 School Aid </a:t>
                      </a:r>
                      <a:endParaRPr sz="1200" b="1" i="1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4,701,934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4,841,689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139,755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2.97%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71 Regional Transportation Reimbursement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618,617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707,801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89,184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14.42%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2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Certified Excess &amp; Deficiency</a:t>
                      </a:r>
                      <a:endParaRPr sz="1200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438,816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461,556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22,740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5.18%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2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Non-Assessment Revenue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5,759,367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6,011,046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251,679</a:t>
                      </a:r>
                      <a:endParaRPr sz="1200" b="1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4.37%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0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sng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Assessment Allocation by Category:</a:t>
                      </a:r>
                      <a:endParaRPr sz="1200" b="1" u="sng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8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Minimum Contribution </a:t>
                      </a:r>
                      <a:endParaRPr sz="1200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9,846,166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10,717,650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871,484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8.85%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0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Transportation/Capital Equipment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791,383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906,707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115,324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14.57%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62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Additional (Offset)/Assessment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0%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5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Subtotal Non-Debt Assessments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10,937,549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11,924,357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986,808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9.02%</a:t>
                      </a:r>
                      <a:endParaRPr sz="1200" b="1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8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Debt (Expansion/Renovation)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602,000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573,150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-28,850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-4.79%</a:t>
                      </a: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2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Member Assessment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11,539,549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12,497,507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957,958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8.30%</a:t>
                      </a:r>
                      <a:endParaRPr sz="1200" b="1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0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91" name="Google Shape;191;p34"/>
          <p:cNvSpPr txBox="1">
            <a:spLocks noGrp="1"/>
          </p:cNvSpPr>
          <p:nvPr>
            <p:ph type="title" idx="4294967295"/>
          </p:nvPr>
        </p:nvSpPr>
        <p:spPr>
          <a:xfrm>
            <a:off x="101575" y="666875"/>
            <a:ext cx="5646000" cy="4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FY 2025 Estimated Revenue Plan</a:t>
            </a:r>
            <a:endParaRPr sz="2400" b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101575" y="4608275"/>
            <a:ext cx="43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body" idx="4294967295"/>
          </p:nvPr>
        </p:nvSpPr>
        <p:spPr>
          <a:xfrm>
            <a:off x="483025" y="1644875"/>
            <a:ext cx="6402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4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4294967295"/>
          </p:nvPr>
        </p:nvSpPr>
        <p:spPr>
          <a:xfrm>
            <a:off x="764175" y="1363925"/>
            <a:ext cx="6723900" cy="26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35"/>
          <p:cNvSpPr txBox="1"/>
          <p:nvPr/>
        </p:nvSpPr>
        <p:spPr>
          <a:xfrm>
            <a:off x="0" y="555050"/>
            <a:ext cx="646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5"/>
          <p:cNvSpPr txBox="1"/>
          <p:nvPr/>
        </p:nvSpPr>
        <p:spPr>
          <a:xfrm>
            <a:off x="66425" y="555050"/>
            <a:ext cx="495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FY 2025 Estimated Revenue Plan</a:t>
            </a:r>
            <a:endParaRPr/>
          </a:p>
        </p:txBody>
      </p:sp>
      <p:pic>
        <p:nvPicPr>
          <p:cNvPr id="201" name="Google Shape;20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8000" y="1225275"/>
            <a:ext cx="5175950" cy="32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>
            <a:spLocks noGrp="1"/>
          </p:cNvSpPr>
          <p:nvPr>
            <p:ph type="body" idx="4294967295"/>
          </p:nvPr>
        </p:nvSpPr>
        <p:spPr>
          <a:xfrm>
            <a:off x="457275" y="1651325"/>
            <a:ext cx="6402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4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07" name="Google Shape;207;p36"/>
          <p:cNvGraphicFramePr/>
          <p:nvPr/>
        </p:nvGraphicFramePr>
        <p:xfrm>
          <a:off x="71438" y="1223354"/>
          <a:ext cx="8912300" cy="3080840"/>
        </p:xfrm>
        <a:graphic>
          <a:graphicData uri="http://schemas.openxmlformats.org/drawingml/2006/table">
            <a:tbl>
              <a:tblPr>
                <a:noFill/>
                <a:tableStyleId>{436C8C89-726A-4FBD-A340-A3DBF223A4DA}</a:tableStyleId>
              </a:tblPr>
              <a:tblGrid>
                <a:gridCol w="83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17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Town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 of District Students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Students per Town Percentage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Town's Minimum Contribution </a:t>
                      </a:r>
                      <a:endParaRPr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Transportation/ Capital Equip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Additional Assessment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Sub-total Assessment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Debt Service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Assessment 2024-2025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Ayer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8.32%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926,550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75,459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24,967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1,026,976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47,699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1,074,675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Chelmsford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218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28.80%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3,524,510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261,112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86,394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3,872,016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165,055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4,037,071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Groton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6.61%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849,159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59,888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19,815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928,862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37,857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966,719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Littleton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6.34%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781,285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57,493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19,023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857,801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36,342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894,143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Pepperell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133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17.57%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1,593,324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159,303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52,708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1,805,335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100,698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1,906,033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Shirley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6.61%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598,109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59,888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19,815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677,812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37,857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715,669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Townsend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114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15.06%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1,150,318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136,545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45,178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1,332,041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86,314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1,418,355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Westford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10.70%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1,294,395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97,019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32,100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1,423,514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61,328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1,484,842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757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100.00%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10,717,650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906,707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300,000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11,924,357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573,150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12,497,507</a:t>
                      </a:r>
                      <a:endParaRPr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8" name="Google Shape;208;p36"/>
          <p:cNvSpPr txBox="1">
            <a:spLocks noGrp="1"/>
          </p:cNvSpPr>
          <p:nvPr>
            <p:ph type="title" idx="4294967295"/>
          </p:nvPr>
        </p:nvSpPr>
        <p:spPr>
          <a:xfrm>
            <a:off x="71450" y="706525"/>
            <a:ext cx="82221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Fiscal Year 2025 Proposed Assessments by Member Town - </a:t>
            </a:r>
            <a:r>
              <a:rPr lang="en" sz="9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updated 2.6.24     </a:t>
            </a:r>
            <a:endParaRPr sz="900" b="1" i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37"/>
          <p:cNvGraphicFramePr/>
          <p:nvPr/>
        </p:nvGraphicFramePr>
        <p:xfrm>
          <a:off x="164838" y="1350025"/>
          <a:ext cx="8721675" cy="1551628"/>
        </p:xfrm>
        <a:graphic>
          <a:graphicData uri="http://schemas.openxmlformats.org/drawingml/2006/table">
            <a:tbl>
              <a:tblPr>
                <a:noFill/>
                <a:tableStyleId>{436C8C89-726A-4FBD-A340-A3DBF223A4DA}</a:tableStyleId>
              </a:tblPr>
              <a:tblGrid>
                <a:gridCol w="111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3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2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# of Students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Town's Minimum Contribution </a:t>
                      </a:r>
                      <a:endParaRPr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Transportation/ Capital Equip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Additional Assessment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Sub-total Assessment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Debt Service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Assessment 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FY24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9,846,166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791,383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10,937,549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602,000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11,539,549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FY25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757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10,717,650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906,707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11,924,357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573,150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12,497,507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</a:t>
                      </a:r>
                      <a:endParaRPr i="1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+42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871,484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115,324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986,808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(28,850)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957,958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4" name="Google Shape;214;p37"/>
          <p:cNvSpPr txBox="1">
            <a:spLocks noGrp="1"/>
          </p:cNvSpPr>
          <p:nvPr>
            <p:ph type="title" idx="4294967295"/>
          </p:nvPr>
        </p:nvSpPr>
        <p:spPr>
          <a:xfrm>
            <a:off x="509950" y="655525"/>
            <a:ext cx="82221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Total Assessment Comparison (FY24 Voted &amp; FY25 Proposed) </a:t>
            </a:r>
            <a:endParaRPr sz="1800" b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15" name="Google Shape;215;p37"/>
          <p:cNvCxnSpPr/>
          <p:nvPr/>
        </p:nvCxnSpPr>
        <p:spPr>
          <a:xfrm rot="10800000">
            <a:off x="2877775" y="3036000"/>
            <a:ext cx="6600" cy="637200"/>
          </a:xfrm>
          <a:prstGeom prst="straightConnector1">
            <a:avLst/>
          </a:prstGeom>
          <a:noFill/>
          <a:ln w="9525" cap="flat" cmpd="sng">
            <a:solidFill>
              <a:srgbClr val="1F4E7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6" name="Google Shape;216;p37"/>
          <p:cNvSpPr txBox="1"/>
          <p:nvPr/>
        </p:nvSpPr>
        <p:spPr>
          <a:xfrm>
            <a:off x="1847425" y="3616700"/>
            <a:ext cx="20673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4E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Driven by state funding formula</a:t>
            </a:r>
            <a:endParaRPr sz="1100"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38"/>
          <p:cNvGraphicFramePr/>
          <p:nvPr/>
        </p:nvGraphicFramePr>
        <p:xfrm>
          <a:off x="164838" y="1350025"/>
          <a:ext cx="8912300" cy="1545846"/>
        </p:xfrm>
        <a:graphic>
          <a:graphicData uri="http://schemas.openxmlformats.org/drawingml/2006/table">
            <a:tbl>
              <a:tblPr>
                <a:noFill/>
                <a:tableStyleId>{436C8C89-726A-4FBD-A340-A3DBF223A4DA}</a:tableStyleId>
              </a:tblPr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2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# of Students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Students per Town Percentage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Town's Minimum Contribution</a:t>
                      </a:r>
                      <a:endParaRPr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Transportation/ Capital Equip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Additional Assessment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Sub-total Assessment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Debt Service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Assessment </a:t>
                      </a: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FY24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9.65%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973,253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76,371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28,951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1,078,575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58,095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1,136,670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FY25</a:t>
                      </a:r>
                      <a:endParaRPr sz="1200" b="1" i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8.32%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926,550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75,459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24,967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1,026,976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47,699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1,074,675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</a:t>
                      </a:r>
                      <a:endParaRPr i="1">
                        <a:solidFill>
                          <a:srgbClr val="1F4E7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-6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-1.33%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(46,703)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(912)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(3,984)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(51,599)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(10,396)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(61,995)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2" name="Google Shape;222;p38"/>
          <p:cNvSpPr txBox="1">
            <a:spLocks noGrp="1"/>
          </p:cNvSpPr>
          <p:nvPr>
            <p:ph type="title" idx="4294967295"/>
          </p:nvPr>
        </p:nvSpPr>
        <p:spPr>
          <a:xfrm>
            <a:off x="509950" y="655525"/>
            <a:ext cx="82221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Ayer Assessment Comparison (FY24 Voted &amp; FY25 Proposed) </a:t>
            </a:r>
            <a:endParaRPr sz="1800" b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23" name="Google Shape;223;p38"/>
          <p:cNvCxnSpPr/>
          <p:nvPr/>
        </p:nvCxnSpPr>
        <p:spPr>
          <a:xfrm rot="10800000">
            <a:off x="3522650" y="3095688"/>
            <a:ext cx="5400" cy="510600"/>
          </a:xfrm>
          <a:prstGeom prst="straightConnector1">
            <a:avLst/>
          </a:prstGeom>
          <a:noFill/>
          <a:ln w="9525" cap="flat" cmpd="sng">
            <a:solidFill>
              <a:srgbClr val="1F4E7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4" name="Google Shape;224;p38"/>
          <p:cNvSpPr txBox="1"/>
          <p:nvPr/>
        </p:nvSpPr>
        <p:spPr>
          <a:xfrm>
            <a:off x="2515400" y="3665950"/>
            <a:ext cx="217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4E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Driven by state funding formula </a:t>
            </a:r>
            <a:endParaRPr sz="1100"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5" name="Google Shape;225;p38"/>
          <p:cNvSpPr txBox="1"/>
          <p:nvPr/>
        </p:nvSpPr>
        <p:spPr>
          <a:xfrm>
            <a:off x="9325900" y="3197100"/>
            <a:ext cx="55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1F4E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Google Shape;230;p39"/>
          <p:cNvGraphicFramePr/>
          <p:nvPr/>
        </p:nvGraphicFramePr>
        <p:xfrm>
          <a:off x="398763" y="1482500"/>
          <a:ext cx="6470650" cy="2965689"/>
        </p:xfrm>
        <a:graphic>
          <a:graphicData uri="http://schemas.openxmlformats.org/drawingml/2006/table">
            <a:tbl>
              <a:tblPr>
                <a:noFill/>
                <a:tableStyleId>{436C8C89-726A-4FBD-A340-A3DBF223A4DA}</a:tableStyleId>
              </a:tblPr>
              <a:tblGrid>
                <a:gridCol w="647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0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sng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Automotive</a:t>
                      </a:r>
                      <a:endParaRPr sz="1000"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Curriculum includes: Inspection, brakes, alignment, electrical, transmissions, engines, and more! </a:t>
                      </a:r>
                      <a:endParaRPr sz="1000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Industry credentials include:  MA State Vehicle Inspector, Automotive Service Excellence (ASE), Valvoline, EPA 609, OSHA 10 General Industry, and Automotive Lift Institute</a:t>
                      </a:r>
                      <a:endParaRPr sz="1000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sng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Plumbing</a:t>
                      </a:r>
                      <a:endParaRPr sz="1000"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Curriculum includes: Soldering, pipe connecting tools, threading machines (Wirsbo pex, Propress, Tracpipe, Watts pex, Shark Bites) &amp; more! </a:t>
                      </a:r>
                      <a:endParaRPr sz="1000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Industry credentials include: Plumbing Tier 1 (110 hours), Viega PP/MP/MPS, TracPipe  and OSHA 10 Construction Safety</a:t>
                      </a:r>
                      <a:endParaRPr sz="1000"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sng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CNC/Machine Operator</a:t>
                      </a:r>
                      <a:endParaRPr sz="1000"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Curriculum includes: Manual mill &amp; lathe operations, Haas CNC mill &amp; lathes, blueprint reading, bandsaws, micrometers, height gauges, Prototrak mill, optical comparators and more! </a:t>
                      </a:r>
                      <a:endParaRPr sz="1000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Industry credentials include:  MACWIC Levels 1 &amp; 2 and OSHA 10 General Industry</a:t>
                      </a:r>
                      <a:endParaRPr sz="1000"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sng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Electrical</a:t>
                      </a:r>
                      <a:endParaRPr sz="1000"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Curriculum includes: Hand &amp; power tools, electrical code, wiring methods (lights, plugs, switches), measuring, sizing, cutting, bending, installation and more! </a:t>
                      </a:r>
                      <a:endParaRPr sz="1000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Industry credentials include: HotWork, Ramset training, and OSHA 10 Construction Safety</a:t>
                      </a:r>
                      <a:endParaRPr sz="1000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1" name="Google Shape;231;p39"/>
          <p:cNvSpPr txBox="1">
            <a:spLocks noGrp="1"/>
          </p:cNvSpPr>
          <p:nvPr>
            <p:ph type="title" idx="4294967295"/>
          </p:nvPr>
        </p:nvSpPr>
        <p:spPr>
          <a:xfrm>
            <a:off x="274025" y="668033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Career and Technical Initiative (CTI) Evening/Adult Programs</a:t>
            </a:r>
            <a:endParaRPr sz="900" b="1" u="sng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32" name="Google Shape;23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4175" y="1664341"/>
            <a:ext cx="1891400" cy="25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9"/>
          <p:cNvSpPr txBox="1"/>
          <p:nvPr/>
        </p:nvSpPr>
        <p:spPr>
          <a:xfrm>
            <a:off x="337925" y="1113200"/>
            <a:ext cx="815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Fully funded state grant programs providing 200 hours of FREE workforce training to unemployed &amp; underemployed adults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>
            <a:spLocks noGrp="1"/>
          </p:cNvSpPr>
          <p:nvPr>
            <p:ph type="body" idx="4294967295"/>
          </p:nvPr>
        </p:nvSpPr>
        <p:spPr>
          <a:xfrm>
            <a:off x="471900" y="1459075"/>
            <a:ext cx="420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Currently Open for Service!!</a:t>
            </a:r>
            <a:endParaRPr sz="17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1F4E78"/>
              </a:buClr>
              <a:buSzPts val="1400"/>
              <a:buFont typeface="Avenir"/>
              <a:buChar char="➢"/>
            </a:pPr>
            <a:r>
              <a:rPr lang="en" sz="14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Automotive Tech &amp; Collision Repair Services</a:t>
            </a:r>
            <a:endParaRPr sz="14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400"/>
              <a:buFont typeface="Avenir"/>
              <a:buChar char="➢"/>
            </a:pPr>
            <a:r>
              <a:rPr lang="en" sz="14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Design and Visual Communications Services</a:t>
            </a:r>
            <a:endParaRPr sz="14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400"/>
              <a:buFont typeface="Avenir"/>
              <a:buChar char="➢"/>
            </a:pPr>
            <a:r>
              <a:rPr lang="en" sz="14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Marketing program school store, online</a:t>
            </a:r>
            <a:endParaRPr sz="14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9" name="Google Shape;239;p40"/>
          <p:cNvSpPr txBox="1">
            <a:spLocks noGrp="1"/>
          </p:cNvSpPr>
          <p:nvPr>
            <p:ph type="title" idx="4294967295"/>
          </p:nvPr>
        </p:nvSpPr>
        <p:spPr>
          <a:xfrm>
            <a:off x="471900" y="403377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Public Services at Nashoba Tech</a:t>
            </a:r>
            <a:endParaRPr sz="3000" b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4294967295"/>
          </p:nvPr>
        </p:nvSpPr>
        <p:spPr>
          <a:xfrm>
            <a:off x="4797550" y="2024925"/>
            <a:ext cx="420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1F4E78"/>
              </a:buClr>
              <a:buSzPts val="1400"/>
              <a:buFont typeface="Avenir"/>
              <a:buChar char="➢"/>
            </a:pPr>
            <a:r>
              <a:rPr lang="en" sz="14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Cosmo Cuts Salon</a:t>
            </a:r>
            <a:endParaRPr sz="14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400"/>
              <a:buFont typeface="Avenir"/>
              <a:buChar char="➢"/>
            </a:pPr>
            <a:r>
              <a:rPr lang="en" sz="14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Programming and web services</a:t>
            </a:r>
            <a:endParaRPr sz="14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400"/>
              <a:buFont typeface="Avenir"/>
              <a:buChar char="➢"/>
            </a:pPr>
            <a:r>
              <a:rPr lang="en" sz="14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Culinary Art’s Viking Bistro Restaurant</a:t>
            </a:r>
            <a:endParaRPr sz="14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4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26"/>
          <p:cNvGraphicFramePr/>
          <p:nvPr/>
        </p:nvGraphicFramePr>
        <p:xfrm>
          <a:off x="164838" y="531350"/>
          <a:ext cx="8567200" cy="3719580"/>
        </p:xfrm>
        <a:graphic>
          <a:graphicData uri="http://schemas.openxmlformats.org/drawingml/2006/table">
            <a:tbl>
              <a:tblPr>
                <a:noFill/>
                <a:tableStyleId>{436C8C89-726A-4FBD-A340-A3DBF223A4DA}</a:tableStyleId>
              </a:tblPr>
              <a:tblGrid>
                <a:gridCol w="731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1C4587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Ayer - Technical Program Enrollment</a:t>
                      </a:r>
                      <a:endParaRPr sz="1800" b="1">
                        <a:solidFill>
                          <a:srgbClr val="1C4587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1C4587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 Students</a:t>
                      </a:r>
                      <a:endParaRPr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Construction &amp; Transportation Cluster</a:t>
                      </a:r>
                      <a:endParaRPr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Automotive Collision Repair, Automotive Technology, Carpentry, Electrical Technology, and Plumbing Technology</a:t>
                      </a:r>
                      <a:endParaRPr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50%</a:t>
                      </a:r>
                      <a:endParaRPr sz="1200"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Health and Services Cluster</a:t>
                      </a:r>
                      <a:endParaRPr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Cosmetology, Culinary Arts, Hospitality Management, Early Childhood Education, Health Assisting, Dental Assisting, and Veterinary Assisting</a:t>
                      </a:r>
                      <a:endParaRPr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33%</a:t>
                      </a:r>
                      <a:endParaRPr sz="1200"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Arts and Technology Cluster</a:t>
                      </a:r>
                      <a:endParaRPr b="1" u="sng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Programming and Web Development, Television and Media Production, Design and Visual Communications, Advanced Manufacturing, Engineering Technology, and Robotics</a:t>
                      </a:r>
                      <a:endParaRPr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C458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17%</a:t>
                      </a:r>
                      <a:endParaRPr sz="1200" b="1">
                        <a:solidFill>
                          <a:srgbClr val="1C458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" name="Google Shape;131;p26"/>
          <p:cNvSpPr txBox="1"/>
          <p:nvPr/>
        </p:nvSpPr>
        <p:spPr>
          <a:xfrm>
            <a:off x="2878850" y="3702075"/>
            <a:ext cx="174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0" y="4568825"/>
            <a:ext cx="18312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title" idx="4294967295"/>
          </p:nvPr>
        </p:nvSpPr>
        <p:spPr>
          <a:xfrm>
            <a:off x="471900" y="41367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000" b="1">
                <a:solidFill>
                  <a:srgbClr val="1C4587"/>
                </a:solidFill>
                <a:latin typeface="Lora"/>
                <a:ea typeface="Lora"/>
                <a:cs typeface="Lora"/>
                <a:sym typeface="Lora"/>
              </a:rPr>
              <a:t>Enrollment History by Town</a:t>
            </a:r>
            <a:endParaRPr sz="3000" b="1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420750" y="1327975"/>
            <a:ext cx="30000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600"/>
              <a:buFont typeface="Avenir"/>
              <a:buChar char="➢"/>
            </a:pPr>
            <a:r>
              <a:rPr lang="en" sz="16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In 2022, Ayer had its highest enrollment at NT with 69 students.</a:t>
            </a:r>
            <a:endParaRPr sz="16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2750" y="1327975"/>
            <a:ext cx="4971250" cy="3087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 idx="4294967295"/>
          </p:nvPr>
        </p:nvSpPr>
        <p:spPr>
          <a:xfrm>
            <a:off x="471900" y="41367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2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10/1/23 Town Enrollment Percentage</a:t>
            </a:r>
            <a:endParaRPr sz="2200" b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6608225" y="1357075"/>
            <a:ext cx="2247300" cy="2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700"/>
              <a:buFont typeface="Avenir"/>
              <a:buChar char="➢"/>
            </a:pPr>
            <a:r>
              <a:rPr lang="en">
                <a:solidFill>
                  <a:srgbClr val="1F4E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-6    Ayer</a:t>
            </a:r>
            <a:endParaRPr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700"/>
              <a:buFont typeface="Avenir"/>
              <a:buChar char="➢"/>
            </a:pPr>
            <a:r>
              <a:rPr lang="en">
                <a:solidFill>
                  <a:srgbClr val="1F4E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+6   Chelmsford</a:t>
            </a:r>
            <a:endParaRPr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700"/>
              <a:buFont typeface="Avenir"/>
              <a:buChar char="➢"/>
            </a:pPr>
            <a:r>
              <a:rPr lang="en">
                <a:solidFill>
                  <a:srgbClr val="1F4E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+9   Groton</a:t>
            </a:r>
            <a:endParaRPr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700"/>
              <a:buFont typeface="Avenir"/>
              <a:buChar char="➢"/>
            </a:pPr>
            <a:r>
              <a:rPr lang="en">
                <a:solidFill>
                  <a:srgbClr val="1F4E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+4   Littleton</a:t>
            </a:r>
            <a:endParaRPr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700"/>
              <a:buFont typeface="Avenir"/>
              <a:buChar char="➢"/>
            </a:pPr>
            <a:r>
              <a:rPr lang="en">
                <a:solidFill>
                  <a:srgbClr val="1F4E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+1   Pepperell</a:t>
            </a:r>
            <a:endParaRPr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700"/>
              <a:buFont typeface="Avenir"/>
              <a:buChar char="➢"/>
            </a:pPr>
            <a:r>
              <a:rPr lang="en">
                <a:solidFill>
                  <a:srgbClr val="1F4E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+6   Shirley</a:t>
            </a:r>
            <a:endParaRPr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700"/>
              <a:buFont typeface="Avenir"/>
              <a:buChar char="➢"/>
            </a:pPr>
            <a:r>
              <a:rPr lang="en">
                <a:solidFill>
                  <a:srgbClr val="1F4E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+20 Townsend</a:t>
            </a:r>
            <a:endParaRPr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700"/>
              <a:buFont typeface="Avenir"/>
              <a:buChar char="➢"/>
            </a:pPr>
            <a:r>
              <a:rPr lang="en">
                <a:solidFill>
                  <a:srgbClr val="1F4E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+2   Westford</a:t>
            </a:r>
            <a:endParaRPr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700"/>
              <a:buFont typeface="Avenir"/>
              <a:buChar char="➢"/>
            </a:pPr>
            <a:r>
              <a:rPr lang="en">
                <a:solidFill>
                  <a:srgbClr val="1F4E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+42 District Students</a:t>
            </a:r>
            <a:endParaRPr/>
          </a:p>
        </p:txBody>
      </p:sp>
      <p:pic>
        <p:nvPicPr>
          <p:cNvPr id="146" name="Google Shape;146;p2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850" y="1181375"/>
            <a:ext cx="5923433" cy="36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 idx="4294967295"/>
          </p:nvPr>
        </p:nvSpPr>
        <p:spPr>
          <a:xfrm>
            <a:off x="471900" y="418708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000" b="1">
                <a:solidFill>
                  <a:srgbClr val="1C4587"/>
                </a:solidFill>
                <a:latin typeface="Lora"/>
                <a:ea typeface="Lora"/>
                <a:cs typeface="Lora"/>
                <a:sym typeface="Lora"/>
              </a:rPr>
              <a:t>FY25 Budget Drivers</a:t>
            </a:r>
            <a:endParaRPr sz="3000" b="1">
              <a:solidFill>
                <a:srgbClr val="1C4587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4294967295"/>
          </p:nvPr>
        </p:nvSpPr>
        <p:spPr>
          <a:xfrm>
            <a:off x="610500" y="1186400"/>
            <a:ext cx="8083500" cy="3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500"/>
              <a:buFont typeface="Avenir"/>
              <a:buChar char="➢"/>
            </a:pPr>
            <a:r>
              <a:rPr lang="en" sz="15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Increase in special education student needs</a:t>
            </a:r>
            <a:endParaRPr sz="1500" i="1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500"/>
              <a:buFont typeface="Avenir"/>
              <a:buChar char="○"/>
            </a:pPr>
            <a:r>
              <a:rPr lang="en" sz="15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Additional special education staffing needs including case management, direct teaching support, paraprofessional support, &amp; other BCBA and RBT support staff </a:t>
            </a:r>
            <a:endParaRPr sz="1500" i="1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500"/>
              <a:buFont typeface="Avenir"/>
              <a:buChar char="➢"/>
            </a:pPr>
            <a:r>
              <a:rPr lang="en" sz="15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Staffing contractual increases, including staff step and lane changes</a:t>
            </a:r>
            <a:endParaRPr sz="15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500"/>
              <a:buFont typeface="Avenir"/>
              <a:buChar char="➢"/>
            </a:pPr>
            <a:r>
              <a:rPr lang="en" sz="15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Transportation costs, including special education transportation</a:t>
            </a:r>
            <a:endParaRPr sz="15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500"/>
              <a:buFont typeface="Avenir"/>
              <a:buChar char="➢"/>
            </a:pPr>
            <a:r>
              <a:rPr lang="en" sz="15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Increase in cost of technical program instructional materials &amp; equipment, building maintenance</a:t>
            </a:r>
            <a:endParaRPr sz="15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500"/>
              <a:buFont typeface="Avenir"/>
              <a:buChar char="➢"/>
            </a:pPr>
            <a:r>
              <a:rPr lang="en" sz="15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Phase II Fire Suppression System replacement project </a:t>
            </a:r>
            <a:endParaRPr sz="15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500"/>
              <a:buFont typeface="Avenir"/>
              <a:buChar char="➢"/>
            </a:pPr>
            <a:r>
              <a:rPr lang="en" sz="1500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Increases in other vendor contracts and fixed costs</a:t>
            </a:r>
            <a:endParaRPr sz="1500"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 idx="4294967295"/>
          </p:nvPr>
        </p:nvSpPr>
        <p:spPr>
          <a:xfrm>
            <a:off x="460950" y="41363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000" b="1">
                <a:solidFill>
                  <a:srgbClr val="1C4587"/>
                </a:solidFill>
                <a:latin typeface="Lora"/>
                <a:ea typeface="Lora"/>
                <a:cs typeface="Lora"/>
                <a:sym typeface="Lora"/>
              </a:rPr>
              <a:t>FY25 Anticipated &amp; Future Savings</a:t>
            </a:r>
            <a:endParaRPr sz="3000" b="1">
              <a:solidFill>
                <a:srgbClr val="1C4587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4294967295"/>
          </p:nvPr>
        </p:nvSpPr>
        <p:spPr>
          <a:xfrm>
            <a:off x="460950" y="1263700"/>
            <a:ext cx="84546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Technical program equipment and capital needs offset as a result of highly competitive Workforce Skills Capital Grant awards!</a:t>
            </a:r>
            <a:endParaRPr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4802525" y="2031400"/>
            <a:ext cx="3636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Recent Workforce Skills Grant Funding</a:t>
            </a:r>
            <a:endParaRPr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400"/>
              <a:buFont typeface="Avenir"/>
              <a:buChar char="➢"/>
            </a:pPr>
            <a:r>
              <a:rPr lang="en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Plumbing ($250,000)</a:t>
            </a:r>
            <a:endParaRPr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400"/>
              <a:buFont typeface="Avenir"/>
              <a:buChar char="➢"/>
            </a:pPr>
            <a:r>
              <a:rPr lang="en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Cosmetology ($500,000)</a:t>
            </a:r>
            <a:endParaRPr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400"/>
              <a:buFont typeface="Avenir"/>
              <a:buChar char="➢"/>
            </a:pPr>
            <a:r>
              <a:rPr lang="en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Veterinary Science &amp; Electrical Technology ($2.5 million)</a:t>
            </a:r>
            <a:endParaRPr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E78"/>
              </a:buClr>
              <a:buSzPts val="1400"/>
              <a:buFont typeface="Avenir"/>
              <a:buChar char="➢"/>
            </a:pPr>
            <a:r>
              <a:rPr lang="en">
                <a:solidFill>
                  <a:srgbClr val="1F4E78"/>
                </a:solidFill>
                <a:latin typeface="Avenir"/>
                <a:ea typeface="Avenir"/>
                <a:cs typeface="Avenir"/>
                <a:sym typeface="Avenir"/>
              </a:rPr>
              <a:t>Engineering, Programming, &amp; Robotics ($3.75 million)</a:t>
            </a:r>
            <a:endParaRPr>
              <a:solidFill>
                <a:srgbClr val="1F4E7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425" y="2267888"/>
            <a:ext cx="3545750" cy="1866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/>
          <p:nvPr/>
        </p:nvSpPr>
        <p:spPr>
          <a:xfrm rot="-2789002">
            <a:off x="3166773" y="3655424"/>
            <a:ext cx="385149" cy="68223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3506250" y="3822775"/>
            <a:ext cx="1349700" cy="6111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Approx 7000 sq ft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Adjacent to 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 Mfg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body" idx="4294967295"/>
          </p:nvPr>
        </p:nvSpPr>
        <p:spPr>
          <a:xfrm>
            <a:off x="483025" y="1644875"/>
            <a:ext cx="6402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4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title" idx="4294967295"/>
          </p:nvPr>
        </p:nvSpPr>
        <p:spPr>
          <a:xfrm>
            <a:off x="630750" y="464413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1C4587"/>
                </a:solidFill>
                <a:latin typeface="Lora"/>
                <a:ea typeface="Lora"/>
                <a:cs typeface="Lora"/>
                <a:sym typeface="Lora"/>
              </a:rPr>
              <a:t>FY22 Per Pupil Expenditure Comparison</a:t>
            </a:r>
            <a:endParaRPr sz="3000" b="1">
              <a:solidFill>
                <a:srgbClr val="1C4587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4294967295"/>
          </p:nvPr>
        </p:nvSpPr>
        <p:spPr>
          <a:xfrm>
            <a:off x="764175" y="1363925"/>
            <a:ext cx="6723900" cy="26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400">
              <a:solidFill>
                <a:srgbClr val="1F4E7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70" name="Google Shape;170;p31"/>
          <p:cNvGraphicFramePr/>
          <p:nvPr/>
        </p:nvGraphicFramePr>
        <p:xfrm>
          <a:off x="1522438" y="1312225"/>
          <a:ext cx="6179175" cy="2925840"/>
        </p:xfrm>
        <a:graphic>
          <a:graphicData uri="http://schemas.openxmlformats.org/drawingml/2006/table">
            <a:tbl>
              <a:tblPr>
                <a:noFill/>
                <a:tableStyleId>{39ED2B61-03E0-4EA0-9167-38579188C93E}</a:tableStyleId>
              </a:tblPr>
              <a:tblGrid>
                <a:gridCol w="205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Technical School</a:t>
                      </a:r>
                      <a:endParaRPr sz="1200" b="1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Per Pupil Cost</a:t>
                      </a:r>
                      <a:endParaRPr sz="1200" b="1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Ranking (out of 29)</a:t>
                      </a:r>
                      <a:endParaRPr sz="1200" b="1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Minuteman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$34,177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Shawsheen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$26,175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Assabet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$24,814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11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Northeast 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$24,070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15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Greater Lowell</a:t>
                      </a:r>
                      <a:endParaRPr sz="1200">
                        <a:solidFill>
                          <a:srgbClr val="1F4E7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$23,526</a:t>
                      </a:r>
                      <a:endParaRPr sz="1200">
                        <a:solidFill>
                          <a:srgbClr val="1F4E7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18</a:t>
                      </a:r>
                      <a:endParaRPr sz="1200">
                        <a:solidFill>
                          <a:srgbClr val="1F4E7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Montachusett 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$22,714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22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Nashoba Tech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$21,587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26</a:t>
                      </a:r>
                      <a:endParaRPr sz="1200">
                        <a:solidFill>
                          <a:srgbClr val="1F4E7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body" idx="4294967295"/>
          </p:nvPr>
        </p:nvSpPr>
        <p:spPr>
          <a:xfrm>
            <a:off x="1457225" y="1644888"/>
            <a:ext cx="6402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4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76" name="Google Shape;176;p32"/>
          <p:cNvGraphicFramePr/>
          <p:nvPr/>
        </p:nvGraphicFramePr>
        <p:xfrm>
          <a:off x="247450" y="1155988"/>
          <a:ext cx="7777025" cy="3711704"/>
        </p:xfrm>
        <a:graphic>
          <a:graphicData uri="http://schemas.openxmlformats.org/drawingml/2006/table">
            <a:tbl>
              <a:tblPr>
                <a:noFill/>
                <a:tableStyleId>{436C8C89-726A-4FBD-A340-A3DBF223A4DA}</a:tableStyleId>
              </a:tblPr>
              <a:tblGrid>
                <a:gridCol w="329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53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sng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General Fund Expenses</a:t>
                      </a:r>
                      <a:endParaRPr sz="1200" b="1" u="sng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FY24 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Voted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FY25 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Proposed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 Administration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822,523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885,676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63,153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7.68%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2000 Instruction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8,734,491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9,547,164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812,673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9.30%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3000 Pupil Services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2,011,309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2,299,465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288,155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14.33%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4000 Operations and Maintenance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1,716,199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1,791,901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75,702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4.41%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5000 Benefits and Fixed Charges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3,022,993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2,997,199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-25,795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-0.85%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7000 Acq., Improve &amp; Replace Assets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375,000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6.67%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8000 Debt Retirement and Service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602,000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573,150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-28,850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-4.79%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9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9000 Programs with other School Districts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14,400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14,000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-400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-2.78%</a:t>
                      </a: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General Fund Budget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17,298,916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18,508,553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1,209,637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6.99%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Add.  instructional Costs funded by School Choice fund</a:t>
                      </a:r>
                      <a:endParaRPr sz="9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332,588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345,562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12,974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3.90%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Budget </a:t>
                      </a:r>
                      <a:r>
                        <a:rPr lang="en" sz="9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(including School Choice fund)</a:t>
                      </a:r>
                      <a:endParaRPr sz="9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17,631,504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18,854,115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1,222,611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1F4E7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6.93%</a:t>
                      </a:r>
                      <a:endParaRPr sz="1200" b="1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1F4E7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7" name="Google Shape;177;p32"/>
          <p:cNvSpPr txBox="1">
            <a:spLocks noGrp="1"/>
          </p:cNvSpPr>
          <p:nvPr>
            <p:ph type="title" idx="4294967295"/>
          </p:nvPr>
        </p:nvSpPr>
        <p:spPr>
          <a:xfrm>
            <a:off x="193950" y="781700"/>
            <a:ext cx="8492400" cy="3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FY 2025 Proposed Budget by State Function Code</a:t>
            </a:r>
            <a:endParaRPr sz="2400" b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395075" y="4545775"/>
            <a:ext cx="6726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/>
        </p:nvSpPr>
        <p:spPr>
          <a:xfrm>
            <a:off x="0" y="569850"/>
            <a:ext cx="507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4294967295"/>
          </p:nvPr>
        </p:nvSpPr>
        <p:spPr>
          <a:xfrm>
            <a:off x="193950" y="781700"/>
            <a:ext cx="8492400" cy="3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F4E78"/>
                </a:solidFill>
                <a:latin typeface="Lora"/>
                <a:ea typeface="Lora"/>
                <a:cs typeface="Lora"/>
                <a:sym typeface="Lora"/>
              </a:rPr>
              <a:t>FY 2025 Proposed Budget by State Function Code</a:t>
            </a:r>
            <a:endParaRPr sz="2400" b="1">
              <a:solidFill>
                <a:srgbClr val="1F4E78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85" name="Google Shape;18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8925" y="1240250"/>
            <a:ext cx="5612425" cy="32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Microsoft Office PowerPoint</Application>
  <PresentationFormat>On-screen Show (16:9)</PresentationFormat>
  <Paragraphs>398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Roboto</vt:lpstr>
      <vt:lpstr>Lora</vt:lpstr>
      <vt:lpstr>Avenir</vt:lpstr>
      <vt:lpstr>Times New Roman</vt:lpstr>
      <vt:lpstr>Material</vt:lpstr>
      <vt:lpstr>Material</vt:lpstr>
      <vt:lpstr>PowerPoint Presentation</vt:lpstr>
      <vt:lpstr>PowerPoint Presentation</vt:lpstr>
      <vt:lpstr>Enrollment History by Town</vt:lpstr>
      <vt:lpstr>10/1/23 Town Enrollment Percentage</vt:lpstr>
      <vt:lpstr>FY25 Budget Drivers</vt:lpstr>
      <vt:lpstr>FY25 Anticipated &amp; Future Savings</vt:lpstr>
      <vt:lpstr>FY22 Per Pupil Expenditure Comparison</vt:lpstr>
      <vt:lpstr> FY 2025 Proposed Budget by State Function Code</vt:lpstr>
      <vt:lpstr> FY 2025 Proposed Budget by State Function Code</vt:lpstr>
      <vt:lpstr>FY 2025 Estimated Revenue Plan</vt:lpstr>
      <vt:lpstr>PowerPoint Presentation</vt:lpstr>
      <vt:lpstr>Fiscal Year 2025 Proposed Assessments by Member Town - updated 2.6.24     </vt:lpstr>
      <vt:lpstr>Total Assessment Comparison (FY24 Voted &amp; FY25 Proposed) </vt:lpstr>
      <vt:lpstr>Ayer Assessment Comparison (FY24 Voted &amp; FY25 Proposed) </vt:lpstr>
      <vt:lpstr>Career and Technical Initiative (CTI) Evening/Adult Programs </vt:lpstr>
      <vt:lpstr>Public Services at Nashoba Tech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Page Pigeon</dc:creator>
  <cp:lastModifiedBy>Denise Page Pigeon</cp:lastModifiedBy>
  <cp:revision>1</cp:revision>
  <dcterms:modified xsi:type="dcterms:W3CDTF">2024-04-17T20:19:52Z</dcterms:modified>
</cp:coreProperties>
</file>