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7"/>
  </p:notesMasterIdLst>
  <p:handoutMasterIdLst>
    <p:handoutMasterId r:id="rId18"/>
  </p:handoutMasterIdLst>
  <p:sldIdLst>
    <p:sldId id="278" r:id="rId5"/>
    <p:sldId id="282" r:id="rId6"/>
    <p:sldId id="293" r:id="rId7"/>
    <p:sldId id="271" r:id="rId8"/>
    <p:sldId id="283" r:id="rId9"/>
    <p:sldId id="284" r:id="rId10"/>
    <p:sldId id="287" r:id="rId11"/>
    <p:sldId id="294" r:id="rId12"/>
    <p:sldId id="289" r:id="rId13"/>
    <p:sldId id="285" r:id="rId14"/>
    <p:sldId id="286" r:id="rId15"/>
    <p:sldId id="2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88" autoAdjust="0"/>
  </p:normalViewPr>
  <p:slideViewPr>
    <p:cSldViewPr snapToGrid="0">
      <p:cViewPr varScale="1">
        <p:scale>
          <a:sx n="65" d="100"/>
          <a:sy n="65" d="100"/>
        </p:scale>
        <p:origin x="900" y="60"/>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4/17/2024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4330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11</a:t>
            </a:fld>
            <a:endParaRPr lang="en-US" dirty="0"/>
          </a:p>
        </p:txBody>
      </p:sp>
    </p:spTree>
    <p:extLst>
      <p:ext uri="{BB962C8B-B14F-4D97-AF65-F5344CB8AC3E}">
        <p14:creationId xmlns:p14="http://schemas.microsoft.com/office/powerpoint/2010/main" val="30704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5388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011269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6830604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112002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548235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022292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8732295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977550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5791317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198909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916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72525706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2013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0029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6974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1525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5833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64061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80672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902558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915084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331614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729673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866101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72868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1666145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20XX</a:t>
            </a:r>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565686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688" r:id="rId2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6"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7"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8"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9"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4" cstate="screen">
            <a:duotone>
              <a:schemeClr val="bg2">
                <a:shade val="45000"/>
                <a:satMod val="135000"/>
              </a:schemeClr>
              <a:prstClr val="white"/>
            </a:duotone>
            <a:alphaModFix amt="35000"/>
            <a:extLst>
              <a:ext uri="{28A0092B-C50C-407E-A947-70E740481C1C}">
                <a14:useLocalDpi xmlns:a14="http://schemas.microsoft.com/office/drawing/2010/main" val="0"/>
              </a:ext>
            </a:extLst>
          </a:blip>
          <a:srcRect b="38859"/>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2"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2928401" y="1380068"/>
            <a:ext cx="8574622" cy="2616199"/>
          </a:xfrm>
        </p:spPr>
        <p:txBody>
          <a:bodyPr vert="horz" lIns="91440" tIns="45720" rIns="91440" bIns="45720" rtlCol="0" anchor="b">
            <a:normAutofit/>
          </a:bodyPr>
          <a:lstStyle/>
          <a:p>
            <a:pPr algn="r">
              <a:lnSpc>
                <a:spcPct val="90000"/>
              </a:lnSpc>
            </a:pPr>
            <a:r>
              <a:rPr lang="en-US" sz="5100"/>
              <a:t>Proposed Zoning Amendments</a:t>
            </a:r>
            <a:br>
              <a:rPr lang="en-US" sz="5100"/>
            </a:br>
            <a:br>
              <a:rPr lang="en-US" sz="5100"/>
            </a:br>
            <a:r>
              <a:rPr lang="en-US" sz="5100"/>
              <a:t>April 22, 2024, Town Meeting</a:t>
            </a:r>
          </a:p>
        </p:txBody>
      </p:sp>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089170" y="461394"/>
            <a:ext cx="11102830" cy="1807641"/>
          </a:xfrm>
        </p:spPr>
        <p:txBody>
          <a:bodyPr/>
          <a:lstStyle/>
          <a:p>
            <a:r>
              <a:rPr lang="en-US" sz="4000" dirty="0"/>
              <a:t>Proposed Zoning Amendment to the Inclusionary Housing Bylaw</a:t>
            </a:r>
            <a:br>
              <a:rPr lang="en-US" sz="4000" dirty="0"/>
            </a:br>
            <a:r>
              <a:rPr lang="en-US" sz="4000" dirty="0"/>
              <a:t>(Warrant Article 28)</a:t>
            </a:r>
          </a:p>
        </p:txBody>
      </p:sp>
      <p:sp>
        <p:nvSpPr>
          <p:cNvPr id="8" name="Subtitle 7">
            <a:extLst>
              <a:ext uri="{FF2B5EF4-FFF2-40B4-BE49-F238E27FC236}">
                <a16:creationId xmlns:a16="http://schemas.microsoft.com/office/drawing/2014/main" id="{6450744F-A4B6-FD90-F6DA-4EF9A192E377}"/>
              </a:ext>
            </a:extLst>
          </p:cNvPr>
          <p:cNvSpPr>
            <a:spLocks noGrp="1"/>
          </p:cNvSpPr>
          <p:nvPr>
            <p:ph type="subTitle" idx="1"/>
          </p:nvPr>
        </p:nvSpPr>
        <p:spPr>
          <a:xfrm>
            <a:off x="1280719" y="1975420"/>
            <a:ext cx="10514201" cy="4563984"/>
          </a:xfrm>
        </p:spPr>
        <p:txBody>
          <a:bodyPr/>
          <a:lstStyle/>
          <a:p>
            <a:pPr marL="285750" indent="-285750" algn="l">
              <a:buFont typeface="Arial" panose="020B0604020202020204" pitchFamily="34" charset="0"/>
              <a:buChar char="•"/>
            </a:pPr>
            <a:r>
              <a:rPr lang="en-US" sz="2400" dirty="0"/>
              <a:t>The amendment to the Inclusionary Housing Bylaw would add the following wording under §320-10.3.3. Basic Requirements:</a:t>
            </a:r>
          </a:p>
          <a:p>
            <a:pPr marL="285750" indent="-285750" algn="l">
              <a:buFont typeface="Arial" panose="020B0604020202020204" pitchFamily="34" charset="0"/>
              <a:buChar char="•"/>
            </a:pPr>
            <a:r>
              <a:rPr lang="en-US" sz="2400" dirty="0"/>
              <a:t>“H. For design guidelines of preferred affordable multifamily new construction, refer to the “Massachusetts Multifamily New Construction Design Requirements &amp; Guidelines” developed by BHDC, DND, MassHousing, and MHP. </a:t>
            </a:r>
          </a:p>
          <a:p>
            <a:pPr marL="742950" lvl="1" indent="-285750" algn="l">
              <a:buFont typeface="Arial" panose="020B0604020202020204" pitchFamily="34" charset="0"/>
              <a:buChar char="•"/>
            </a:pPr>
            <a:r>
              <a:rPr lang="en-US" sz="2400" dirty="0"/>
              <a:t>1. The Planning Board shall have the authority to allow new construction of multifamily housing under Section 10.3 of the Ayer Zoning Bylaws to allow for the construction of new units to meet the Target Units Sizes referenced in Section 4.B “Design Guidelines for Units Layouts and Interior Dimensions”</a:t>
            </a:r>
          </a:p>
        </p:txBody>
      </p:sp>
    </p:spTree>
    <p:extLst>
      <p:ext uri="{BB962C8B-B14F-4D97-AF65-F5344CB8AC3E}">
        <p14:creationId xmlns:p14="http://schemas.microsoft.com/office/powerpoint/2010/main" val="285551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53BBA-316B-F867-6731-2687AB6E6C81}"/>
              </a:ext>
            </a:extLst>
          </p:cNvPr>
          <p:cNvSpPr>
            <a:spLocks noGrp="1"/>
          </p:cNvSpPr>
          <p:nvPr>
            <p:ph type="title"/>
          </p:nvPr>
        </p:nvSpPr>
        <p:spPr>
          <a:xfrm>
            <a:off x="441325" y="99175"/>
            <a:ext cx="11090274" cy="673855"/>
          </a:xfrm>
        </p:spPr>
        <p:txBody>
          <a:bodyPr>
            <a:normAutofit fontScale="90000"/>
          </a:bodyPr>
          <a:lstStyle/>
          <a:p>
            <a:r>
              <a:rPr lang="en-US" dirty="0"/>
              <a:t>Reasons for the Proposed Amendment</a:t>
            </a:r>
          </a:p>
        </p:txBody>
      </p:sp>
      <p:sp>
        <p:nvSpPr>
          <p:cNvPr id="6" name="Content Placeholder 5">
            <a:extLst>
              <a:ext uri="{FF2B5EF4-FFF2-40B4-BE49-F238E27FC236}">
                <a16:creationId xmlns:a16="http://schemas.microsoft.com/office/drawing/2014/main" id="{9BE7E655-DBBE-1E38-D543-EB34028F2F2B}"/>
              </a:ext>
            </a:extLst>
          </p:cNvPr>
          <p:cNvSpPr>
            <a:spLocks noGrp="1"/>
          </p:cNvSpPr>
          <p:nvPr>
            <p:ph sz="half" idx="1"/>
          </p:nvPr>
        </p:nvSpPr>
        <p:spPr>
          <a:xfrm>
            <a:off x="5332587" y="920864"/>
            <a:ext cx="6730782" cy="5276073"/>
          </a:xfrm>
        </p:spPr>
        <p:txBody>
          <a:bodyPr>
            <a:normAutofit lnSpcReduction="10000"/>
          </a:bodyPr>
          <a:lstStyle/>
          <a:p>
            <a:pPr marL="285750" indent="-285750">
              <a:buFont typeface="Arial" panose="020B0604020202020204" pitchFamily="34" charset="0"/>
              <a:buChar char="•"/>
            </a:pPr>
            <a:r>
              <a:rPr lang="en-US" dirty="0"/>
              <a:t>§320-6.3. H. 1. </a:t>
            </a:r>
            <a:r>
              <a:rPr lang="en-US" i="1" dirty="0"/>
              <a:t>”Minimum floor area, dwelling units. All dwelling units except single-family houses shall provide a minimum habitable floor area as follows: (1) For a dwelling unit on one floor: 750 square feet.”</a:t>
            </a:r>
          </a:p>
          <a:p>
            <a:pPr marL="285750" indent="-285750">
              <a:buFont typeface="Arial" panose="020B0604020202020204" pitchFamily="34" charset="0"/>
              <a:buChar char="•"/>
            </a:pPr>
            <a:r>
              <a:rPr lang="en-US" dirty="0"/>
              <a:t>This requirement doesn’t allow for studio units or one-bedroom unit to be smaller than 750-sf. Studios units and one-bedroom units are typically smaller than that to make sure the unit is affordable to rent.</a:t>
            </a:r>
          </a:p>
          <a:p>
            <a:pPr marL="285750" indent="-285750">
              <a:buFont typeface="Arial" panose="020B0604020202020204" pitchFamily="34" charset="0"/>
              <a:buChar char="•"/>
            </a:pPr>
            <a:r>
              <a:rPr lang="en-US" dirty="0"/>
              <a:t>Massachusetts has a document that developers use when they are building multifamily new construction. The Planning Board would like follow state guidelines.</a:t>
            </a:r>
          </a:p>
          <a:p>
            <a:pPr marL="285750" indent="-285750">
              <a:buFont typeface="Arial" panose="020B0604020202020204" pitchFamily="34" charset="0"/>
              <a:buChar char="•"/>
            </a:pPr>
            <a:r>
              <a:rPr lang="en-US" dirty="0"/>
              <a:t>This proposal would ONLY allow projects that trigger our Inclusionary Housing Bylaw to be able to build units under the 750-sf minimum requirement. </a:t>
            </a:r>
          </a:p>
          <a:p>
            <a:pPr marL="285750" indent="-285750">
              <a:buFont typeface="Arial" panose="020B0604020202020204" pitchFamily="34" charset="0"/>
              <a:buChar char="•"/>
            </a:pPr>
            <a:r>
              <a:rPr lang="en-US" dirty="0"/>
              <a:t>This proposal will allow for more affordable units to be built in the Town of Ayer.</a:t>
            </a:r>
          </a:p>
        </p:txBody>
      </p:sp>
      <p:pic>
        <p:nvPicPr>
          <p:cNvPr id="10" name="Picture 9">
            <a:extLst>
              <a:ext uri="{FF2B5EF4-FFF2-40B4-BE49-F238E27FC236}">
                <a16:creationId xmlns:a16="http://schemas.microsoft.com/office/drawing/2014/main" id="{3DB20EAD-CFEE-63E8-8160-E556DCAFE3E0}"/>
              </a:ext>
            </a:extLst>
          </p:cNvPr>
          <p:cNvPicPr>
            <a:picLocks noChangeAspect="1"/>
          </p:cNvPicPr>
          <p:nvPr/>
        </p:nvPicPr>
        <p:blipFill>
          <a:blip r:embed="rId3"/>
          <a:stretch>
            <a:fillRect/>
          </a:stretch>
        </p:blipFill>
        <p:spPr>
          <a:xfrm>
            <a:off x="1246043" y="769102"/>
            <a:ext cx="4086544" cy="5319795"/>
          </a:xfrm>
          <a:prstGeom prst="rect">
            <a:avLst/>
          </a:prstGeom>
        </p:spPr>
      </p:pic>
      <p:sp>
        <p:nvSpPr>
          <p:cNvPr id="11" name="TextBox 10">
            <a:extLst>
              <a:ext uri="{FF2B5EF4-FFF2-40B4-BE49-F238E27FC236}">
                <a16:creationId xmlns:a16="http://schemas.microsoft.com/office/drawing/2014/main" id="{8DE7DE09-A7FF-EE60-D8A2-09D6DCB92AC9}"/>
              </a:ext>
            </a:extLst>
          </p:cNvPr>
          <p:cNvSpPr txBox="1"/>
          <p:nvPr/>
        </p:nvSpPr>
        <p:spPr>
          <a:xfrm>
            <a:off x="2575250" y="6196937"/>
            <a:ext cx="7724634" cy="646331"/>
          </a:xfrm>
          <a:prstGeom prst="rect">
            <a:avLst/>
          </a:prstGeom>
          <a:noFill/>
        </p:spPr>
        <p:txBody>
          <a:bodyPr wrap="square" rtlCol="0">
            <a:spAutoFit/>
          </a:bodyPr>
          <a:lstStyle/>
          <a:p>
            <a:r>
              <a:rPr lang="en-US" dirty="0">
                <a:hlinkClick r:id="rId4"/>
              </a:rPr>
              <a:t>https://www.ayer.ma.us/sites/g/files/vyhlif2756/f/uploads/multifamily_new_construction_design_requirements_guideline_for_special_bhcd_initiatives.pdf</a:t>
            </a:r>
            <a:r>
              <a:rPr lang="en-US" dirty="0"/>
              <a:t> </a:t>
            </a:r>
          </a:p>
        </p:txBody>
      </p:sp>
    </p:spTree>
    <p:extLst>
      <p:ext uri="{BB962C8B-B14F-4D97-AF65-F5344CB8AC3E}">
        <p14:creationId xmlns:p14="http://schemas.microsoft.com/office/powerpoint/2010/main" val="23301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506335" y="2323750"/>
            <a:ext cx="5179330" cy="843418"/>
          </a:xfrm>
          <a:noFill/>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3871512" y="3429000"/>
            <a:ext cx="4448976" cy="1522601"/>
          </a:xfrm>
          <a:noFill/>
        </p:spPr>
        <p:txBody>
          <a:bodyPr>
            <a:noAutofit/>
          </a:bodyPr>
          <a:lstStyle/>
          <a:p>
            <a:pPr algn="ctr"/>
            <a:r>
              <a:rPr lang="en-US" sz="2400" dirty="0"/>
              <a:t>Daniel Ruiz, Ayer Town Planner</a:t>
            </a:r>
          </a:p>
          <a:p>
            <a:pPr algn="ctr"/>
            <a:r>
              <a:rPr lang="en-US" sz="2400" dirty="0">
                <a:hlinkClick r:id="rId2"/>
              </a:rPr>
              <a:t>druiz@ayer.ma.us</a:t>
            </a:r>
            <a:endParaRPr lang="en-US" sz="2400" dirty="0"/>
          </a:p>
          <a:p>
            <a:pPr algn="ctr"/>
            <a:r>
              <a:rPr lang="en-US" sz="2400" dirty="0"/>
              <a:t>Office: 978-772-8220 x 144</a:t>
            </a:r>
          </a:p>
        </p:txBody>
      </p:sp>
    </p:spTree>
    <p:extLst>
      <p:ext uri="{BB962C8B-B14F-4D97-AF65-F5344CB8AC3E}">
        <p14:creationId xmlns:p14="http://schemas.microsoft.com/office/powerpoint/2010/main" val="254763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a:xfrm>
            <a:off x="1296955" y="100668"/>
            <a:ext cx="10586779" cy="841023"/>
          </a:xfrm>
        </p:spPr>
        <p:txBody>
          <a:bodyPr/>
          <a:lstStyle/>
          <a:p>
            <a:r>
              <a:rPr lang="en-US" dirty="0"/>
              <a:t>There are four (4) proposed zoning amendments:</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a:xfrm>
            <a:off x="1296955" y="1317072"/>
            <a:ext cx="10344182" cy="5251507"/>
          </a:xfrm>
        </p:spPr>
        <p:txBody>
          <a:bodyPr>
            <a:noAutofit/>
          </a:bodyPr>
          <a:lstStyle/>
          <a:p>
            <a:pPr marL="285750" indent="-285750">
              <a:buFont typeface="Arial" panose="020B0604020202020204" pitchFamily="34" charset="0"/>
              <a:buChar char="•"/>
            </a:pPr>
            <a:r>
              <a:rPr lang="en-US" sz="2400" dirty="0"/>
              <a:t>The adoption of the updated Zoning Map reflecting the zoning changes that were approved at previous Town Meetings. (Warrant Article 25)</a:t>
            </a:r>
          </a:p>
          <a:p>
            <a:pPr marL="285750" indent="-285750">
              <a:buFont typeface="Arial" panose="020B0604020202020204" pitchFamily="34" charset="0"/>
              <a:buChar char="•"/>
            </a:pPr>
            <a:r>
              <a:rPr lang="en-US" sz="2400" dirty="0"/>
              <a:t>The adoption of amending §320-3.2. A. Establishment (ZBA) to include language showing the structure and how many members make up the ZBA. This was amendment was proposed by Town Counsel. (Warrant Article 26)</a:t>
            </a:r>
          </a:p>
          <a:p>
            <a:pPr marL="285750" indent="-285750">
              <a:buFont typeface="Arial" panose="020B0604020202020204" pitchFamily="34" charset="0"/>
              <a:buChar char="•"/>
            </a:pPr>
            <a:r>
              <a:rPr lang="en-US" sz="2400" dirty="0"/>
              <a:t>The adoption of amending §5.2 Table of Use Regulations. This was proposed by the Working Group that is trying to increase affordable housing within the Town of Ayer. (Warrant Article 27)</a:t>
            </a:r>
          </a:p>
          <a:p>
            <a:pPr marL="285750" indent="-285750">
              <a:buFont typeface="Arial" panose="020B0604020202020204" pitchFamily="34" charset="0"/>
              <a:buChar char="•"/>
            </a:pPr>
            <a:r>
              <a:rPr lang="en-US" sz="2400" dirty="0"/>
              <a:t>The adoption of amending the Inclusionary Housing Bylaw §320-10.3 Basic Requirements by adding language regarding guidelines for affordable multifamily new construction. This was proposed by the Working Group that is trying to increase affordable housing within the Town of Ayer. (Warrant Article 28)</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6504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79E2-E874-844B-8087-38E7FB91D853}"/>
              </a:ext>
            </a:extLst>
          </p:cNvPr>
          <p:cNvSpPr>
            <a:spLocks noGrp="1"/>
          </p:cNvSpPr>
          <p:nvPr>
            <p:ph type="title"/>
          </p:nvPr>
        </p:nvSpPr>
        <p:spPr>
          <a:xfrm>
            <a:off x="1244037" y="66230"/>
            <a:ext cx="10947963" cy="467124"/>
          </a:xfrm>
        </p:spPr>
        <p:txBody>
          <a:bodyPr>
            <a:noAutofit/>
          </a:bodyPr>
          <a:lstStyle/>
          <a:p>
            <a:r>
              <a:rPr lang="en-US" sz="2800" dirty="0"/>
              <a:t>Dates of meetings where this information was presented and discussed</a:t>
            </a:r>
          </a:p>
        </p:txBody>
      </p:sp>
      <p:sp>
        <p:nvSpPr>
          <p:cNvPr id="3" name="Content Placeholder 2">
            <a:extLst>
              <a:ext uri="{FF2B5EF4-FFF2-40B4-BE49-F238E27FC236}">
                <a16:creationId xmlns:a16="http://schemas.microsoft.com/office/drawing/2014/main" id="{8C9168CC-734A-A916-09AF-D51FC4603A34}"/>
              </a:ext>
            </a:extLst>
          </p:cNvPr>
          <p:cNvSpPr>
            <a:spLocks noGrp="1"/>
          </p:cNvSpPr>
          <p:nvPr>
            <p:ph sz="quarter" idx="13"/>
          </p:nvPr>
        </p:nvSpPr>
        <p:spPr>
          <a:xfrm>
            <a:off x="1740311" y="533354"/>
            <a:ext cx="10304206" cy="6258416"/>
          </a:xfrm>
        </p:spPr>
        <p:txBody>
          <a:bodyPr>
            <a:normAutofit/>
          </a:bodyPr>
          <a:lstStyle/>
          <a:p>
            <a:pPr marL="342900" indent="-342900">
              <a:buFont typeface="+mj-lt"/>
              <a:buAutoNum type="arabicPeriod"/>
            </a:pPr>
            <a:r>
              <a:rPr lang="en-US" b="1" dirty="0"/>
              <a:t>January 19</a:t>
            </a:r>
            <a:r>
              <a:rPr lang="en-US" b="1" baseline="30000" dirty="0"/>
              <a:t>th</a:t>
            </a:r>
            <a:r>
              <a:rPr lang="en-US" b="1" dirty="0"/>
              <a:t> </a:t>
            </a:r>
            <a:r>
              <a:rPr lang="en-US" dirty="0"/>
              <a:t>– Affordable Housing Committee recommended to take Warrant Articles 26 &amp; 27 to other Boards</a:t>
            </a:r>
          </a:p>
          <a:p>
            <a:pPr marL="342900" indent="-342900">
              <a:buFont typeface="+mj-lt"/>
              <a:buAutoNum type="arabicPeriod"/>
            </a:pPr>
            <a:r>
              <a:rPr lang="en-US" b="1" dirty="0"/>
              <a:t>February 6</a:t>
            </a:r>
            <a:r>
              <a:rPr lang="en-US" b="1" baseline="30000" dirty="0"/>
              <a:t>th</a:t>
            </a:r>
            <a:r>
              <a:rPr lang="en-US" b="1" dirty="0"/>
              <a:t> </a:t>
            </a:r>
            <a:r>
              <a:rPr lang="en-US" dirty="0"/>
              <a:t>– Select Board</a:t>
            </a:r>
          </a:p>
          <a:p>
            <a:pPr marL="342900" indent="-342900">
              <a:buFont typeface="+mj-lt"/>
              <a:buAutoNum type="arabicPeriod"/>
            </a:pPr>
            <a:r>
              <a:rPr lang="en-US" b="1" dirty="0"/>
              <a:t>February 8</a:t>
            </a:r>
            <a:r>
              <a:rPr lang="en-US" b="1" baseline="30000" dirty="0"/>
              <a:t>th</a:t>
            </a:r>
            <a:r>
              <a:rPr lang="en-US" b="1" dirty="0"/>
              <a:t> </a:t>
            </a:r>
            <a:r>
              <a:rPr lang="en-US" dirty="0"/>
              <a:t>– Conservation Commission</a:t>
            </a:r>
          </a:p>
          <a:p>
            <a:pPr marL="342900" indent="-342900">
              <a:buFont typeface="+mj-lt"/>
              <a:buAutoNum type="arabicPeriod"/>
            </a:pPr>
            <a:r>
              <a:rPr lang="en-US" b="1" dirty="0"/>
              <a:t>February 13</a:t>
            </a:r>
            <a:r>
              <a:rPr lang="en-US" b="1" baseline="30000" dirty="0"/>
              <a:t>th</a:t>
            </a:r>
            <a:r>
              <a:rPr lang="en-US" b="1" dirty="0"/>
              <a:t> </a:t>
            </a:r>
            <a:r>
              <a:rPr lang="en-US" dirty="0"/>
              <a:t>– Planning Board</a:t>
            </a:r>
          </a:p>
          <a:p>
            <a:pPr marL="342900" indent="-342900">
              <a:buFont typeface="+mj-lt"/>
              <a:buAutoNum type="arabicPeriod"/>
            </a:pPr>
            <a:r>
              <a:rPr lang="en-US" b="1" dirty="0"/>
              <a:t>February 21</a:t>
            </a:r>
            <a:r>
              <a:rPr lang="en-US" b="1" baseline="30000" dirty="0"/>
              <a:t>st</a:t>
            </a:r>
            <a:r>
              <a:rPr lang="en-US" b="1" dirty="0"/>
              <a:t> </a:t>
            </a:r>
            <a:r>
              <a:rPr lang="en-US" dirty="0"/>
              <a:t>– Zoning Board of Appeals</a:t>
            </a:r>
          </a:p>
          <a:p>
            <a:pPr marL="342900" indent="-342900">
              <a:buFont typeface="+mj-lt"/>
              <a:buAutoNum type="arabicPeriod"/>
            </a:pPr>
            <a:r>
              <a:rPr lang="en-US" b="1" dirty="0"/>
              <a:t>February 27</a:t>
            </a:r>
            <a:r>
              <a:rPr lang="en-US" b="1" baseline="30000" dirty="0"/>
              <a:t>th</a:t>
            </a:r>
            <a:r>
              <a:rPr lang="en-US" b="1" dirty="0"/>
              <a:t> </a:t>
            </a:r>
            <a:r>
              <a:rPr lang="en-US" dirty="0"/>
              <a:t>– Legal Notice for the March 12</a:t>
            </a:r>
            <a:r>
              <a:rPr lang="en-US" baseline="30000" dirty="0"/>
              <a:t>th</a:t>
            </a:r>
            <a:r>
              <a:rPr lang="en-US" dirty="0"/>
              <a:t> Planning Board Public Hearing on the 4 Proposed Zoning Amendments runs for the 1</a:t>
            </a:r>
            <a:r>
              <a:rPr lang="en-US" baseline="30000" dirty="0"/>
              <a:t>st</a:t>
            </a:r>
            <a:r>
              <a:rPr lang="en-US" dirty="0"/>
              <a:t> time in the newspaper.</a:t>
            </a:r>
          </a:p>
          <a:p>
            <a:pPr marL="342900" indent="-342900">
              <a:buFont typeface="+mj-lt"/>
              <a:buAutoNum type="arabicPeriod"/>
            </a:pPr>
            <a:r>
              <a:rPr lang="en-US" b="1" dirty="0"/>
              <a:t>February 28</a:t>
            </a:r>
            <a:r>
              <a:rPr lang="en-US" b="1" baseline="30000" dirty="0"/>
              <a:t>th</a:t>
            </a:r>
            <a:r>
              <a:rPr lang="en-US" b="1" dirty="0"/>
              <a:t> </a:t>
            </a:r>
            <a:r>
              <a:rPr lang="en-US" dirty="0"/>
              <a:t>– Ayer Housing Authority</a:t>
            </a:r>
          </a:p>
          <a:p>
            <a:pPr marL="342900" indent="-342900">
              <a:buFont typeface="+mj-lt"/>
              <a:buAutoNum type="arabicPeriod"/>
            </a:pPr>
            <a:r>
              <a:rPr lang="en-US" b="1" dirty="0"/>
              <a:t>March 5th </a:t>
            </a:r>
            <a:r>
              <a:rPr lang="en-US" dirty="0"/>
              <a:t>–  Legal Notice for the March 12th Planning Board Public Hearing on the 4 Proposed Zoning Amendments runs for the 2</a:t>
            </a:r>
            <a:r>
              <a:rPr lang="en-US" baseline="30000" dirty="0"/>
              <a:t>nd</a:t>
            </a:r>
            <a:r>
              <a:rPr lang="en-US" dirty="0"/>
              <a:t> time in the newspaper.</a:t>
            </a:r>
          </a:p>
          <a:p>
            <a:pPr marL="342900" indent="-342900">
              <a:buFont typeface="+mj-lt"/>
              <a:buAutoNum type="arabicPeriod"/>
            </a:pPr>
            <a:r>
              <a:rPr lang="en-US" b="1" dirty="0"/>
              <a:t>March 6</a:t>
            </a:r>
            <a:r>
              <a:rPr lang="en-US" b="1" baseline="30000" dirty="0"/>
              <a:t>th</a:t>
            </a:r>
            <a:r>
              <a:rPr lang="en-US" b="1" dirty="0"/>
              <a:t> </a:t>
            </a:r>
            <a:r>
              <a:rPr lang="en-US" dirty="0"/>
              <a:t>– Select Board approved the 4 proposed zoning amendments as part of the warrant for TM.</a:t>
            </a:r>
          </a:p>
          <a:p>
            <a:pPr marL="342900" indent="-342900">
              <a:buFont typeface="+mj-lt"/>
              <a:buAutoNum type="arabicPeriod"/>
            </a:pPr>
            <a:r>
              <a:rPr lang="en-US" b="1" dirty="0"/>
              <a:t>March 12</a:t>
            </a:r>
            <a:r>
              <a:rPr lang="en-US" b="1" baseline="30000" dirty="0"/>
              <a:t>th</a:t>
            </a:r>
            <a:r>
              <a:rPr lang="en-US" b="1" dirty="0"/>
              <a:t> </a:t>
            </a:r>
            <a:r>
              <a:rPr lang="en-US" dirty="0"/>
              <a:t>– The Planning Board holds the public hearing on the 4 proposed zoning amendments. The Planning Board votes to recommend the 4 warrant articles to the April 22nd, 2024, Town Meeting.</a:t>
            </a:r>
          </a:p>
          <a:p>
            <a:pPr marL="342900" indent="-342900">
              <a:buFont typeface="+mj-lt"/>
              <a:buAutoNum type="arabicPeriod"/>
            </a:pPr>
            <a:r>
              <a:rPr lang="en-US" b="1" dirty="0"/>
              <a:t>April 2</a:t>
            </a:r>
            <a:r>
              <a:rPr lang="en-US" b="1" baseline="30000" dirty="0"/>
              <a:t>nd</a:t>
            </a:r>
            <a:r>
              <a:rPr lang="en-US" b="1" dirty="0"/>
              <a:t> </a:t>
            </a:r>
            <a:r>
              <a:rPr lang="en-US" dirty="0"/>
              <a:t>– The Select Board and Finance Committee approved the final Warrant Articles.</a:t>
            </a:r>
          </a:p>
          <a:p>
            <a:pPr marL="342900" indent="-342900">
              <a:buFont typeface="+mj-lt"/>
              <a:buAutoNum type="arabicPeriod"/>
            </a:pPr>
            <a:r>
              <a:rPr lang="en-US" b="1" dirty="0"/>
              <a:t>April 9</a:t>
            </a:r>
            <a:r>
              <a:rPr lang="en-US" b="1" baseline="30000" dirty="0"/>
              <a:t>th</a:t>
            </a:r>
            <a:r>
              <a:rPr lang="en-US" b="1" dirty="0"/>
              <a:t> </a:t>
            </a:r>
            <a:r>
              <a:rPr lang="en-US" dirty="0"/>
              <a:t>– Planning Board reviewed the finalized language for the 4 Zoning Amendment Warrant Articles</a:t>
            </a:r>
          </a:p>
        </p:txBody>
      </p:sp>
    </p:spTree>
    <p:extLst>
      <p:ext uri="{BB962C8B-B14F-4D97-AF65-F5344CB8AC3E}">
        <p14:creationId xmlns:p14="http://schemas.microsoft.com/office/powerpoint/2010/main" val="370808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04CC0A-2D95-3631-E13D-476519539DCA}"/>
              </a:ext>
            </a:extLst>
          </p:cNvPr>
          <p:cNvPicPr>
            <a:picLocks noChangeAspect="1"/>
          </p:cNvPicPr>
          <p:nvPr/>
        </p:nvPicPr>
        <p:blipFill>
          <a:blip r:embed="rId3"/>
          <a:stretch>
            <a:fillRect/>
          </a:stretch>
        </p:blipFill>
        <p:spPr>
          <a:xfrm>
            <a:off x="3027745" y="486449"/>
            <a:ext cx="9164255" cy="6170328"/>
          </a:xfrm>
          <a:prstGeom prst="rect">
            <a:avLst/>
          </a:prstGeom>
        </p:spPr>
      </p:pic>
      <p:sp>
        <p:nvSpPr>
          <p:cNvPr id="10" name="TextBox 9">
            <a:extLst>
              <a:ext uri="{FF2B5EF4-FFF2-40B4-BE49-F238E27FC236}">
                <a16:creationId xmlns:a16="http://schemas.microsoft.com/office/drawing/2014/main" id="{1C5208BE-EE11-4452-71C5-1485F3F764FA}"/>
              </a:ext>
            </a:extLst>
          </p:cNvPr>
          <p:cNvSpPr txBox="1"/>
          <p:nvPr/>
        </p:nvSpPr>
        <p:spPr>
          <a:xfrm>
            <a:off x="314507" y="2274838"/>
            <a:ext cx="2713238" cy="2308324"/>
          </a:xfrm>
          <a:prstGeom prst="rect">
            <a:avLst/>
          </a:prstGeom>
          <a:noFill/>
        </p:spPr>
        <p:txBody>
          <a:bodyPr wrap="square" rtlCol="0">
            <a:spAutoFit/>
          </a:bodyPr>
          <a:lstStyle/>
          <a:p>
            <a:pPr algn="ctr"/>
            <a:r>
              <a:rPr lang="en-US" sz="4800" dirty="0"/>
              <a:t>Proposed Zoning Map</a:t>
            </a:r>
          </a:p>
        </p:txBody>
      </p:sp>
      <p:sp>
        <p:nvSpPr>
          <p:cNvPr id="2" name="TextBox 1">
            <a:extLst>
              <a:ext uri="{FF2B5EF4-FFF2-40B4-BE49-F238E27FC236}">
                <a16:creationId xmlns:a16="http://schemas.microsoft.com/office/drawing/2014/main" id="{8952A710-795D-6249-75AA-CB074DE20C57}"/>
              </a:ext>
            </a:extLst>
          </p:cNvPr>
          <p:cNvSpPr txBox="1"/>
          <p:nvPr/>
        </p:nvSpPr>
        <p:spPr>
          <a:xfrm>
            <a:off x="6501469" y="0"/>
            <a:ext cx="2881173" cy="523220"/>
          </a:xfrm>
          <a:prstGeom prst="rect">
            <a:avLst/>
          </a:prstGeom>
          <a:noFill/>
        </p:spPr>
        <p:txBody>
          <a:bodyPr wrap="none" rtlCol="0">
            <a:spAutoFit/>
          </a:bodyPr>
          <a:lstStyle/>
          <a:p>
            <a:r>
              <a:rPr lang="en-US" sz="2800" dirty="0"/>
              <a:t>Warrant Article 25</a:t>
            </a:r>
          </a:p>
        </p:txBody>
      </p:sp>
    </p:spTree>
    <p:extLst>
      <p:ext uri="{BB962C8B-B14F-4D97-AF65-F5344CB8AC3E}">
        <p14:creationId xmlns:p14="http://schemas.microsoft.com/office/powerpoint/2010/main" val="183974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F5F80-17D8-E926-0AF9-B4DDA1BE85B5}"/>
              </a:ext>
            </a:extLst>
          </p:cNvPr>
          <p:cNvSpPr>
            <a:spLocks noGrp="1"/>
          </p:cNvSpPr>
          <p:nvPr>
            <p:ph type="ctrTitle"/>
          </p:nvPr>
        </p:nvSpPr>
        <p:spPr>
          <a:xfrm>
            <a:off x="2407139" y="319900"/>
            <a:ext cx="7377721" cy="631969"/>
          </a:xfrm>
        </p:spPr>
        <p:txBody>
          <a:bodyPr/>
          <a:lstStyle/>
          <a:p>
            <a:pPr algn="ctr"/>
            <a:r>
              <a:rPr lang="en-US" dirty="0"/>
              <a:t>Revisions to the Zoning Map</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8363995" y="999482"/>
            <a:ext cx="3633150" cy="5554454"/>
          </a:xfrm>
          <a:noFill/>
        </p:spPr>
        <p:txBody>
          <a:bodyPr/>
          <a:lstStyle/>
          <a:p>
            <a:pPr marL="342900" indent="-342900">
              <a:buFont typeface="Arial" panose="020B0604020202020204" pitchFamily="34" charset="0"/>
              <a:buChar char="•"/>
            </a:pPr>
            <a:r>
              <a:rPr lang="en-US" sz="1800" dirty="0"/>
              <a:t>The revisions made to the Zoning Map is shown highlighted in red. </a:t>
            </a:r>
          </a:p>
          <a:p>
            <a:pPr marL="342900" indent="-342900">
              <a:buFont typeface="Arial" panose="020B0604020202020204" pitchFamily="34" charset="0"/>
              <a:buChar char="•"/>
            </a:pPr>
            <a:r>
              <a:rPr lang="en-US" sz="1800" dirty="0"/>
              <a:t>29 Harvard Rd was rezoned from General Residence to General Business by Citizens Petition at the 10/25/21 TM.</a:t>
            </a:r>
          </a:p>
          <a:p>
            <a:pPr marL="342900" indent="-342900">
              <a:buFont typeface="Arial" panose="020B0604020202020204" pitchFamily="34" charset="0"/>
              <a:buChar char="•"/>
            </a:pPr>
            <a:r>
              <a:rPr lang="en-US" sz="1800" dirty="0"/>
              <a:t>27 Harvard Rd was rezoned from General Residence to General Business by Citizens Petition at the 4/25/22 TM.</a:t>
            </a:r>
          </a:p>
          <a:p>
            <a:pPr marL="342900" indent="-342900">
              <a:buFont typeface="Arial" panose="020B0604020202020204" pitchFamily="34" charset="0"/>
              <a:buChar char="•"/>
            </a:pPr>
            <a:r>
              <a:rPr lang="en-US" sz="1800" dirty="0"/>
              <a:t>Since the updated Zoning Map showing the rezoning was not adopted as part of these petitions, the rezoning did not legally occur. That is why we are adopting the revised Zoning Map showing the changes.</a:t>
            </a:r>
          </a:p>
        </p:txBody>
      </p:sp>
      <p:pic>
        <p:nvPicPr>
          <p:cNvPr id="10" name="Picture 9">
            <a:extLst>
              <a:ext uri="{FF2B5EF4-FFF2-40B4-BE49-F238E27FC236}">
                <a16:creationId xmlns:a16="http://schemas.microsoft.com/office/drawing/2014/main" id="{235EEFBD-F098-4D02-605E-4B233B9DB3D7}"/>
              </a:ext>
            </a:extLst>
          </p:cNvPr>
          <p:cNvPicPr>
            <a:picLocks noChangeAspect="1"/>
          </p:cNvPicPr>
          <p:nvPr/>
        </p:nvPicPr>
        <p:blipFill>
          <a:blip r:embed="rId3"/>
          <a:stretch>
            <a:fillRect/>
          </a:stretch>
        </p:blipFill>
        <p:spPr>
          <a:xfrm>
            <a:off x="260542" y="1207073"/>
            <a:ext cx="8103453" cy="5047861"/>
          </a:xfrm>
          <a:prstGeom prst="rect">
            <a:avLst/>
          </a:prstGeom>
        </p:spPr>
      </p:pic>
    </p:spTree>
    <p:extLst>
      <p:ext uri="{BB962C8B-B14F-4D97-AF65-F5344CB8AC3E}">
        <p14:creationId xmlns:p14="http://schemas.microsoft.com/office/powerpoint/2010/main" val="138859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2786909" y="115318"/>
            <a:ext cx="7960421" cy="1067529"/>
          </a:xfrm>
        </p:spPr>
        <p:txBody>
          <a:bodyPr>
            <a:normAutofit fontScale="90000"/>
          </a:bodyPr>
          <a:lstStyle/>
          <a:p>
            <a:r>
              <a:rPr lang="en-US" dirty="0"/>
              <a:t>Proposed ZBA Bylaw Amendment (Warrant Article 26)</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a:xfrm>
            <a:off x="1614551" y="1879134"/>
            <a:ext cx="10331372" cy="4120450"/>
          </a:xfrm>
        </p:spPr>
        <p:txBody>
          <a:bodyPr>
            <a:noAutofit/>
          </a:bodyPr>
          <a:lstStyle/>
          <a:p>
            <a:r>
              <a:rPr lang="en-US" sz="2400" dirty="0"/>
              <a:t>The current reading of §320-3.2. A. Establishment: </a:t>
            </a:r>
            <a:r>
              <a:rPr lang="en-US" sz="2400" i="1" dirty="0"/>
              <a:t>“There is hereby established a Board of Appeals. Membership, appointments, and terms of regular and associate members shall be made in accordance with Chapter 40A of the Massachusetts General Laws.”</a:t>
            </a:r>
          </a:p>
          <a:p>
            <a:r>
              <a:rPr lang="en-US" sz="2400" dirty="0"/>
              <a:t>The proposed amendment: </a:t>
            </a:r>
            <a:r>
              <a:rPr lang="en-US" sz="2400" i="1" dirty="0"/>
              <a:t>“There is hereby established a Board of Appeals. Membership, appointments, and terms of regular and associate members shall be made in accordance with Chapter 40A of the Massachusetts General Laws. </a:t>
            </a:r>
            <a:r>
              <a:rPr lang="en-US" sz="2400" i="1" u="sng" dirty="0"/>
              <a:t>The Board of Appeals consisting of five (5) members and two (2) alternate members, who shall be residents of the Town of Ayer, shall be appointed as provided by M.G.L. c40A §12.</a:t>
            </a:r>
            <a:r>
              <a:rPr lang="en-US" sz="2400" i="1" dirty="0"/>
              <a:t>”</a:t>
            </a:r>
          </a:p>
          <a:p>
            <a:r>
              <a:rPr lang="en-US" sz="2400" dirty="0"/>
              <a:t>Town Counsel determined that we should specifically state how many members are on our ZBA because the state law just states that it can consist of 3 or 5 members. We have a five (5) member board with two (2) alternate members. </a:t>
            </a:r>
          </a:p>
        </p:txBody>
      </p:sp>
    </p:spTree>
    <p:extLst>
      <p:ext uri="{BB962C8B-B14F-4D97-AF65-F5344CB8AC3E}">
        <p14:creationId xmlns:p14="http://schemas.microsoft.com/office/powerpoint/2010/main" val="65284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a:xfrm>
            <a:off x="553673" y="197427"/>
            <a:ext cx="12314502" cy="755507"/>
          </a:xfrm>
        </p:spPr>
        <p:txBody>
          <a:bodyPr>
            <a:normAutofit fontScale="90000"/>
          </a:bodyPr>
          <a:lstStyle/>
          <a:p>
            <a:pPr algn="ctr"/>
            <a:r>
              <a:rPr lang="en-US" dirty="0"/>
              <a:t>Proposed Amendments to the Table of Use Regulations</a:t>
            </a:r>
            <a:br>
              <a:rPr lang="en-US" dirty="0"/>
            </a:br>
            <a:r>
              <a:rPr lang="en-US" dirty="0"/>
              <a:t>(Warrant Article 27)</a:t>
            </a:r>
          </a:p>
        </p:txBody>
      </p:sp>
      <p:pic>
        <p:nvPicPr>
          <p:cNvPr id="10" name="Picture 9">
            <a:extLst>
              <a:ext uri="{FF2B5EF4-FFF2-40B4-BE49-F238E27FC236}">
                <a16:creationId xmlns:a16="http://schemas.microsoft.com/office/drawing/2014/main" id="{31C46DD1-81D5-12A8-EEE9-22B70A1228B2}"/>
              </a:ext>
            </a:extLst>
          </p:cNvPr>
          <p:cNvPicPr>
            <a:picLocks noChangeAspect="1"/>
          </p:cNvPicPr>
          <p:nvPr/>
        </p:nvPicPr>
        <p:blipFill>
          <a:blip r:embed="rId2"/>
          <a:stretch>
            <a:fillRect/>
          </a:stretch>
        </p:blipFill>
        <p:spPr>
          <a:xfrm>
            <a:off x="3685507" y="1192388"/>
            <a:ext cx="8115607" cy="5665612"/>
          </a:xfrm>
          <a:prstGeom prst="rect">
            <a:avLst/>
          </a:prstGeom>
        </p:spPr>
      </p:pic>
      <p:pic>
        <p:nvPicPr>
          <p:cNvPr id="4" name="Picture 3">
            <a:extLst>
              <a:ext uri="{FF2B5EF4-FFF2-40B4-BE49-F238E27FC236}">
                <a16:creationId xmlns:a16="http://schemas.microsoft.com/office/drawing/2014/main" id="{2B63F135-CAE8-B4F9-D708-08DC985F5918}"/>
              </a:ext>
            </a:extLst>
          </p:cNvPr>
          <p:cNvPicPr>
            <a:picLocks noChangeAspect="1"/>
          </p:cNvPicPr>
          <p:nvPr/>
        </p:nvPicPr>
        <p:blipFill>
          <a:blip r:embed="rId3"/>
          <a:stretch>
            <a:fillRect/>
          </a:stretch>
        </p:blipFill>
        <p:spPr>
          <a:xfrm>
            <a:off x="553673" y="3434561"/>
            <a:ext cx="3010320" cy="1181265"/>
          </a:xfrm>
          <a:prstGeom prst="rect">
            <a:avLst/>
          </a:prstGeom>
        </p:spPr>
      </p:pic>
    </p:spTree>
    <p:extLst>
      <p:ext uri="{BB962C8B-B14F-4D97-AF65-F5344CB8AC3E}">
        <p14:creationId xmlns:p14="http://schemas.microsoft.com/office/powerpoint/2010/main" val="335346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B521-5657-ED46-9D79-A5C826DE45D8}"/>
              </a:ext>
            </a:extLst>
          </p:cNvPr>
          <p:cNvSpPr>
            <a:spLocks noGrp="1"/>
          </p:cNvSpPr>
          <p:nvPr>
            <p:ph type="title"/>
          </p:nvPr>
        </p:nvSpPr>
        <p:spPr>
          <a:xfrm>
            <a:off x="550863" y="550801"/>
            <a:ext cx="11090275" cy="699501"/>
          </a:xfrm>
        </p:spPr>
        <p:txBody>
          <a:bodyPr/>
          <a:lstStyle/>
          <a:p>
            <a:r>
              <a:rPr lang="en-US" dirty="0"/>
              <a:t>Proposed &amp; Existing Comparison</a:t>
            </a:r>
          </a:p>
        </p:txBody>
      </p:sp>
      <p:pic>
        <p:nvPicPr>
          <p:cNvPr id="5" name="Picture 4">
            <a:extLst>
              <a:ext uri="{FF2B5EF4-FFF2-40B4-BE49-F238E27FC236}">
                <a16:creationId xmlns:a16="http://schemas.microsoft.com/office/drawing/2014/main" id="{A62B6DB2-2D2F-6D22-9079-D616E3D1ADD8}"/>
              </a:ext>
            </a:extLst>
          </p:cNvPr>
          <p:cNvPicPr>
            <a:picLocks noChangeAspect="1"/>
          </p:cNvPicPr>
          <p:nvPr/>
        </p:nvPicPr>
        <p:blipFill>
          <a:blip r:embed="rId2"/>
          <a:stretch>
            <a:fillRect/>
          </a:stretch>
        </p:blipFill>
        <p:spPr>
          <a:xfrm>
            <a:off x="97571" y="1927489"/>
            <a:ext cx="5886462" cy="4109417"/>
          </a:xfrm>
          <a:prstGeom prst="rect">
            <a:avLst/>
          </a:prstGeom>
        </p:spPr>
      </p:pic>
      <p:pic>
        <p:nvPicPr>
          <p:cNvPr id="7" name="Picture 6">
            <a:extLst>
              <a:ext uri="{FF2B5EF4-FFF2-40B4-BE49-F238E27FC236}">
                <a16:creationId xmlns:a16="http://schemas.microsoft.com/office/drawing/2014/main" id="{39FC82E5-1199-FF93-D843-6E4E1169D643}"/>
              </a:ext>
            </a:extLst>
          </p:cNvPr>
          <p:cNvPicPr>
            <a:picLocks noChangeAspect="1"/>
          </p:cNvPicPr>
          <p:nvPr/>
        </p:nvPicPr>
        <p:blipFill>
          <a:blip r:embed="rId3"/>
          <a:stretch>
            <a:fillRect/>
          </a:stretch>
        </p:blipFill>
        <p:spPr>
          <a:xfrm>
            <a:off x="6096000" y="1950694"/>
            <a:ext cx="6063749" cy="4086212"/>
          </a:xfrm>
          <a:prstGeom prst="rect">
            <a:avLst/>
          </a:prstGeom>
        </p:spPr>
      </p:pic>
    </p:spTree>
    <p:extLst>
      <p:ext uri="{BB962C8B-B14F-4D97-AF65-F5344CB8AC3E}">
        <p14:creationId xmlns:p14="http://schemas.microsoft.com/office/powerpoint/2010/main" val="423150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3957909" y="387948"/>
            <a:ext cx="5545137" cy="587534"/>
          </a:xfrm>
          <a:noFill/>
        </p:spPr>
        <p:txBody>
          <a:bodyPr anchor="t">
            <a:noAutofit/>
          </a:bodyPr>
          <a:lstStyle/>
          <a:p>
            <a:r>
              <a:rPr lang="en-US" dirty="0"/>
              <a:t>Reasons for the Changes</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xfrm>
            <a:off x="1503870" y="1263913"/>
            <a:ext cx="10453217" cy="5784980"/>
          </a:xfrm>
          <a:noFill/>
        </p:spPr>
        <p:txBody>
          <a:bodyPr vert="horz" lIns="0" tIns="0" rIns="91440" bIns="45720" rtlCol="0" anchor="t">
            <a:normAutofit/>
          </a:bodyPr>
          <a:lstStyle/>
          <a:p>
            <a:pPr marL="285750" indent="-285750">
              <a:buFont typeface="Arial" panose="020B0604020202020204" pitchFamily="34" charset="0"/>
              <a:buChar char="•"/>
            </a:pPr>
            <a:r>
              <a:rPr lang="en-US" dirty="0"/>
              <a:t>The Town wants to encourage more affordable housing so that residents that want to downsize can sell their house and afford to stay in Town. </a:t>
            </a:r>
          </a:p>
          <a:p>
            <a:pPr marL="285750" indent="-285750">
              <a:buFont typeface="Arial" panose="020B0604020202020204" pitchFamily="34" charset="0"/>
              <a:buChar char="•"/>
            </a:pPr>
            <a:r>
              <a:rPr lang="en-US" dirty="0"/>
              <a:t>Two-family dwellings should be allowed by-right in the A1 &amp; A2 zones which are specifically residential zones.</a:t>
            </a:r>
          </a:p>
          <a:p>
            <a:pPr marL="1028700" lvl="1">
              <a:buFont typeface="Arial" panose="020B0604020202020204" pitchFamily="34" charset="0"/>
              <a:buChar char="•"/>
            </a:pPr>
            <a:r>
              <a:rPr lang="en-US" sz="1800" dirty="0"/>
              <a:t>By-right in following zones GR, DPSFBC, WAVFBC, MUT, and GB</a:t>
            </a:r>
          </a:p>
          <a:p>
            <a:pPr marL="285750" indent="-285750">
              <a:buFont typeface="Arial" panose="020B0604020202020204" pitchFamily="34" charset="0"/>
              <a:buChar char="•"/>
            </a:pPr>
            <a:r>
              <a:rPr lang="en-US" dirty="0"/>
              <a:t>Allowing townhouse or multi-family dwellings in the A1, A2, and GB zones by Special Permit from the Planning Board will make some properties within those zones viable for multifamily construction. Projects that would propose more than 4 units would trigger the Inclusionary Housing Bylaw which would require a percentage of the units be affordable units at 80% AMI. </a:t>
            </a:r>
          </a:p>
          <a:p>
            <a:pPr marL="285750" indent="-285750">
              <a:buFont typeface="Arial" panose="020B0604020202020204" pitchFamily="34" charset="0"/>
              <a:buChar char="•"/>
            </a:pPr>
            <a:r>
              <a:rPr lang="en-US" dirty="0"/>
              <a:t>We proposed to change apartments to Dwelling Units because we do not have a definition for apartments, and this is more consistent with the rest of the Table of Use Regulations.</a:t>
            </a:r>
          </a:p>
          <a:p>
            <a:pPr marL="285750" indent="-285750">
              <a:buFont typeface="Arial" panose="020B0604020202020204" pitchFamily="34" charset="0"/>
              <a:buChar char="•"/>
            </a:pPr>
            <a:r>
              <a:rPr lang="en-US" dirty="0"/>
              <a:t>We proposed some clarification for 1.7 instead of using ground floor, we are proposing “the elevation of the building at street level”. We are also making 1.7 a permitted use in the DAPSFBC to consistent with WAVFBC which already has 1.7 as a permitted 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444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Parallax</Template>
  <TotalTime>20850</TotalTime>
  <Words>1228</Words>
  <Application>Microsoft Office PowerPoint</Application>
  <PresentationFormat>Widescreen</PresentationFormat>
  <Paragraphs>61</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Parallax</vt:lpstr>
      <vt:lpstr>Proposed Zoning Amendments  April 22, 2024, Town Meeting</vt:lpstr>
      <vt:lpstr>There are four (4) proposed zoning amendments:</vt:lpstr>
      <vt:lpstr>Dates of meetings where this information was presented and discussed</vt:lpstr>
      <vt:lpstr>PowerPoint Presentation</vt:lpstr>
      <vt:lpstr>Revisions to the Zoning Map</vt:lpstr>
      <vt:lpstr>Proposed ZBA Bylaw Amendment (Warrant Article 26)</vt:lpstr>
      <vt:lpstr>Proposed Amendments to the Table of Use Regulations (Warrant Article 27)</vt:lpstr>
      <vt:lpstr>Proposed &amp; Existing Comparison</vt:lpstr>
      <vt:lpstr>Reasons for the Changes</vt:lpstr>
      <vt:lpstr>Proposed Zoning Amendment to the Inclusionary Housing Bylaw (Warrant Article 28)</vt:lpstr>
      <vt:lpstr>Reasons for the Proposed Amendment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Zoning Amendments  April 22, 2024, Town Meeting</dc:title>
  <dc:creator>Danny Ruiz</dc:creator>
  <cp:lastModifiedBy>Daniel Ruiz</cp:lastModifiedBy>
  <cp:revision>13</cp:revision>
  <dcterms:created xsi:type="dcterms:W3CDTF">2024-03-04T14:09:25Z</dcterms:created>
  <dcterms:modified xsi:type="dcterms:W3CDTF">2024-04-17T13:11:49Z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