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9" r:id="rId2"/>
    <p:sldId id="289" r:id="rId3"/>
    <p:sldId id="275" r:id="rId4"/>
    <p:sldId id="280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4D2"/>
    <a:srgbClr val="5C7DAA"/>
    <a:srgbClr val="5475A2"/>
    <a:srgbClr val="658DC1"/>
    <a:srgbClr val="64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707" autoAdjust="0"/>
  </p:normalViewPr>
  <p:slideViewPr>
    <p:cSldViewPr snapToGrid="0">
      <p:cViewPr varScale="1">
        <p:scale>
          <a:sx n="51" d="100"/>
          <a:sy n="51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769F1-ED7A-40F6-B353-E92983EAD0E5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2F19-CEF9-4EC6-A65F-6369E297E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Grants</a:t>
            </a:r>
          </a:p>
          <a:p>
            <a:r>
              <a:rPr lang="en-US" b="0" dirty="0"/>
              <a:t>-    Offset / Reduces Budget</a:t>
            </a:r>
          </a:p>
          <a:p>
            <a:endParaRPr lang="en-US" b="1" dirty="0"/>
          </a:p>
          <a:p>
            <a:r>
              <a:rPr lang="en-US" b="1" dirty="0"/>
              <a:t>*Assessment Amount</a:t>
            </a:r>
          </a:p>
          <a:p>
            <a:pPr marL="174708" indent="-174708">
              <a:buFontTx/>
              <a:buChar char="-"/>
            </a:pPr>
            <a:r>
              <a:rPr lang="en-US" b="0" dirty="0"/>
              <a:t>Supports / Pays for Budget Through General Fund Receipts</a:t>
            </a:r>
          </a:p>
          <a:p>
            <a:pPr marL="174708" indent="-174708">
              <a:buFontTx/>
              <a:buChar char="-"/>
            </a:pPr>
            <a:r>
              <a:rPr lang="en-US" b="0" dirty="0"/>
              <a:t>Ayer Portion is for a Visual Reference only  (the Assessment is Accounted for in Receipts)</a:t>
            </a:r>
          </a:p>
          <a:p>
            <a:endParaRPr lang="en-US" b="0" dirty="0"/>
          </a:p>
          <a:p>
            <a:r>
              <a:rPr lang="en-US" b="1" dirty="0"/>
              <a:t>**Town of Shirley Assessment</a:t>
            </a:r>
          </a:p>
          <a:p>
            <a:pPr marL="174708" indent="-174708">
              <a:buFontTx/>
              <a:buChar char="-"/>
            </a:pPr>
            <a:r>
              <a:rPr lang="en-US" b="0" dirty="0"/>
              <a:t>FY24 $145,000</a:t>
            </a:r>
          </a:p>
          <a:p>
            <a:pPr marL="174708" indent="-174708">
              <a:buFontTx/>
              <a:buChar char="-"/>
            </a:pPr>
            <a:r>
              <a:rPr lang="en-US" b="0" dirty="0"/>
              <a:t>Currently being renegotiated</a:t>
            </a:r>
          </a:p>
          <a:p>
            <a:pPr marL="174708" indent="-174708">
              <a:buFontTx/>
              <a:buChar char="-"/>
            </a:pPr>
            <a:endParaRPr lang="en-US" b="0" dirty="0"/>
          </a:p>
          <a:p>
            <a:r>
              <a:rPr lang="en-US" dirty="0"/>
              <a:t>2023</a:t>
            </a:r>
          </a:p>
          <a:p>
            <a:r>
              <a:rPr lang="en-US" dirty="0"/>
              <a:t>Total Calls: 35866</a:t>
            </a:r>
          </a:p>
          <a:p>
            <a:r>
              <a:rPr lang="en-US" dirty="0"/>
              <a:t>Total 911: 2726 </a:t>
            </a:r>
          </a:p>
          <a:p>
            <a:endParaRPr lang="en-US" dirty="0"/>
          </a:p>
          <a:p>
            <a:r>
              <a:rPr lang="en-US" dirty="0"/>
              <a:t>Ayer</a:t>
            </a:r>
          </a:p>
          <a:p>
            <a:r>
              <a:rPr lang="en-US" dirty="0"/>
              <a:t>17022 / 47% Total Call Volume,</a:t>
            </a:r>
          </a:p>
          <a:p>
            <a:r>
              <a:rPr lang="en-US" dirty="0"/>
              <a:t>1637 / 60% 911 Call Volume</a:t>
            </a:r>
          </a:p>
          <a:p>
            <a:pPr marL="0" indent="0">
              <a:buFontTx/>
              <a:buNone/>
            </a:pPr>
            <a:endParaRPr lang="en-US" b="0" dirty="0"/>
          </a:p>
          <a:p>
            <a:endParaRPr lang="en-US" b="1" dirty="0"/>
          </a:p>
          <a:p>
            <a:pPr marL="174708" indent="-174708">
              <a:buFontTx/>
              <a:buChar char="-"/>
            </a:pPr>
            <a:endParaRPr lang="en-US" dirty="0"/>
          </a:p>
          <a:p>
            <a:pPr marL="181224" indent="-181224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52BA-8B00-4626-A0B1-DFE2DD3BC6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52BA-8B00-4626-A0B1-DFE2DD3BC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0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Office Manager furniture is from old dispatch furniture (from when it was upgraded)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Deputy Chiefs furniture is pieced together desk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Document storage in all offices are cabinets stacked on top of each other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92F19-CEF9-4EC6-A65F-6369E297E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8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in keeping in line with updating the building section by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Patrol / Sgt Offices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Locker Rooms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92F19-CEF9-4EC6-A65F-6369E297E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652BA-8B00-4626-A0B1-DFE2DD3BC6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64D2-5C50-2A40-2D98-C24DED62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09130-3C74-C9B8-36EC-5E8F342F3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BC32-E9E0-302A-B997-967D3608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AC501-9337-5D41-E7AC-F732F16F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03B31-F0B0-4F57-D7CF-71681CCB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8993-7BB8-FAAC-FEC3-BC6F970A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470EB-5F1C-E519-FC95-580F49D2B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FE261-C2B9-3618-9AB4-FE198897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12BA7-7DC3-27EF-1D08-146B8059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A06C1-25FF-6D93-6F46-55B4A891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2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E183A-D0B9-9E30-92C7-20E60177D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4F853-6D80-6034-9107-838FEEF45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7073C-9A2A-6245-1631-44C9D0B6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8D156-7081-089E-DC51-682F9598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72E82-FD0F-9D16-2403-5F14ED3C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3D16-D5CC-CAFC-E63D-EE8147CF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FC6F6-4B3C-161E-B838-6008CD2A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3FDBD-2377-435F-A9AB-8B426583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1E2D-6392-9CB2-33EC-3F55EBB2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A3AD-2C8F-4F29-6534-1C8AB060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3103-9395-F3BF-E2CA-771D0D01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5F0B-C8AE-D6C5-A612-71D2767D3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74C65-6B50-85D4-901A-042D6938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5A693-C8D2-E5D2-CEF5-80D280ED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F62A-31AC-CB1F-1D9C-1BB3AC18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4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12B9-2690-8245-CB2A-1DF4F7BD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6E9A-A41D-4443-931B-306019AC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80A90-14C2-FF2B-211F-38F3B141C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9E132-131C-BB6C-332A-9E84DA09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1D2E-42DB-E432-551B-44F7A83E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B3C01-1399-39F7-795D-D2702C48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19EF-32A5-859B-F4AB-62477A22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6411-3EBA-63E1-34E7-9B6661B8A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2CBF6-4D3C-3546-EEB3-3C8B9CE21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455DF-00F7-0569-FAA5-5395DE5FA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3EBC5-246B-86B7-4409-E61A213E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7F542-64AA-7F4A-4AED-BD2FE52B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65D63-EA90-ED3A-66A1-0582A888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478B1-7DA0-6B8D-F1F0-807B7494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0C3C-4B94-4DB8-B731-B327A1F6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9CC34-EA81-A6E7-09DB-36BFB5E1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DD8AF-E71E-1B18-85A9-E9BF4879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5130B-B348-B8CD-7195-BA999B5F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0941B-1E2F-EB2D-6516-B5AA4D09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FD23-B991-ED3D-2668-1FC7001E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90C9-E3C8-5EA8-D2A9-065E9E8F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9B1B-0005-128D-F9BE-BDD66126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4379-A8FD-6928-62BA-3B620BA1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FC960-CF9A-0B86-086A-AE7E2198A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B1914-79C8-D1C5-DFCA-F21AF975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CD501-ADA1-65A5-1206-7751CAE0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818C0-71E8-9322-1669-92CFD964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6C50-9CCB-D806-A50B-6E9F552A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3BAB5-B64F-272D-02C0-707983078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8E4AC-1336-DD04-5470-F0A603FE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CD7C-55F6-8AD9-94B2-43C1F263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F8EE3-A904-0BD7-D282-E42C9E81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312F9-0819-2517-F04C-2D79176E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5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4A0FF-F8F8-2F84-36D8-3D293A44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97AC-4F0F-13BF-8DB4-CDC35D61D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440B-67E2-27F7-B5B2-0149E2B27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1746-D007-4971-AAC9-A44F74B7DC3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8FB33-DAC4-B9F7-EBCC-2BCA53791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D4BC3-6CE3-10F5-9DA7-52D8DF8E4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A579-7D01-4446-A517-AC838364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172545"/>
            <a:ext cx="9081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Warrant Article 4 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3DCA1-CAAC-60FD-C40A-E6BD7B226E5C}"/>
              </a:ext>
            </a:extLst>
          </p:cNvPr>
          <p:cNvSpPr txBox="1"/>
          <p:nvPr/>
        </p:nvSpPr>
        <p:spPr>
          <a:xfrm>
            <a:off x="376687" y="1249763"/>
            <a:ext cx="11438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Bookman Old Style" panose="02050604050505020204" pitchFamily="18" charset="0"/>
              </a:rPr>
              <a:t>The Ayer Police Department</a:t>
            </a:r>
          </a:p>
          <a:p>
            <a:pPr algn="ctr"/>
            <a:r>
              <a:rPr lang="en-US" u="sng" dirty="0">
                <a:latin typeface="Bookman Old Style" panose="02050604050505020204" pitchFamily="18" charset="0"/>
              </a:rPr>
              <a:t>Dispatchers</a:t>
            </a:r>
            <a:r>
              <a:rPr lang="en-US" dirty="0">
                <a:latin typeface="Bookman Old Style" panose="02050604050505020204" pitchFamily="18" charset="0"/>
              </a:rPr>
              <a:t> Budget Line: 01231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4C8B88C-EABB-312A-5BE0-8C6B3291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48" y="172546"/>
            <a:ext cx="1242096" cy="142841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C78B5A0-F931-A32F-ED57-CAF24DB73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8" y="1575518"/>
            <a:ext cx="1826429" cy="619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35660-7779-7D94-5834-787D395D123C}"/>
              </a:ext>
            </a:extLst>
          </p:cNvPr>
          <p:cNvSpPr txBox="1"/>
          <p:nvPr/>
        </p:nvSpPr>
        <p:spPr>
          <a:xfrm>
            <a:off x="748396" y="2276555"/>
            <a:ext cx="10625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Bookman Old Style" panose="02050604050505020204" pitchFamily="18" charset="0"/>
              </a:rPr>
              <a:t>Initial Starting Budget:					$938,296.55</a:t>
            </a:r>
          </a:p>
          <a:p>
            <a:endParaRPr lang="en-US" b="1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911 Support and Incentive Grant (Wages): 	(-) $354,867.00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911 Training Grant (Overtime): 		(-) $38,021.72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911 EMD Grant (Services): 			(-) $5362.50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Bookman Old Style" panose="02050604050505020204" pitchFamily="18" charset="0"/>
              </a:rPr>
              <a:t>Total (Requested Budget):					$540,045.33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Town of Shirley Assessment*:			$145,000**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Bookman Old Style" panose="02050604050505020204" pitchFamily="18" charset="0"/>
              </a:rPr>
              <a:t>Visual Reference of Budget With Shirley Assessment:	$395,045.33*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5303A2A-A8CE-AAE1-2A40-7F6D03C8E6A4}"/>
              </a:ext>
            </a:extLst>
          </p:cNvPr>
          <p:cNvSpPr/>
          <p:nvPr/>
        </p:nvSpPr>
        <p:spPr>
          <a:xfrm>
            <a:off x="8255000" y="3065644"/>
            <a:ext cx="749300" cy="16256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EB43804-A906-3C1C-A70F-5E36EE2E426F}"/>
              </a:ext>
            </a:extLst>
          </p:cNvPr>
          <p:cNvSpPr/>
          <p:nvPr/>
        </p:nvSpPr>
        <p:spPr>
          <a:xfrm>
            <a:off x="8255000" y="5396122"/>
            <a:ext cx="749300" cy="6731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21E6B-03AE-DC2D-F530-021CDB35F420}"/>
              </a:ext>
            </a:extLst>
          </p:cNvPr>
          <p:cNvSpPr txBox="1"/>
          <p:nvPr/>
        </p:nvSpPr>
        <p:spPr>
          <a:xfrm>
            <a:off x="9118600" y="3555278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Offsets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A54D0-52E5-13F4-DBF1-6AA030DE0D86}"/>
              </a:ext>
            </a:extLst>
          </p:cNvPr>
          <p:cNvSpPr txBox="1"/>
          <p:nvPr/>
        </p:nvSpPr>
        <p:spPr>
          <a:xfrm>
            <a:off x="9118600" y="5409507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Supports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5848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172545"/>
            <a:ext cx="90813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Warrant Article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Thank You</a:t>
            </a:r>
            <a:endParaRPr lang="en-US" sz="5400" b="1" dirty="0">
              <a:latin typeface="Bookman Old Style" panose="02050604050505020204" pitchFamily="18" charset="0"/>
            </a:endParaRP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4C8B88C-EABB-312A-5BE0-8C6B3291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48" y="172546"/>
            <a:ext cx="1242096" cy="142841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C78B5A0-F931-A32F-ED57-CAF24DB737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8" y="1575518"/>
            <a:ext cx="1826429" cy="61904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C8E0A1-C4A0-7DAD-A493-40C861107830}"/>
              </a:ext>
            </a:extLst>
          </p:cNvPr>
          <p:cNvSpPr/>
          <p:nvPr/>
        </p:nvSpPr>
        <p:spPr>
          <a:xfrm>
            <a:off x="7440827" y="6211093"/>
            <a:ext cx="899984" cy="474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210139"/>
            <a:ext cx="9081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Warrant Article 11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Capital Budget Request</a:t>
            </a: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u="sng" dirty="0">
                <a:latin typeface="Bookman Old Style" panose="02050604050505020204" pitchFamily="18" charset="0"/>
              </a:rPr>
              <a:t>Update Administrative Wing Furniture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864FD-DFD5-42E9-A982-1B3267B67546}"/>
              </a:ext>
            </a:extLst>
          </p:cNvPr>
          <p:cNvSpPr txBox="1"/>
          <p:nvPr/>
        </p:nvSpPr>
        <p:spPr>
          <a:xfrm>
            <a:off x="6029864" y="2329840"/>
            <a:ext cx="56330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Circa 1997 (27 Years Ago)</a:t>
            </a:r>
          </a:p>
          <a:p>
            <a:pPr lvl="2"/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Showing Signs of Wear and Tear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Furniture is Not Ergonomically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Main Office Area Is made Up of Repurposed Office Furniture</a:t>
            </a:r>
          </a:p>
          <a:p>
            <a:pPr lvl="1"/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Office Spaces are Not Designed For Efficient Use of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File and Document Storage Challenges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C5FF0-7295-4200-AFB4-8AC7107CA4AF}"/>
              </a:ext>
            </a:extLst>
          </p:cNvPr>
          <p:cNvSpPr txBox="1"/>
          <p:nvPr/>
        </p:nvSpPr>
        <p:spPr>
          <a:xfrm>
            <a:off x="1555315" y="2280958"/>
            <a:ext cx="3241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Main Office Area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5" y="172545"/>
            <a:ext cx="1828959" cy="2024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7402F-D013-331B-22A2-A64331B88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35" y="3112438"/>
            <a:ext cx="2716315" cy="2716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30DD3-DFE7-CC8A-8301-1DDF6F78F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12" y="3429000"/>
            <a:ext cx="2509340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203934"/>
            <a:ext cx="9081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Warrant Article 11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Capital Budget Request</a:t>
            </a: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n-US" sz="2800" b="1" u="sng" dirty="0">
                <a:latin typeface="Bookman Old Style" panose="02050604050505020204" pitchFamily="18" charset="0"/>
              </a:rPr>
              <a:t>Update Administrative Wing Furniture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864FD-DFD5-42E9-A982-1B3267B67546}"/>
              </a:ext>
            </a:extLst>
          </p:cNvPr>
          <p:cNvSpPr txBox="1"/>
          <p:nvPr/>
        </p:nvSpPr>
        <p:spPr>
          <a:xfrm>
            <a:off x="8166970" y="2056686"/>
            <a:ext cx="3544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Proposed Redesign of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New Ergonomically Designed 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Office Space has Been Designed for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All Furniture is Professionally Coordinated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File and Document Storage System Improves Organization, Accessibility and Security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38" y="210139"/>
            <a:ext cx="1828959" cy="2024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10C44-60B4-28FE-C241-CA17A474D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170" y="1989983"/>
            <a:ext cx="6072764" cy="48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A299289-5879-49B5-BADC-61DE8DE702EB}"/>
              </a:ext>
            </a:extLst>
          </p:cNvPr>
          <p:cNvSpPr txBox="1"/>
          <p:nvPr/>
        </p:nvSpPr>
        <p:spPr>
          <a:xfrm>
            <a:off x="1555315" y="172545"/>
            <a:ext cx="908137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u="sng" dirty="0">
                <a:solidFill>
                  <a:prstClr val="black"/>
                </a:solidFill>
                <a:latin typeface="Bookman Old Style" panose="02050604050505020204" pitchFamily="18" charset="0"/>
              </a:rPr>
              <a:t>Warrant Article 11 </a:t>
            </a: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Capital Budget Request</a:t>
            </a:r>
          </a:p>
          <a:p>
            <a:pPr lvl="0" algn="ctr"/>
            <a:endParaRPr lang="en-US" sz="2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800" b="1" u="sng" dirty="0">
                <a:latin typeface="Bookman Old Style" panose="02050604050505020204" pitchFamily="18" charset="0"/>
              </a:rPr>
              <a:t>Update Administrative Wing Furniture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Thank You</a:t>
            </a:r>
            <a:endParaRPr lang="en-US" sz="5400" b="1" dirty="0">
              <a:latin typeface="Bookman Old Style" panose="02050604050505020204" pitchFamily="18" charset="0"/>
            </a:endParaRPr>
          </a:p>
          <a:p>
            <a:pPr algn="ctr"/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C8E0A1-C4A0-7DAD-A493-40C861107830}"/>
              </a:ext>
            </a:extLst>
          </p:cNvPr>
          <p:cNvSpPr/>
          <p:nvPr/>
        </p:nvSpPr>
        <p:spPr>
          <a:xfrm>
            <a:off x="7440827" y="6211093"/>
            <a:ext cx="899984" cy="474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38" y="210139"/>
            <a:ext cx="182895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342</Words>
  <Application>Microsoft Office PowerPoint</Application>
  <PresentationFormat>Widescreen</PresentationFormat>
  <Paragraphs>107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Chief Brian Gill</dc:creator>
  <cp:lastModifiedBy>B Gill</cp:lastModifiedBy>
  <cp:revision>12</cp:revision>
  <dcterms:created xsi:type="dcterms:W3CDTF">2023-04-20T23:43:57Z</dcterms:created>
  <dcterms:modified xsi:type="dcterms:W3CDTF">2024-04-19T00:33:15Z</dcterms:modified>
</cp:coreProperties>
</file>