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77" r:id="rId4"/>
  </p:sldMasterIdLst>
  <p:notesMasterIdLst>
    <p:notesMasterId r:id="rId6"/>
  </p:notesMasterIdLst>
  <p:handoutMasterIdLst>
    <p:handoutMasterId r:id="rId7"/>
  </p:handoutMasterIdLst>
  <p:sldIdLst>
    <p:sldId id="428"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96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0476" autoAdjust="0"/>
  </p:normalViewPr>
  <p:slideViewPr>
    <p:cSldViewPr>
      <p:cViewPr varScale="1">
        <p:scale>
          <a:sx n="86" d="100"/>
          <a:sy n="86" d="100"/>
        </p:scale>
        <p:origin x="237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handoutMaster" Target="handoutMasters/handout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3167" tIns="46583" rIns="93167" bIns="46583"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6435"/>
          </a:xfrm>
          <a:prstGeom prst="rect">
            <a:avLst/>
          </a:prstGeom>
        </p:spPr>
        <p:txBody>
          <a:bodyPr vert="horz" lIns="93167" tIns="46583" rIns="93167" bIns="46583" rtlCol="0"/>
          <a:lstStyle>
            <a:lvl1pPr algn="r">
              <a:defRPr sz="1200"/>
            </a:lvl1pPr>
          </a:lstStyle>
          <a:p>
            <a:fld id="{E6EF3AE8-8B77-4475-BC08-96B6400AEFC6}" type="datetimeFigureOut">
              <a:rPr lang="en-US" smtClean="0"/>
              <a:t>4/21/2023</a:t>
            </a:fld>
            <a:endParaRPr lang="en-US" dirty="0"/>
          </a:p>
        </p:txBody>
      </p:sp>
      <p:sp>
        <p:nvSpPr>
          <p:cNvPr id="4" name="Footer Placeholder 3"/>
          <p:cNvSpPr>
            <a:spLocks noGrp="1"/>
          </p:cNvSpPr>
          <p:nvPr>
            <p:ph type="ftr" sz="quarter" idx="2"/>
          </p:nvPr>
        </p:nvSpPr>
        <p:spPr>
          <a:xfrm>
            <a:off x="0" y="8829969"/>
            <a:ext cx="3037840" cy="466434"/>
          </a:xfrm>
          <a:prstGeom prst="rect">
            <a:avLst/>
          </a:prstGeom>
        </p:spPr>
        <p:txBody>
          <a:bodyPr vert="horz" lIns="93167" tIns="46583" rIns="93167" bIns="4658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9"/>
            <a:ext cx="3037840" cy="466434"/>
          </a:xfrm>
          <a:prstGeom prst="rect">
            <a:avLst/>
          </a:prstGeom>
        </p:spPr>
        <p:txBody>
          <a:bodyPr vert="horz" lIns="93167" tIns="46583" rIns="93167" bIns="46583" rtlCol="0" anchor="b"/>
          <a:lstStyle>
            <a:lvl1pPr algn="r">
              <a:defRPr sz="1200"/>
            </a:lvl1pPr>
          </a:lstStyle>
          <a:p>
            <a:fld id="{B27CC5FF-A0A0-4C9C-8504-24C864101300}" type="slidenum">
              <a:rPr lang="en-US" smtClean="0"/>
              <a:t>‹#›</a:t>
            </a:fld>
            <a:endParaRPr lang="en-US" dirty="0"/>
          </a:p>
        </p:txBody>
      </p:sp>
    </p:spTree>
    <p:extLst>
      <p:ext uri="{BB962C8B-B14F-4D97-AF65-F5344CB8AC3E}">
        <p14:creationId xmlns:p14="http://schemas.microsoft.com/office/powerpoint/2010/main" val="2881582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7" tIns="46583" rIns="93167" bIns="46583"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67" tIns="46583" rIns="93167" bIns="46583" rtlCol="0"/>
          <a:lstStyle>
            <a:lvl1pPr algn="r">
              <a:defRPr sz="1200"/>
            </a:lvl1pPr>
          </a:lstStyle>
          <a:p>
            <a:fld id="{FCE4DDBE-3F67-45C5-902C-EC583528543D}" type="datetimeFigureOut">
              <a:rPr lang="en-US" smtClean="0"/>
              <a:t>4/21/2023</a:t>
            </a:fld>
            <a:endParaRPr lang="en-US" dirty="0"/>
          </a:p>
        </p:txBody>
      </p:sp>
      <p:sp>
        <p:nvSpPr>
          <p:cNvPr id="4" name="Slide Image Placeholder 3"/>
          <p:cNvSpPr>
            <a:spLocks noGrp="1" noRot="1" noChangeAspect="1"/>
          </p:cNvSpPr>
          <p:nvPr>
            <p:ph type="sldImg" idx="2"/>
          </p:nvPr>
        </p:nvSpPr>
        <p:spPr>
          <a:xfrm>
            <a:off x="1182688" y="698500"/>
            <a:ext cx="4646612" cy="3486150"/>
          </a:xfrm>
          <a:prstGeom prst="rect">
            <a:avLst/>
          </a:prstGeom>
          <a:noFill/>
          <a:ln w="12700">
            <a:solidFill>
              <a:prstClr val="black"/>
            </a:solidFill>
          </a:ln>
        </p:spPr>
        <p:txBody>
          <a:bodyPr vert="horz" lIns="93167" tIns="46583" rIns="93167" bIns="46583" rtlCol="0" anchor="ctr"/>
          <a:lstStyle/>
          <a:p>
            <a:endParaRPr lang="en-US" dirty="0"/>
          </a:p>
        </p:txBody>
      </p:sp>
      <p:sp>
        <p:nvSpPr>
          <p:cNvPr id="5" name="Notes Placeholder 4"/>
          <p:cNvSpPr>
            <a:spLocks noGrp="1"/>
          </p:cNvSpPr>
          <p:nvPr>
            <p:ph type="body" sz="quarter" idx="3"/>
          </p:nvPr>
        </p:nvSpPr>
        <p:spPr>
          <a:xfrm>
            <a:off x="701041" y="4415792"/>
            <a:ext cx="5608320" cy="4183380"/>
          </a:xfrm>
          <a:prstGeom prst="rect">
            <a:avLst/>
          </a:prstGeom>
        </p:spPr>
        <p:txBody>
          <a:bodyPr vert="horz" lIns="93167" tIns="46583" rIns="93167" bIns="4658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167" tIns="46583" rIns="93167"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67" tIns="46583" rIns="93167" bIns="46583" rtlCol="0" anchor="b"/>
          <a:lstStyle>
            <a:lvl1pPr algn="r">
              <a:defRPr sz="1200"/>
            </a:lvl1pPr>
          </a:lstStyle>
          <a:p>
            <a:fld id="{6A9789F4-029E-4103-B002-2FFDD480A588}" type="slidenum">
              <a:rPr lang="en-US" smtClean="0"/>
              <a:t>‹#›</a:t>
            </a:fld>
            <a:endParaRPr lang="en-US" dirty="0"/>
          </a:p>
        </p:txBody>
      </p:sp>
    </p:spTree>
    <p:extLst>
      <p:ext uri="{BB962C8B-B14F-4D97-AF65-F5344CB8AC3E}">
        <p14:creationId xmlns:p14="http://schemas.microsoft.com/office/powerpoint/2010/main" val="3881517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9789F4-029E-4103-B002-2FFDD480A588}" type="slidenum">
              <a:rPr lang="en-US" smtClean="0"/>
              <a:t>1</a:t>
            </a:fld>
            <a:endParaRPr lang="en-US" dirty="0"/>
          </a:p>
        </p:txBody>
      </p:sp>
    </p:spTree>
    <p:extLst>
      <p:ext uri="{BB962C8B-B14F-4D97-AF65-F5344CB8AC3E}">
        <p14:creationId xmlns:p14="http://schemas.microsoft.com/office/powerpoint/2010/main" val="1415140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p:spTree>
      <p:nvGrpSpPr>
        <p:cNvPr id="1" name=""/>
        <p:cNvGrpSpPr/>
        <p:nvPr/>
      </p:nvGrpSpPr>
      <p:grpSpPr>
        <a:xfrm>
          <a:off x="0" y="0"/>
          <a:ext cx="0" cy="0"/>
          <a:chOff x="0" y="0"/>
          <a:chExt cx="0" cy="0"/>
        </a:xfrm>
      </p:grpSpPr>
      <p:pic>
        <p:nvPicPr>
          <p:cNvPr id="6" name="Picture Placeholder 8">
            <a:extLst>
              <a:ext uri="{FF2B5EF4-FFF2-40B4-BE49-F238E27FC236}">
                <a16:creationId xmlns:a16="http://schemas.microsoft.com/office/drawing/2014/main" id="{06C99B3B-D881-4EE2-A49B-EAF439DD76CB}"/>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3808" b="-1747"/>
          <a:stretch/>
        </p:blipFill>
        <p:spPr>
          <a:xfrm>
            <a:off x="197794" y="108153"/>
            <a:ext cx="1070289" cy="1129749"/>
          </a:xfrm>
          <a:prstGeom prst="rect">
            <a:avLst/>
          </a:prstGeom>
        </p:spPr>
      </p:pic>
      <p:sp>
        <p:nvSpPr>
          <p:cNvPr id="2" name="Date Placeholder 1"/>
          <p:cNvSpPr>
            <a:spLocks noGrp="1"/>
          </p:cNvSpPr>
          <p:nvPr>
            <p:ph type="dt" sz="half" idx="10"/>
          </p:nvPr>
        </p:nvSpPr>
        <p:spPr>
          <a:xfrm>
            <a:off x="6241265" y="6351150"/>
            <a:ext cx="2057400" cy="252000"/>
          </a:xfrm>
          <a:prstGeom prst="rect">
            <a:avLst/>
          </a:prstGeom>
        </p:spPr>
        <p:txBody>
          <a:bodyPr/>
          <a:lstStyle/>
          <a:p>
            <a:fld id="{C0DBE923-BA4E-4F94-8B8F-233B03C63C89}" type="datetime4">
              <a:rPr lang="en-GB" smtClean="0"/>
              <a:t>21 April 2023</a:t>
            </a:fld>
            <a:endParaRPr lang="en-GB" dirty="0"/>
          </a:p>
        </p:txBody>
      </p:sp>
      <p:sp>
        <p:nvSpPr>
          <p:cNvPr id="3" name="Footer Placeholder 2"/>
          <p:cNvSpPr>
            <a:spLocks noGrp="1"/>
          </p:cNvSpPr>
          <p:nvPr>
            <p:ph type="ftr" sz="quarter" idx="11"/>
          </p:nvPr>
        </p:nvSpPr>
        <p:spPr>
          <a:xfrm>
            <a:off x="3028950" y="6351150"/>
            <a:ext cx="3086100" cy="252000"/>
          </a:xfrm>
          <a:prstGeom prst="rect">
            <a:avLst/>
          </a:prstGeom>
        </p:spPr>
        <p:txBody>
          <a:bodyPr/>
          <a:lstStyle/>
          <a:p>
            <a:endParaRPr lang="en-GB" dirty="0"/>
          </a:p>
        </p:txBody>
      </p:sp>
      <p:sp>
        <p:nvSpPr>
          <p:cNvPr id="4" name="Slide Number Placeholder 3"/>
          <p:cNvSpPr>
            <a:spLocks noGrp="1"/>
          </p:cNvSpPr>
          <p:nvPr>
            <p:ph type="sldNum" sz="quarter" idx="12"/>
          </p:nvPr>
        </p:nvSpPr>
        <p:spPr>
          <a:xfrm>
            <a:off x="8298665" y="6351150"/>
            <a:ext cx="404812" cy="252000"/>
          </a:xfrm>
          <a:prstGeom prst="rect">
            <a:avLst/>
          </a:prstGeom>
        </p:spPr>
        <p:txBody>
          <a:bodyPr/>
          <a:lstStyle/>
          <a:p>
            <a:fld id="{203C551C-83BB-4568-94F6-AC8A8312A04A}" type="slidenum">
              <a:rPr lang="en-GB" smtClean="0"/>
              <a:pPr/>
              <a:t>‹#›</a:t>
            </a:fld>
            <a:endParaRPr lang="en-GB" dirty="0"/>
          </a:p>
        </p:txBody>
      </p:sp>
      <p:sp>
        <p:nvSpPr>
          <p:cNvPr id="7" name="Title 6">
            <a:extLst>
              <a:ext uri="{FF2B5EF4-FFF2-40B4-BE49-F238E27FC236}">
                <a16:creationId xmlns:a16="http://schemas.microsoft.com/office/drawing/2014/main" id="{1FB3CCEC-59DB-4F49-B317-4DE61C9E684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65994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32A837-0B34-4E5E-87DC-4C117C6C6B4A}"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E9751-A8F9-4835-A383-1C739FD6FA6B}"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832937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32A837-0B34-4E5E-87DC-4C117C6C6B4A}"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E9751-A8F9-4835-A383-1C739FD6FA6B}" type="slidenum">
              <a:rPr lang="en-US" smtClean="0"/>
              <a:t>‹#›</a:t>
            </a:fld>
            <a:endParaRPr lang="en-US"/>
          </a:p>
        </p:txBody>
      </p:sp>
      <p:pic>
        <p:nvPicPr>
          <p:cNvPr id="7" name="Picture 6">
            <a:extLst>
              <a:ext uri="{FF2B5EF4-FFF2-40B4-BE49-F238E27FC236}">
                <a16:creationId xmlns:a16="http://schemas.microsoft.com/office/drawing/2014/main" id="{3FF278B3-C758-4786-95AC-406D6E80B66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72400" y="6248400"/>
            <a:ext cx="1267933" cy="514350"/>
          </a:xfrm>
          <a:prstGeom prst="rect">
            <a:avLst/>
          </a:prstGeom>
        </p:spPr>
      </p:pic>
    </p:spTree>
    <p:extLst>
      <p:ext uri="{BB962C8B-B14F-4D97-AF65-F5344CB8AC3E}">
        <p14:creationId xmlns:p14="http://schemas.microsoft.com/office/powerpoint/2010/main" val="148205864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32A837-0B34-4E5E-87DC-4C117C6C6B4A}"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E9751-A8F9-4835-A383-1C739FD6FA6B}"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507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32A837-0B34-4E5E-87DC-4C117C6C6B4A}" type="datetimeFigureOut">
              <a:rPr lang="en-US" smtClean="0"/>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E9751-A8F9-4835-A383-1C739FD6FA6B}" type="slidenum">
              <a:rPr lang="en-US" smtClean="0"/>
              <a:t>‹#›</a:t>
            </a:fld>
            <a:endParaRPr lang="en-US"/>
          </a:p>
        </p:txBody>
      </p:sp>
    </p:spTree>
    <p:extLst>
      <p:ext uri="{BB962C8B-B14F-4D97-AF65-F5344CB8AC3E}">
        <p14:creationId xmlns:p14="http://schemas.microsoft.com/office/powerpoint/2010/main" val="127363581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32A837-0B34-4E5E-87DC-4C117C6C6B4A}" type="datetimeFigureOut">
              <a:rPr lang="en-US" smtClean="0"/>
              <a:t>4/21/2023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EE9751-A8F9-4835-A383-1C739FD6FA6B}" type="slidenum">
              <a:rPr lang="en-US" smtClean="0"/>
              <a:t>‹#›</a:t>
            </a:fld>
            <a:endParaRPr lang="en-US"/>
          </a:p>
        </p:txBody>
      </p:sp>
    </p:spTree>
    <p:extLst>
      <p:ext uri="{BB962C8B-B14F-4D97-AF65-F5344CB8AC3E}">
        <p14:creationId xmlns:p14="http://schemas.microsoft.com/office/powerpoint/2010/main" val="111845394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32A837-0B34-4E5E-87DC-4C117C6C6B4A}" type="datetimeFigureOut">
              <a:rPr lang="en-US" smtClean="0"/>
              <a:t>4/21/2023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EE9751-A8F9-4835-A383-1C739FD6FA6B}" type="slidenum">
              <a:rPr lang="en-US" smtClean="0"/>
              <a:t>‹#›</a:t>
            </a:fld>
            <a:endParaRPr lang="en-US"/>
          </a:p>
        </p:txBody>
      </p:sp>
    </p:spTree>
    <p:extLst>
      <p:ext uri="{BB962C8B-B14F-4D97-AF65-F5344CB8AC3E}">
        <p14:creationId xmlns:p14="http://schemas.microsoft.com/office/powerpoint/2010/main" val="2865541084"/>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E32A837-0B34-4E5E-87DC-4C117C6C6B4A}" type="datetimeFigureOut">
              <a:rPr lang="en-US" smtClean="0"/>
              <a:t>4/21/2023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4EE9751-A8F9-4835-A383-1C739FD6FA6B}" type="slidenum">
              <a:rPr lang="en-US" smtClean="0"/>
              <a:t>‹#›</a:t>
            </a:fld>
            <a:endParaRPr lang="en-US"/>
          </a:p>
        </p:txBody>
      </p:sp>
    </p:spTree>
    <p:extLst>
      <p:ext uri="{BB962C8B-B14F-4D97-AF65-F5344CB8AC3E}">
        <p14:creationId xmlns:p14="http://schemas.microsoft.com/office/powerpoint/2010/main" val="22587123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E32A837-0B34-4E5E-87DC-4C117C6C6B4A}" type="datetimeFigureOut">
              <a:rPr lang="en-US" smtClean="0"/>
              <a:t>4/21/2023</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4EE9751-A8F9-4835-A383-1C739FD6FA6B}" type="slidenum">
              <a:rPr lang="en-US" smtClean="0"/>
              <a:t>‹#›</a:t>
            </a:fld>
            <a:endParaRPr lang="en-US"/>
          </a:p>
        </p:txBody>
      </p:sp>
    </p:spTree>
    <p:extLst>
      <p:ext uri="{BB962C8B-B14F-4D97-AF65-F5344CB8AC3E}">
        <p14:creationId xmlns:p14="http://schemas.microsoft.com/office/powerpoint/2010/main" val="28319856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lIns="91440" tIns="0" rIns="9144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AE32A837-0B34-4E5E-87DC-4C117C6C6B4A}" type="datetimeFigureOut">
              <a:rPr lang="en-US" smtClean="0"/>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EE9751-A8F9-4835-A383-1C739FD6FA6B}" type="slidenum">
              <a:rPr lang="en-US" smtClean="0"/>
              <a:t>‹#›</a:t>
            </a:fld>
            <a:endParaRPr lang="en-US"/>
          </a:p>
        </p:txBody>
      </p:sp>
    </p:spTree>
    <p:extLst>
      <p:ext uri="{BB962C8B-B14F-4D97-AF65-F5344CB8AC3E}">
        <p14:creationId xmlns:p14="http://schemas.microsoft.com/office/powerpoint/2010/main" val="7765924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32A837-0B34-4E5E-87DC-4C117C6C6B4A}"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E9751-A8F9-4835-A383-1C739FD6FA6B}" type="slidenum">
              <a:rPr lang="en-US" smtClean="0"/>
              <a:t>‹#›</a:t>
            </a:fld>
            <a:endParaRPr lang="en-US"/>
          </a:p>
        </p:txBody>
      </p:sp>
    </p:spTree>
    <p:extLst>
      <p:ext uri="{BB962C8B-B14F-4D97-AF65-F5344CB8AC3E}">
        <p14:creationId xmlns:p14="http://schemas.microsoft.com/office/powerpoint/2010/main" val="28574619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32A837-0B34-4E5E-87DC-4C117C6C6B4A}"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EE9751-A8F9-4835-A383-1C739FD6FA6B}" type="slidenum">
              <a:rPr lang="en-US" smtClean="0"/>
              <a:t>‹#›</a:t>
            </a:fld>
            <a:endParaRPr lang="en-US"/>
          </a:p>
        </p:txBody>
      </p:sp>
    </p:spTree>
    <p:extLst>
      <p:ext uri="{BB962C8B-B14F-4D97-AF65-F5344CB8AC3E}">
        <p14:creationId xmlns:p14="http://schemas.microsoft.com/office/powerpoint/2010/main" val="274640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72400" y="6248400"/>
            <a:ext cx="1267933" cy="514350"/>
          </a:xfrm>
          <a:prstGeom prst="rect">
            <a:avLst/>
          </a:prstGeom>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screen">
            <a:extLst>
              <a:ext uri="{28A0092B-C50C-407E-A947-70E740481C1C}">
                <a14:useLocalDpi xmlns:a14="http://schemas.microsoft.com/office/drawing/2010/main"/>
              </a:ext>
            </a:extLst>
          </a:blip>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675">
                <a:solidFill>
                  <a:srgbClr val="FFFFFF"/>
                </a:solidFill>
              </a:defRPr>
            </a:lvl1pPr>
          </a:lstStyle>
          <a:p>
            <a:fld id="{AE32A837-0B34-4E5E-87DC-4C117C6C6B4A}" type="datetimeFigureOut">
              <a:rPr lang="en-US" smtClean="0"/>
              <a:t>4/21/2023</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788">
                <a:solidFill>
                  <a:srgbClr val="FFFFFF"/>
                </a:solidFill>
              </a:defRPr>
            </a:lvl1pPr>
          </a:lstStyle>
          <a:p>
            <a:fld id="{74EE9751-A8F9-4835-A383-1C739FD6FA6B}"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19752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fade/>
  </p:transition>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STM Articles 1 and 2 – </a:t>
            </a:r>
            <a:br>
              <a:rPr lang="en-US" dirty="0"/>
            </a:br>
            <a:r>
              <a:rPr lang="en-US" dirty="0"/>
              <a:t>Supplemental Appropriation for Water and Sewer Enterprise Funds</a:t>
            </a:r>
          </a:p>
        </p:txBody>
      </p:sp>
      <p:sp>
        <p:nvSpPr>
          <p:cNvPr id="3" name="Content Placeholder 2"/>
          <p:cNvSpPr>
            <a:spLocks noGrp="1"/>
          </p:cNvSpPr>
          <p:nvPr>
            <p:ph idx="1"/>
          </p:nvPr>
        </p:nvSpPr>
        <p:spPr>
          <a:xfrm>
            <a:off x="838200" y="1905000"/>
            <a:ext cx="7528560" cy="4191000"/>
          </a:xfrm>
        </p:spPr>
        <p:txBody>
          <a:bodyPr>
            <a:normAutofit/>
          </a:bodyPr>
          <a:lstStyle/>
          <a:p>
            <a:pPr>
              <a:spcBef>
                <a:spcPts val="600"/>
              </a:spcBef>
              <a:buFont typeface="Arial" panose="020B0604020202020204" pitchFamily="34" charset="0"/>
              <a:buChar char="•"/>
            </a:pPr>
            <a:r>
              <a:rPr lang="en-US" sz="1800" dirty="0"/>
              <a:t>Request appropriation of funds from Water and Sewer Retained Earnings to cover unexpected costs associated with chemicals, services, and supplies; main driving factors include:</a:t>
            </a:r>
          </a:p>
          <a:p>
            <a:pPr lvl="1">
              <a:spcBef>
                <a:spcPts val="600"/>
              </a:spcBef>
              <a:spcAft>
                <a:spcPts val="0"/>
              </a:spcAft>
              <a:buFont typeface="Arial" panose="020B0604020202020204" pitchFamily="34" charset="0"/>
              <a:buChar char="•"/>
            </a:pPr>
            <a:r>
              <a:rPr lang="en-US" sz="1600" dirty="0"/>
              <a:t>Water Chemicals </a:t>
            </a:r>
          </a:p>
          <a:p>
            <a:pPr lvl="2">
              <a:spcBef>
                <a:spcPts val="600"/>
              </a:spcBef>
              <a:spcAft>
                <a:spcPts val="0"/>
              </a:spcAft>
              <a:buFont typeface="Arial" panose="020B0604020202020204" pitchFamily="34" charset="0"/>
              <a:buChar char="•"/>
            </a:pPr>
            <a:r>
              <a:rPr lang="en-US" sz="1400" dirty="0"/>
              <a:t>3 main chemicals increased 22%, 73%, and 113% from FY22</a:t>
            </a:r>
            <a:endParaRPr lang="en-US" sz="800" dirty="0"/>
          </a:p>
          <a:p>
            <a:pPr lvl="1">
              <a:spcBef>
                <a:spcPts val="600"/>
              </a:spcBef>
              <a:spcAft>
                <a:spcPts val="0"/>
              </a:spcAft>
              <a:buFont typeface="Arial" panose="020B0604020202020204" pitchFamily="34" charset="0"/>
              <a:buChar char="•"/>
            </a:pPr>
            <a:r>
              <a:rPr lang="en-US" sz="1600" dirty="0"/>
              <a:t>Water Services and Supplies</a:t>
            </a:r>
          </a:p>
          <a:p>
            <a:pPr lvl="2">
              <a:spcBef>
                <a:spcPts val="600"/>
              </a:spcBef>
              <a:spcAft>
                <a:spcPts val="0"/>
              </a:spcAft>
              <a:buFont typeface="Arial" panose="020B0604020202020204" pitchFamily="34" charset="0"/>
              <a:buChar char="•"/>
            </a:pPr>
            <a:r>
              <a:rPr lang="en-US" sz="1400" dirty="0"/>
              <a:t>Emergency repairs to Well 8 and Well 1B, increase in lab costs, lead service line inventory, engineering evaluation of Grove Pond WTP production, update rate model</a:t>
            </a:r>
          </a:p>
          <a:p>
            <a:pPr lvl="1">
              <a:spcBef>
                <a:spcPts val="600"/>
              </a:spcBef>
              <a:spcAft>
                <a:spcPts val="0"/>
              </a:spcAft>
              <a:buFont typeface="Arial" panose="020B0604020202020204" pitchFamily="34" charset="0"/>
              <a:buChar char="•"/>
            </a:pPr>
            <a:r>
              <a:rPr lang="en-US" sz="1600" dirty="0"/>
              <a:t>Sewer Services and Supplies</a:t>
            </a:r>
          </a:p>
          <a:p>
            <a:pPr lvl="2">
              <a:spcBef>
                <a:spcPts val="600"/>
              </a:spcBef>
              <a:spcAft>
                <a:spcPts val="0"/>
              </a:spcAft>
              <a:buFont typeface="Arial" panose="020B0604020202020204" pitchFamily="34" charset="0"/>
              <a:buChar char="•"/>
            </a:pPr>
            <a:r>
              <a:rPr lang="en-US" sz="1400" dirty="0"/>
              <a:t>Boiler repairs at WWTP and Central Avenue Pump Station, emergency replacement of Main Pump impeller and volute, sludge hauling (fuel and disposal) increases, emergency replacement of UV PLC, update rate model</a:t>
            </a:r>
          </a:p>
          <a:p>
            <a:pPr>
              <a:spcBef>
                <a:spcPts val="600"/>
              </a:spcBef>
              <a:buFont typeface="Arial" panose="020B0604020202020204" pitchFamily="34" charset="0"/>
              <a:buChar char="•"/>
            </a:pPr>
            <a:r>
              <a:rPr lang="en-US" sz="1800" dirty="0"/>
              <a:t>Efforts to reduce operation costs implemented</a:t>
            </a:r>
          </a:p>
          <a:p>
            <a:pPr>
              <a:spcBef>
                <a:spcPts val="600"/>
              </a:spcBef>
              <a:buFont typeface="Arial" panose="020B0604020202020204" pitchFamily="34" charset="0"/>
              <a:buChar char="•"/>
            </a:pPr>
            <a:r>
              <a:rPr lang="en-US" sz="1800" dirty="0"/>
              <a:t>Unspent funds would revert back to retained earnings</a:t>
            </a:r>
            <a:endParaRPr lang="en-US" dirty="0"/>
          </a:p>
        </p:txBody>
      </p:sp>
    </p:spTree>
    <p:extLst>
      <p:ext uri="{BB962C8B-B14F-4D97-AF65-F5344CB8AC3E}">
        <p14:creationId xmlns:p14="http://schemas.microsoft.com/office/powerpoint/2010/main" val="3106126761"/>
      </p:ext>
    </p:extLst>
  </p:cSld>
  <p:clrMapOvr>
    <a:masterClrMapping/>
  </p:clrMapOvr>
  <p:transition>
    <p:fade/>
  </p:transition>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Theme1">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34748A8-1732-4845-838C-5A9BEF44B1A9}" vid="{47C1345C-3B60-446F-8ED0-FBCE78FA7F4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A43BD6-BB12-4855-A62A-BDADBADB09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(Dark blue swoosh design)</Template>
  <TotalTime>12922</TotalTime>
  <Words>148</Words>
  <Application>Microsoft Office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Arial</vt:lpstr>
      <vt:lpstr>Calibri</vt:lpstr>
      <vt:lpstr>Calibri Light</vt:lpstr>
      <vt:lpstr>Courier New</vt:lpstr>
      <vt:lpstr>Wingdings</vt:lpstr>
      <vt:lpstr>Blue Segoe 4-3 template-template_April-17-2007</vt:lpstr>
      <vt:lpstr>White with Courier font for code slides</vt:lpstr>
      <vt:lpstr>Theme1</vt:lpstr>
      <vt:lpstr>STM Articles 1 and 2 –  Supplemental Appropriation for Water and Sewer Enterprise Funds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FY17 Through FY 21      Capital Improvement Plan</dc:title>
  <dc:creator>Mark Wetzel</dc:creator>
  <cp:keywords/>
  <cp:lastModifiedBy>Dan Van Schalkwyk</cp:lastModifiedBy>
  <cp:revision>456</cp:revision>
  <cp:lastPrinted>2020-12-01T19:59:00Z</cp:lastPrinted>
  <dcterms:created xsi:type="dcterms:W3CDTF">2015-10-01T18:13:15Z</dcterms:created>
  <dcterms:modified xsi:type="dcterms:W3CDTF">2023-04-21T14:10:32Z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TC102867319990</vt:lpwstr>
  </property>
</Properties>
</file>