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C62756-89D1-4529-84CC-C0793C09F16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FF44B9-6FEC-4567-B4B0-D9D6DCA2A2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FUTURE </a:t>
            </a:r>
            <a:r>
              <a:rPr lang="en-US" b="1" dirty="0"/>
              <a:t>OF HOUSING IN </a:t>
            </a:r>
            <a:r>
              <a:rPr lang="en-US" b="1" dirty="0" smtClean="0"/>
              <a:t>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PUBLIC INFORMATION FORUM</a:t>
            </a:r>
          </a:p>
          <a:p>
            <a:endParaRPr lang="en-US" dirty="0" smtClean="0"/>
          </a:p>
          <a:p>
            <a:r>
              <a:rPr lang="en-US" dirty="0" smtClean="0"/>
              <a:t>OCTOBER 19,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Pizza and Housing Preference Dots</a:t>
            </a:r>
          </a:p>
          <a:p>
            <a:r>
              <a:rPr lang="en-US" sz="2000" dirty="0" smtClean="0"/>
              <a:t>Ayer Affordable Housing Committee and Trust</a:t>
            </a:r>
          </a:p>
          <a:p>
            <a:r>
              <a:rPr lang="en-US" sz="2000" dirty="0" smtClean="0"/>
              <a:t>2020 US Census Data</a:t>
            </a:r>
          </a:p>
          <a:p>
            <a:r>
              <a:rPr lang="en-US" sz="2000" dirty="0" smtClean="0"/>
              <a:t>Local Residential Real Estate Overview</a:t>
            </a:r>
          </a:p>
          <a:p>
            <a:r>
              <a:rPr lang="en-US" sz="2000" dirty="0" smtClean="0"/>
              <a:t>Sustainable Development Principles</a:t>
            </a:r>
          </a:p>
          <a:p>
            <a:r>
              <a:rPr lang="en-US" sz="2000" dirty="0" smtClean="0"/>
              <a:t>Breakout Session and Review</a:t>
            </a:r>
          </a:p>
          <a:p>
            <a:r>
              <a:rPr lang="en-US" sz="2000" dirty="0" smtClean="0"/>
              <a:t>Panel of Experts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3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Ayer Affordable Housing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Members:</a:t>
            </a:r>
          </a:p>
          <a:p>
            <a:pPr lvl="1"/>
            <a:r>
              <a:rPr lang="en-US" sz="1500" dirty="0" smtClean="0"/>
              <a:t>Janet </a:t>
            </a:r>
            <a:r>
              <a:rPr lang="en-US" sz="1500" dirty="0" err="1" smtClean="0"/>
              <a:t>Providakes</a:t>
            </a:r>
            <a:r>
              <a:rPr lang="en-US" sz="1500" dirty="0" smtClean="0"/>
              <a:t> – Chair</a:t>
            </a:r>
          </a:p>
          <a:p>
            <a:pPr lvl="2"/>
            <a:r>
              <a:rPr lang="en-US" sz="1000" dirty="0" smtClean="0"/>
              <a:t>Ayer Housing Authority, CPC, APAC, Cable </a:t>
            </a:r>
            <a:r>
              <a:rPr lang="en-US" sz="1000" dirty="0" smtClean="0"/>
              <a:t>Advisory</a:t>
            </a:r>
            <a:r>
              <a:rPr lang="en-US" sz="1000" dirty="0"/>
              <a:t> </a:t>
            </a:r>
            <a:r>
              <a:rPr lang="en-US" sz="1000" dirty="0" smtClean="0"/>
              <a:t>Grp,</a:t>
            </a:r>
            <a:r>
              <a:rPr lang="en-US" sz="1000" dirty="0" smtClean="0"/>
              <a:t> </a:t>
            </a:r>
            <a:r>
              <a:rPr lang="en-US" sz="1000" dirty="0" smtClean="0"/>
              <a:t>Insurance </a:t>
            </a:r>
            <a:r>
              <a:rPr lang="en-US" sz="1000" dirty="0" smtClean="0"/>
              <a:t>Advisory Grp, </a:t>
            </a:r>
            <a:r>
              <a:rPr lang="en-US" sz="1000" dirty="0" smtClean="0"/>
              <a:t>Master Plan-Housing</a:t>
            </a:r>
            <a:endParaRPr lang="en-US" sz="1200" dirty="0" smtClean="0"/>
          </a:p>
          <a:p>
            <a:pPr lvl="1"/>
            <a:r>
              <a:rPr lang="en-US" sz="1500" dirty="0" smtClean="0"/>
              <a:t>Ken </a:t>
            </a:r>
            <a:r>
              <a:rPr lang="en-US" sz="1500" dirty="0" err="1" smtClean="0"/>
              <a:t>Diskin</a:t>
            </a:r>
            <a:endParaRPr lang="en-US" sz="1500" dirty="0" smtClean="0"/>
          </a:p>
          <a:p>
            <a:pPr lvl="2"/>
            <a:r>
              <a:rPr lang="en-US" sz="1000" dirty="0" smtClean="0"/>
              <a:t>Planning Board, Energy Commission, Senior Center Land Search and Building</a:t>
            </a:r>
            <a:endParaRPr lang="en-US" sz="1500" dirty="0" smtClean="0"/>
          </a:p>
          <a:p>
            <a:pPr lvl="1"/>
            <a:r>
              <a:rPr lang="en-US" sz="1500" dirty="0" smtClean="0"/>
              <a:t>James Stephen</a:t>
            </a:r>
          </a:p>
          <a:p>
            <a:pPr lvl="2"/>
            <a:r>
              <a:rPr lang="en-US" sz="1000" dirty="0" smtClean="0"/>
              <a:t>Ayer Housing Trust, Capital Planning, Commission of Trust Funds</a:t>
            </a:r>
            <a:endParaRPr lang="en-US" sz="1500" dirty="0" smtClean="0"/>
          </a:p>
          <a:p>
            <a:pPr lvl="1"/>
            <a:r>
              <a:rPr lang="en-US" sz="1500" dirty="0" smtClean="0"/>
              <a:t>Ron </a:t>
            </a:r>
            <a:r>
              <a:rPr lang="en-US" sz="1500" dirty="0"/>
              <a:t>Morrison</a:t>
            </a:r>
          </a:p>
          <a:p>
            <a:pPr lvl="2"/>
            <a:r>
              <a:rPr lang="en-US" sz="1000" dirty="0" smtClean="0"/>
              <a:t>Master Plan-Housing</a:t>
            </a:r>
            <a:endParaRPr lang="en-US" sz="1500" dirty="0" smtClean="0"/>
          </a:p>
          <a:p>
            <a:pPr lvl="1"/>
            <a:r>
              <a:rPr lang="en-US" sz="1500" dirty="0" smtClean="0"/>
              <a:t>David </a:t>
            </a:r>
            <a:r>
              <a:rPr lang="en-US" sz="1500" dirty="0" err="1"/>
              <a:t>Cibor</a:t>
            </a:r>
            <a:endParaRPr lang="en-US" sz="1500" dirty="0"/>
          </a:p>
          <a:p>
            <a:pPr lvl="2"/>
            <a:r>
              <a:rPr lang="en-US" sz="1000" dirty="0" smtClean="0"/>
              <a:t>Commission on Disabilities</a:t>
            </a:r>
            <a:endParaRPr lang="en-US" sz="1100" dirty="0"/>
          </a:p>
          <a:p>
            <a:pPr lvl="1"/>
            <a:r>
              <a:rPr lang="en-US" sz="1600" dirty="0"/>
              <a:t>Volunteer </a:t>
            </a:r>
            <a:r>
              <a:rPr lang="en-US" sz="1600" dirty="0" smtClean="0"/>
              <a:t>s Needed</a:t>
            </a:r>
            <a:endParaRPr lang="en-US" sz="1500" dirty="0" smtClean="0"/>
          </a:p>
          <a:p>
            <a:pPr marL="365760" lvl="1" indent="0">
              <a:buNone/>
            </a:pPr>
            <a:endParaRPr lang="en-US" sz="1500" dirty="0" smtClean="0"/>
          </a:p>
          <a:p>
            <a:pPr fontAlgn="base"/>
            <a:r>
              <a:rPr lang="en-US" sz="1800" dirty="0" smtClean="0"/>
              <a:t>Mission: The </a:t>
            </a:r>
            <a:r>
              <a:rPr lang="en-US" sz="1800" dirty="0"/>
              <a:t>Committee aspires to continue developing local capacity to plan, develop and manage housing units that meet local needs </a:t>
            </a:r>
            <a:r>
              <a:rPr lang="en-US" sz="1800" dirty="0" smtClean="0"/>
              <a:t>by:</a:t>
            </a:r>
            <a:endParaRPr lang="en-US" sz="1800" dirty="0"/>
          </a:p>
          <a:p>
            <a:pPr lvl="1" fontAlgn="base"/>
            <a:r>
              <a:rPr lang="en-US" sz="1600" dirty="0"/>
              <a:t>Increasing the variety of housing opportunities for Ayer residents.  </a:t>
            </a:r>
          </a:p>
          <a:p>
            <a:pPr lvl="1" fontAlgn="base"/>
            <a:r>
              <a:rPr lang="en-US" sz="1600" dirty="0"/>
              <a:t>Encouraging housing development that is sustainable, affordable, and serves all members of the population. </a:t>
            </a:r>
          </a:p>
          <a:p>
            <a:pPr lvl="1" fontAlgn="base"/>
            <a:r>
              <a:rPr lang="en-US" sz="1600" dirty="0"/>
              <a:t>Plus working to preserve the affordability and diversity of Ayer’s existing housing stock.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75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Ayer Affordable Housing </a:t>
            </a:r>
            <a:r>
              <a:rPr lang="en-US" dirty="0" smtClean="0"/>
              <a:t>Committee - </a:t>
            </a:r>
            <a:r>
              <a:rPr lang="en-US" sz="3600" dirty="0" smtClean="0"/>
              <a:t>Accomplishments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txBody>
          <a:bodyPr/>
          <a:lstStyle/>
          <a:p>
            <a:endParaRPr lang="en-US" dirty="0" smtClean="0"/>
          </a:p>
          <a:p>
            <a:r>
              <a:rPr lang="en-US" sz="1700" dirty="0" smtClean="0"/>
              <a:t>Created </a:t>
            </a:r>
            <a:r>
              <a:rPr lang="en-US" sz="1700" dirty="0" smtClean="0"/>
              <a:t>The </a:t>
            </a:r>
            <a:r>
              <a:rPr lang="en-US" sz="1700" dirty="0" smtClean="0"/>
              <a:t>Ayer Affordable </a:t>
            </a:r>
            <a:r>
              <a:rPr lang="en-US" sz="1700" dirty="0" smtClean="0"/>
              <a:t>Housing </a:t>
            </a:r>
            <a:r>
              <a:rPr lang="en-US" sz="1700" dirty="0" smtClean="0"/>
              <a:t>Trust</a:t>
            </a:r>
          </a:p>
          <a:p>
            <a:pPr lvl="1"/>
            <a:r>
              <a:rPr lang="en-US" sz="1500" dirty="0" smtClean="0"/>
              <a:t>Bylaws and Trust accepted by Town Meeting</a:t>
            </a:r>
            <a:endParaRPr lang="en-US" sz="1500" dirty="0" smtClean="0"/>
          </a:p>
          <a:p>
            <a:r>
              <a:rPr lang="en-US" sz="1700" dirty="0" smtClean="0"/>
              <a:t>Ayer Housing Production Plan</a:t>
            </a:r>
          </a:p>
          <a:p>
            <a:r>
              <a:rPr lang="en-US" sz="1700" dirty="0" smtClean="0"/>
              <a:t>Working with </a:t>
            </a:r>
            <a:r>
              <a:rPr lang="en-US" sz="1700" dirty="0" smtClean="0"/>
              <a:t>Profit and </a:t>
            </a:r>
            <a:r>
              <a:rPr lang="en-US" sz="1700" dirty="0" smtClean="0"/>
              <a:t>Non-Profit </a:t>
            </a:r>
            <a:r>
              <a:rPr lang="en-US" sz="1700" dirty="0" smtClean="0"/>
              <a:t>Developers</a:t>
            </a:r>
          </a:p>
          <a:p>
            <a:r>
              <a:rPr lang="en-US" sz="1700" dirty="0" smtClean="0"/>
              <a:t>Researching Properties for </a:t>
            </a:r>
            <a:r>
              <a:rPr lang="en-US" sz="1700" dirty="0" smtClean="0"/>
              <a:t>Affordable Housing Opportunities (Ownership / Rentals)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506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Ayer Affordable Housing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Members:</a:t>
            </a:r>
          </a:p>
          <a:p>
            <a:pPr lvl="1"/>
            <a:r>
              <a:rPr lang="en-US" sz="1500" dirty="0" smtClean="0"/>
              <a:t>Geoffrey </a:t>
            </a:r>
            <a:r>
              <a:rPr lang="en-US" sz="1500" dirty="0" err="1" smtClean="0"/>
              <a:t>Tillotson</a:t>
            </a:r>
            <a:r>
              <a:rPr lang="en-US" sz="1500" dirty="0" smtClean="0"/>
              <a:t>– Interim </a:t>
            </a:r>
            <a:r>
              <a:rPr lang="en-US" sz="1500" dirty="0"/>
              <a:t>Chair</a:t>
            </a:r>
          </a:p>
          <a:p>
            <a:pPr lvl="2"/>
            <a:r>
              <a:rPr lang="en-US" sz="1100" dirty="0"/>
              <a:t>Ayer-</a:t>
            </a:r>
            <a:r>
              <a:rPr lang="en-US" sz="1100" dirty="0" err="1"/>
              <a:t>Devens</a:t>
            </a:r>
            <a:r>
              <a:rPr lang="en-US" sz="1100" dirty="0"/>
              <a:t> Resolution </a:t>
            </a:r>
            <a:r>
              <a:rPr lang="en-US" sz="1100" dirty="0" err="1" smtClean="0"/>
              <a:t>Comm</a:t>
            </a:r>
            <a:r>
              <a:rPr lang="en-US" sz="1100" dirty="0" smtClean="0"/>
              <a:t>,</a:t>
            </a:r>
            <a:r>
              <a:rPr lang="en-US" sz="1100" dirty="0" smtClean="0"/>
              <a:t> </a:t>
            </a:r>
            <a:r>
              <a:rPr lang="en-US" sz="1100" dirty="0" smtClean="0"/>
              <a:t>Master Plan, Planning Board, Town Moderator, Recycling </a:t>
            </a:r>
            <a:r>
              <a:rPr lang="en-US" sz="1100" dirty="0" err="1" smtClean="0"/>
              <a:t>Comm</a:t>
            </a:r>
            <a:r>
              <a:rPr lang="en-US" sz="1100" dirty="0" smtClean="0"/>
              <a:t>, </a:t>
            </a:r>
            <a:r>
              <a:rPr lang="en-US" sz="1100" dirty="0" smtClean="0"/>
              <a:t>MRPC Exec </a:t>
            </a:r>
            <a:r>
              <a:rPr lang="en-US" sz="1100" dirty="0" err="1" smtClean="0"/>
              <a:t>Comm</a:t>
            </a:r>
            <a:endParaRPr lang="en-US" sz="1100" dirty="0"/>
          </a:p>
          <a:p>
            <a:pPr lvl="1"/>
            <a:r>
              <a:rPr lang="en-US" sz="1500" dirty="0" smtClean="0"/>
              <a:t>James </a:t>
            </a:r>
            <a:r>
              <a:rPr lang="en-US" sz="1500" dirty="0"/>
              <a:t>Stephen</a:t>
            </a:r>
          </a:p>
          <a:p>
            <a:pPr lvl="2"/>
            <a:r>
              <a:rPr lang="en-US" sz="1100" dirty="0" smtClean="0"/>
              <a:t>Ayer </a:t>
            </a:r>
            <a:r>
              <a:rPr lang="en-US" sz="1100" dirty="0" smtClean="0"/>
              <a:t> Affordable Housing </a:t>
            </a:r>
            <a:r>
              <a:rPr lang="en-US" sz="1100" dirty="0" smtClean="0"/>
              <a:t>Committee, Capital Planning, Commission of Trust Funds</a:t>
            </a:r>
            <a:endParaRPr lang="en-US" sz="1100" dirty="0"/>
          </a:p>
          <a:p>
            <a:pPr lvl="1"/>
            <a:r>
              <a:rPr lang="en-US" sz="1500" dirty="0" smtClean="0"/>
              <a:t>Shaun </a:t>
            </a:r>
            <a:r>
              <a:rPr lang="en-US" sz="1500" dirty="0"/>
              <a:t>Copeland</a:t>
            </a:r>
          </a:p>
          <a:p>
            <a:pPr lvl="2"/>
            <a:r>
              <a:rPr lang="en-US" sz="1100" dirty="0" smtClean="0"/>
              <a:t>Select Board, OPEB Trustee</a:t>
            </a:r>
            <a:endParaRPr lang="en-US" sz="1100" dirty="0"/>
          </a:p>
          <a:p>
            <a:pPr lvl="1"/>
            <a:r>
              <a:rPr lang="en-US" sz="1500" dirty="0" smtClean="0"/>
              <a:t>Colleen </a:t>
            </a:r>
            <a:r>
              <a:rPr lang="en-US" sz="1500" dirty="0" err="1"/>
              <a:t>Krieser</a:t>
            </a:r>
            <a:endParaRPr lang="en-US" sz="1500" dirty="0"/>
          </a:p>
          <a:p>
            <a:pPr lvl="2"/>
            <a:r>
              <a:rPr lang="en-US" sz="1100" dirty="0" smtClean="0"/>
              <a:t>CPC</a:t>
            </a:r>
          </a:p>
          <a:p>
            <a:pPr lvl="1"/>
            <a:r>
              <a:rPr lang="en-US" sz="1500" dirty="0" smtClean="0"/>
              <a:t>Pat </a:t>
            </a:r>
            <a:r>
              <a:rPr lang="en-US" sz="1500" dirty="0" err="1" smtClean="0"/>
              <a:t>Bagni</a:t>
            </a:r>
            <a:r>
              <a:rPr lang="en-US" sz="1500" dirty="0" smtClean="0"/>
              <a:t>-Latimer</a:t>
            </a:r>
          </a:p>
          <a:p>
            <a:pPr lvl="1"/>
            <a:r>
              <a:rPr lang="en-US" sz="1500" dirty="0" smtClean="0"/>
              <a:t>Cyndi </a:t>
            </a:r>
            <a:r>
              <a:rPr lang="en-US" sz="1500" dirty="0"/>
              <a:t>Lavin</a:t>
            </a:r>
          </a:p>
          <a:p>
            <a:pPr lvl="2"/>
            <a:r>
              <a:rPr lang="en-US" sz="1100" dirty="0" smtClean="0"/>
              <a:t>Library Trustee, Stone Soup Kitchen</a:t>
            </a:r>
          </a:p>
          <a:p>
            <a:pPr lvl="1"/>
            <a:r>
              <a:rPr lang="en-US" sz="1600" dirty="0"/>
              <a:t>Volunteer Needed</a:t>
            </a:r>
          </a:p>
          <a:p>
            <a:pPr lvl="2"/>
            <a:endParaRPr lang="en-US" sz="1100" dirty="0"/>
          </a:p>
          <a:p>
            <a:pPr marL="365760" lvl="1" indent="0">
              <a:buNone/>
            </a:pPr>
            <a:endParaRPr lang="en-US" sz="1500" dirty="0" smtClean="0"/>
          </a:p>
          <a:p>
            <a:pPr fontAlgn="base"/>
            <a:r>
              <a:rPr lang="en-US" sz="2000" dirty="0" smtClean="0"/>
              <a:t>Purpose: The Ayer </a:t>
            </a:r>
            <a:r>
              <a:rPr lang="en-US" sz="2000" dirty="0"/>
              <a:t>Affordable Housing </a:t>
            </a:r>
            <a:r>
              <a:rPr lang="en-US" sz="2000" dirty="0" smtClean="0"/>
              <a:t>Trust is </a:t>
            </a:r>
            <a:r>
              <a:rPr lang="en-US" sz="2000" dirty="0"/>
              <a:t>to provide for the creation and preservation of affordable housing in Ayer, for the benefit of low and moderate income households and for the funding of community </a:t>
            </a:r>
            <a:r>
              <a:rPr lang="en-US" sz="2000" dirty="0" smtClean="0"/>
              <a:t>housing</a:t>
            </a:r>
            <a:r>
              <a:rPr lang="en-US" sz="1600" dirty="0"/>
              <a:t> </a:t>
            </a:r>
            <a:endParaRPr lang="en-US" sz="1800" dirty="0" smtClean="0"/>
          </a:p>
          <a:p>
            <a:pPr lvl="1" fontAlgn="base"/>
            <a:r>
              <a:rPr lang="en-US" sz="1600" dirty="0" smtClean="0"/>
              <a:t>Rental Assistance Program </a:t>
            </a:r>
          </a:p>
          <a:p>
            <a:pPr lvl="1" fontAlgn="base"/>
            <a:r>
              <a:rPr lang="en-US" sz="1600" dirty="0" smtClean="0"/>
              <a:t>Housing Development Opportunities</a:t>
            </a:r>
            <a:r>
              <a:rPr lang="en-US" sz="1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Ayer Affordable Housing </a:t>
            </a:r>
            <a:r>
              <a:rPr lang="en-US" dirty="0" smtClean="0"/>
              <a:t>Trust - </a:t>
            </a:r>
            <a:r>
              <a:rPr lang="en-US" sz="3600" dirty="0" smtClean="0"/>
              <a:t>Accomplishments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700" dirty="0" smtClean="0"/>
          </a:p>
          <a:p>
            <a:r>
              <a:rPr lang="en-US" sz="1700" dirty="0" smtClean="0"/>
              <a:t>Annual Distribution of Rental Assistance</a:t>
            </a:r>
            <a:r>
              <a:rPr lang="en-US" sz="1800" dirty="0"/>
              <a:t> - $</a:t>
            </a:r>
            <a:r>
              <a:rPr lang="en-US" sz="1800" dirty="0" smtClean="0"/>
              <a:t>500/month </a:t>
            </a:r>
            <a:endParaRPr lang="en-US" sz="1700" dirty="0" smtClean="0"/>
          </a:p>
          <a:p>
            <a:pPr lvl="1"/>
            <a:r>
              <a:rPr lang="en-US" sz="1500" dirty="0" smtClean="0"/>
              <a:t>5 families($30,000)</a:t>
            </a:r>
          </a:p>
          <a:p>
            <a:pPr lvl="1"/>
            <a:r>
              <a:rPr lang="en-US" sz="1500" dirty="0" smtClean="0"/>
              <a:t>10 </a:t>
            </a:r>
            <a:r>
              <a:rPr lang="en-US" sz="1500" dirty="0"/>
              <a:t>families </a:t>
            </a:r>
            <a:r>
              <a:rPr lang="en-US" sz="1500" dirty="0" smtClean="0"/>
              <a:t>($60,000</a:t>
            </a:r>
            <a:r>
              <a:rPr lang="en-US" sz="1500" dirty="0"/>
              <a:t>)</a:t>
            </a:r>
            <a:endParaRPr lang="en-US" sz="1500" dirty="0" smtClean="0"/>
          </a:p>
          <a:p>
            <a:pPr lvl="1"/>
            <a:r>
              <a:rPr lang="en-US" sz="1500" dirty="0" smtClean="0"/>
              <a:t>12 </a:t>
            </a:r>
            <a:r>
              <a:rPr lang="en-US" sz="1500" dirty="0"/>
              <a:t>families </a:t>
            </a:r>
            <a:r>
              <a:rPr lang="en-US" sz="1500" dirty="0" smtClean="0"/>
              <a:t>($72,000)</a:t>
            </a:r>
          </a:p>
          <a:p>
            <a:endParaRPr lang="en-US" sz="1600" dirty="0" smtClean="0"/>
          </a:p>
          <a:p>
            <a:r>
              <a:rPr lang="en-US" sz="1600" dirty="0" smtClean="0"/>
              <a:t>Request </a:t>
            </a:r>
            <a:r>
              <a:rPr lang="en-US" sz="1600" dirty="0"/>
              <a:t>at 2023 Fall TM for Funding for Future Purchase of Affordable Housing </a:t>
            </a:r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4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Pizza </a:t>
            </a:r>
            <a:r>
              <a:rPr lang="en-US" sz="2000" dirty="0"/>
              <a:t>and Housing Preference Dots</a:t>
            </a:r>
          </a:p>
          <a:p>
            <a:r>
              <a:rPr lang="en-US" sz="2000" dirty="0"/>
              <a:t>Ayer Affordable Housing Committee and Trust</a:t>
            </a:r>
          </a:p>
          <a:p>
            <a:r>
              <a:rPr lang="en-US" sz="2000" dirty="0"/>
              <a:t>2020 US Census Data</a:t>
            </a:r>
          </a:p>
          <a:p>
            <a:r>
              <a:rPr lang="en-US" sz="2000" dirty="0"/>
              <a:t>Local Residential Real Estate Overview</a:t>
            </a:r>
          </a:p>
          <a:p>
            <a:r>
              <a:rPr lang="en-US" sz="2000" dirty="0"/>
              <a:t>Sustainable Development Principles</a:t>
            </a:r>
          </a:p>
          <a:p>
            <a:r>
              <a:rPr lang="en-US" sz="2000" dirty="0"/>
              <a:t>Breakout Session and Review</a:t>
            </a:r>
          </a:p>
          <a:p>
            <a:r>
              <a:rPr lang="en-US" sz="2000" dirty="0"/>
              <a:t>Panel of </a:t>
            </a:r>
            <a:r>
              <a:rPr lang="en-US" sz="2000" dirty="0" smtClean="0"/>
              <a:t>Experts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42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FUTURE OF HOUSING IN 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3508977"/>
          </a:xfrm>
        </p:spPr>
        <p:txBody>
          <a:bodyPr/>
          <a:lstStyle/>
          <a:p>
            <a:r>
              <a:rPr lang="en-US" dirty="0" smtClean="0"/>
              <a:t>You now have an opportunity to help us make a difference here in Ayer!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 you</a:t>
            </a:r>
          </a:p>
          <a:p>
            <a:pPr lvl="1"/>
            <a:r>
              <a:rPr lang="en-US" sz="2000" dirty="0" smtClean="0"/>
              <a:t>The Ayer Affordable Housing Committee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262113"/>
            <a:ext cx="6934201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7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384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 FUTURE OF HOUSING IN AYER</vt:lpstr>
      <vt:lpstr>WELCOME</vt:lpstr>
      <vt:lpstr>Ayer Affordable Housing Committee</vt:lpstr>
      <vt:lpstr>Ayer Affordable Housing Committee - Accomplishments</vt:lpstr>
      <vt:lpstr>Ayer Affordable Housing Trust</vt:lpstr>
      <vt:lpstr>Ayer Affordable Housing Trust - Accomplishments</vt:lpstr>
      <vt:lpstr>TO RECAP</vt:lpstr>
      <vt:lpstr>FUTURE OF HOUSING IN 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FUTURE OF HOUSING IN AYER</dc:title>
  <dc:creator>Janet K. Providakes</dc:creator>
  <cp:lastModifiedBy>Janet K. Providakes</cp:lastModifiedBy>
  <cp:revision>15</cp:revision>
  <dcterms:created xsi:type="dcterms:W3CDTF">2023-10-03T05:39:15Z</dcterms:created>
  <dcterms:modified xsi:type="dcterms:W3CDTF">2023-10-13T02:16:41Z</dcterms:modified>
</cp:coreProperties>
</file>