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767F-9E20-6E3E-BE53-2D59F1F75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988BD-FC15-21F5-4486-094AD066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4B65D-8C97-E078-F329-BE0F410D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ED57-BD1C-3FFD-1894-E0C232E3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4A574-4166-8778-6099-50DA75A9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E6F0-9346-4B14-92C4-42128F7F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514A5-16A7-EE6A-E239-B94F9188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4658-A136-0C2A-7C57-F744C649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67A4-B593-EB55-9C14-E52F5C81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1980C-9B18-F11C-211B-E6470527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738A3-1821-AB2E-660F-8F9004700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B8B24-A985-3574-8342-9BF09EFDA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FE64C-6A92-3516-5E01-67C8CEFB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922E1-B476-8F18-C017-1E15EE87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D15E0-1BB4-9180-98B8-9E07FBA8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3426-6F88-C72D-4473-9082FF67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15F6-B6DA-2A29-7262-2A37808A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F7DEF-04B0-B212-2096-634C5A5E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AFD82-99C9-EABE-9744-CE766D39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FCCF0-E339-4E57-030D-0234CBA0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DF6E-EE37-9E17-E13D-41DF77BA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9F6A0-DD9E-FA18-00B4-37466E4C3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E3D81-B118-2CC6-F5C9-E01222E7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525D7-681F-BC8D-FA93-579E912F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6AEFA-1A56-A533-48C9-EC90B42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5EFD-350D-8B13-E0BF-84315982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C242-5AD1-D6F4-44DF-E8A2A9892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CF47B-EECA-D7E9-6A45-1D0C9C847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8D57B-36AA-F72B-A716-ACA966EC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81A79-17F9-A2CD-0F58-72F3948F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49AE2-10A8-35FD-F1B6-2D97B756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8523-BCB2-C98F-3FC1-C7701589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27B4F-2C5B-FAC8-AB38-AC3506B8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D569F-63A8-81F0-1EBC-3F1E18AB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2A79B-41B3-73A2-9AF9-3747AAF8A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6E69A-1AED-36B0-B210-4A255D68A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1235-28D7-4D48-5C8D-58D1DC90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D3F89-DE64-C782-C962-2D8D6854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59E73-193C-2F99-F694-36B32CB2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E5C9-20AA-5A8C-2699-E82945C6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145E4-739D-37A7-6858-C72911FF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160A-6501-6A7D-49B5-F9273248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C7D96-DA64-43CF-8FC8-063DB2C8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FD83B-85ED-9168-ACB9-F0B99363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665F9-A5FF-8FA3-48C0-D3B9AAA4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88C79-7D7F-8EA8-12AD-E0E724D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36BE-18C1-28B0-CB2D-55A28C0C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5FBBE-887A-A3BE-EDAE-AC3779288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9F70E-64F5-E6C8-3EC1-61B411290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97011-BCD5-724B-2D9D-DB4FD5B4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23CE7-173E-CC41-22F4-DF07D3B1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CD8C8-AF59-56B1-7432-6729F645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58B91-B1D2-0C88-E582-1E92EDD6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29DBCE-3C83-16D2-022B-D9855C195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53754-9B75-A3F1-0880-60297494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8B4A3-F394-3C14-74F4-FFB2D745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EFCE0-A0B8-623B-B1EC-98B8D06E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68220-E4D5-6603-226B-5EF1D039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5C19E-1379-7AE3-4311-F33763D6E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08362-91C1-B134-BD28-A0EE1F204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7532D-CB06-49E8-4891-7A610C1F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AEEC-5A81-478A-AC9E-CBFA77EBF37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676B3-FA5C-8FAF-1535-7EB2D6C4B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1FC0-549D-57C1-BD50-322F16719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443345"/>
            <a:ext cx="11102109" cy="2493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Ayer Master </a:t>
            </a:r>
            <a: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Plan </a:t>
            </a:r>
            <a:b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</a:br>
            <a: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Mission </a:t>
            </a:r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Statement</a:t>
            </a:r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759" y="3176524"/>
            <a:ext cx="10755517" cy="21559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Ayer’s place as the “Great Junction” endows the community with its heritage, people, businesses, neighborhoods, natural and cultural resources.  These assets provide the framework for Ayer to Be a </a:t>
            </a:r>
            <a:r>
              <a:rPr lang="en-US" sz="36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diverse and inclusive community </a:t>
            </a:r>
            <a:r>
              <a:rPr lang="en-US" sz="36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welcoming people to live, learn, work, and connect.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443345"/>
            <a:ext cx="11102109" cy="2493819"/>
          </a:xfrm>
        </p:spPr>
        <p:txBody>
          <a:bodyPr>
            <a:normAutofit/>
          </a:bodyPr>
          <a:lstStyle/>
          <a:p>
            <a:r>
              <a:rPr lang="en-US" sz="5100" b="1" dirty="0">
                <a:solidFill>
                  <a:schemeClr val="bg1"/>
                </a:solidFill>
                <a:latin typeface="Lucida Bright" panose="02040602050505020304" pitchFamily="18" charset="0"/>
              </a:rPr>
              <a:t>Town of Ayer Population Growth 2010-2020</a:t>
            </a:r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43BDB6-6ECE-58DB-BA48-402BC1B5C0D9}"/>
              </a:ext>
            </a:extLst>
          </p:cNvPr>
          <p:cNvGraphicFramePr>
            <a:graphicFrameLocks noGrp="1"/>
          </p:cNvGraphicFramePr>
          <p:nvPr/>
        </p:nvGraphicFramePr>
        <p:xfrm>
          <a:off x="1080655" y="3278909"/>
          <a:ext cx="10187710" cy="2835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721">
                  <a:extLst>
                    <a:ext uri="{9D8B030D-6E8A-4147-A177-3AD203B41FA5}">
                      <a16:colId xmlns:a16="http://schemas.microsoft.com/office/drawing/2014/main" val="491077062"/>
                    </a:ext>
                  </a:extLst>
                </a:gridCol>
                <a:gridCol w="2697697">
                  <a:extLst>
                    <a:ext uri="{9D8B030D-6E8A-4147-A177-3AD203B41FA5}">
                      <a16:colId xmlns:a16="http://schemas.microsoft.com/office/drawing/2014/main" val="4054558703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val="2674659394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1326075247"/>
                    </a:ext>
                  </a:extLst>
                </a:gridCol>
              </a:tblGrid>
              <a:tr h="722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TOWN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2020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2010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% CHANGE IN 10 YEARS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3510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Massachusetts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7,029,917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6,547,629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7.4%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1956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Lucida Bright" panose="02040602050505020304" pitchFamily="18" charset="0"/>
                        </a:rPr>
                        <a:t>AYER</a:t>
                      </a:r>
                      <a:endParaRPr lang="en-US" sz="1800" kern="100" baseline="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8,479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7,427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14.16%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04539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HARVARD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6,851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6,520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5.08%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594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GROTON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11,315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10,646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6.28%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264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LITTLETON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10,141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8,924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13.64%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35982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SHIRLEY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7,431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7,211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3.05%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79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Federal Poverty Rate 					$14,580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Massachusetts Extremely Low-Income Rate	$26,400</a:t>
            </a:r>
          </a:p>
          <a:p>
            <a:pPr algn="l"/>
            <a:endParaRPr lang="en-US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u="sng" dirty="0">
                <a:solidFill>
                  <a:schemeClr val="bg1"/>
                </a:solidFill>
                <a:latin typeface="Lucida Bright" panose="02040602050505020304" pitchFamily="18" charset="0"/>
              </a:rPr>
              <a:t>Ayer/Boston-Cambridge-Quincy Income Rates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Extremely Low-Income Rate				$31,150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Low-Income Rate						$51,950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Moderate-Income Rate					$82,950</a:t>
            </a: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720CD-0C62-8C2E-FA96-AAB65F1ACA59}"/>
              </a:ext>
            </a:extLst>
          </p:cNvPr>
          <p:cNvSpPr txBox="1"/>
          <p:nvPr/>
        </p:nvSpPr>
        <p:spPr>
          <a:xfrm>
            <a:off x="1227758" y="993805"/>
            <a:ext cx="1005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</a:rPr>
              <a:t>What Qualifies as Low Income?</a:t>
            </a:r>
          </a:p>
        </p:txBody>
      </p:sp>
    </p:spTree>
    <p:extLst>
      <p:ext uri="{BB962C8B-B14F-4D97-AF65-F5344CB8AC3E}">
        <p14:creationId xmlns:p14="http://schemas.microsoft.com/office/powerpoint/2010/main" val="117166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F550-DBC4-E770-2E96-6DC8F876956C}"/>
              </a:ext>
            </a:extLst>
          </p:cNvPr>
          <p:cNvSpPr txBox="1"/>
          <p:nvPr/>
        </p:nvSpPr>
        <p:spPr>
          <a:xfrm>
            <a:off x="2229062" y="1013988"/>
            <a:ext cx="7061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Ayer Household Income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85C290-B512-7DD1-1FD4-84B20AFD6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51355"/>
              </p:ext>
            </p:extLst>
          </p:nvPr>
        </p:nvGraphicFramePr>
        <p:xfrm>
          <a:off x="796706" y="2201671"/>
          <a:ext cx="7383682" cy="136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676274575"/>
                    </a:ext>
                  </a:extLst>
                </a:gridCol>
                <a:gridCol w="2429361">
                  <a:extLst>
                    <a:ext uri="{9D8B030D-6E8A-4147-A177-3AD203B41FA5}">
                      <a16:colId xmlns:a16="http://schemas.microsoft.com/office/drawing/2014/main" val="746669510"/>
                    </a:ext>
                  </a:extLst>
                </a:gridCol>
              </a:tblGrid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$0 to $14,999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56826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$15,000 to $34,999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9.4%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83215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$35,000 to $49,999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67328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$50,000 to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16.1%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54621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under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38.8%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5189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062B9D3-FA13-7C8D-3569-B45C4F91F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57026"/>
              </p:ext>
            </p:extLst>
          </p:nvPr>
        </p:nvGraphicFramePr>
        <p:xfrm>
          <a:off x="796706" y="3867563"/>
          <a:ext cx="7383682" cy="32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2">
                  <a:extLst>
                    <a:ext uri="{9D8B030D-6E8A-4147-A177-3AD203B41FA5}">
                      <a16:colId xmlns:a16="http://schemas.microsoft.com/office/drawing/2014/main" val="2398402803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2079113717"/>
                    </a:ext>
                  </a:extLst>
                </a:gridCol>
              </a:tblGrid>
              <a:tr h="324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$75,000 to $99,999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10.5%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19479"/>
                  </a:ext>
                </a:extLst>
              </a:tr>
            </a:tbl>
          </a:graphicData>
        </a:graphic>
      </p:graphicFrame>
      <p:sp>
        <p:nvSpPr>
          <p:cNvPr id="26" name="Rectangle 6">
            <a:extLst>
              <a:ext uri="{FF2B5EF4-FFF2-40B4-BE49-F238E27FC236}">
                <a16:creationId xmlns:a16="http://schemas.microsoft.com/office/drawing/2014/main" id="{CDD7F323-30C8-67A2-9B84-11EC105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06" y="3867563"/>
            <a:ext cx="11660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C642880-B650-630D-11D0-A67383A5E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07216"/>
              </p:ext>
            </p:extLst>
          </p:nvPr>
        </p:nvGraphicFramePr>
        <p:xfrm>
          <a:off x="796707" y="4553686"/>
          <a:ext cx="7383681" cy="1387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568060570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3310306550"/>
                    </a:ext>
                  </a:extLst>
                </a:gridCol>
              </a:tblGrid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$100,000 to $149,999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24.3%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614376"/>
                  </a:ext>
                </a:extLst>
              </a:tr>
              <a:tr h="316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$150,000 to $199,999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621"/>
                  </a:ext>
                </a:extLst>
              </a:tr>
              <a:tr h="322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$200,000 or more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15.4%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1542"/>
                  </a:ext>
                </a:extLst>
              </a:tr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over $100,000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50.70%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8966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C85E80B1-0D49-3CDF-F418-66BEB35D9AC0}"/>
              </a:ext>
            </a:extLst>
          </p:cNvPr>
          <p:cNvSpPr txBox="1"/>
          <p:nvPr/>
        </p:nvSpPr>
        <p:spPr>
          <a:xfrm>
            <a:off x="8691327" y="2353901"/>
            <a:ext cx="3117363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13.6% of Ayer Seniors (65 and older) are at or below the Federal Poverty Level</a:t>
            </a:r>
          </a:p>
        </p:txBody>
      </p:sp>
    </p:spTree>
    <p:extLst>
      <p:ext uri="{BB962C8B-B14F-4D97-AF65-F5344CB8AC3E}">
        <p14:creationId xmlns:p14="http://schemas.microsoft.com/office/powerpoint/2010/main" val="285066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602D58-44F2-72A3-9F44-25CFD49E4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5" y="2080908"/>
            <a:ext cx="10627112" cy="4371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FF011B-3334-AE88-6B7A-0E1CFF3E1945}"/>
              </a:ext>
            </a:extLst>
          </p:cNvPr>
          <p:cNvSpPr txBox="1"/>
          <p:nvPr/>
        </p:nvSpPr>
        <p:spPr>
          <a:xfrm>
            <a:off x="944079" y="723674"/>
            <a:ext cx="106271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Housing Stock Comparison by Type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Lucida Bright" panose="02040602050505020304" pitchFamily="18" charset="0"/>
              </a:rPr>
              <a:t>    Ayer, Groton, Harvard, Littleton &amp; Shirley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33163" y="6083551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</p:spTree>
    <p:extLst>
      <p:ext uri="{BB962C8B-B14F-4D97-AF65-F5344CB8AC3E}">
        <p14:creationId xmlns:p14="http://schemas.microsoft.com/office/powerpoint/2010/main" val="111046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B525B-76D0-6E98-1FF6-34D0C5F61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9" y="992910"/>
            <a:ext cx="11102109" cy="489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2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984" y="2634558"/>
            <a:ext cx="9144000" cy="3203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650121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A3B83D-8EC6-BF3F-A7A5-070FD8EBA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76" y="2121149"/>
            <a:ext cx="10477500" cy="39998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60E6E7-7ABB-3AA2-2205-E6DD0162792A}"/>
              </a:ext>
            </a:extLst>
          </p:cNvPr>
          <p:cNvSpPr txBox="1"/>
          <p:nvPr/>
        </p:nvSpPr>
        <p:spPr>
          <a:xfrm>
            <a:off x="866176" y="377467"/>
            <a:ext cx="1047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Lucida Bright" panose="02040602050505020304" pitchFamily="18" charset="0"/>
              </a:rPr>
              <a:t>The Importance of Housing Diversity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A wide variety of housing types enables people of different means and at different stages of life to have viable housing options within a community.</a:t>
            </a:r>
          </a:p>
        </p:txBody>
      </p:sp>
    </p:spTree>
    <p:extLst>
      <p:ext uri="{BB962C8B-B14F-4D97-AF65-F5344CB8AC3E}">
        <p14:creationId xmlns:p14="http://schemas.microsoft.com/office/powerpoint/2010/main" val="11993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Bright</vt:lpstr>
      <vt:lpstr>Times New Roman</vt:lpstr>
      <vt:lpstr>Office Theme</vt:lpstr>
      <vt:lpstr>Ayer Master Plan  Mission Statement </vt:lpstr>
      <vt:lpstr>Town of Ayer Population Growth 2010-2020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Ayer Population Growth 2010-2020 </dc:title>
  <dc:creator>Alicia Hersey</dc:creator>
  <cp:lastModifiedBy>Alicia Hersey</cp:lastModifiedBy>
  <cp:revision>15</cp:revision>
  <dcterms:created xsi:type="dcterms:W3CDTF">2023-10-12T17:51:40Z</dcterms:created>
  <dcterms:modified xsi:type="dcterms:W3CDTF">2023-10-16T13:22:44Z</dcterms:modified>
</cp:coreProperties>
</file>