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</p:sldMasterIdLst>
  <p:handoutMasterIdLst>
    <p:handoutMasterId r:id="rId15"/>
  </p:handoutMasterIdLst>
  <p:sldIdLst>
    <p:sldId id="256" r:id="rId2"/>
    <p:sldId id="267" r:id="rId3"/>
    <p:sldId id="266" r:id="rId4"/>
    <p:sldId id="262" r:id="rId5"/>
    <p:sldId id="279" r:id="rId6"/>
    <p:sldId id="282" r:id="rId7"/>
    <p:sldId id="284" r:id="rId8"/>
    <p:sldId id="281" r:id="rId9"/>
    <p:sldId id="285" r:id="rId10"/>
    <p:sldId id="280" r:id="rId11"/>
    <p:sldId id="286" r:id="rId12"/>
    <p:sldId id="283" r:id="rId13"/>
    <p:sldId id="27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C5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7" autoAdjust="0"/>
    <p:restoredTop sz="94660"/>
  </p:normalViewPr>
  <p:slideViewPr>
    <p:cSldViewPr snapToGrid="0">
      <p:cViewPr>
        <p:scale>
          <a:sx n="92" d="100"/>
          <a:sy n="92" d="100"/>
        </p:scale>
        <p:origin x="273" y="-5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2766" y="5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D759CB9-686F-10E8-3147-973DFA8B8B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14A8BC-809F-6196-EFC8-C07DBEFE5E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B6125E-81E0-47AB-AE5B-061348B1D69E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9E4E60-E7A9-E8AC-488F-554023B55B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8C8DA4-04A9-C8A7-B244-87B050BC2C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1D7C0-6666-4CB7-B3F0-A4D1DAF85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36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121-2941-4525-9A56-4242CAACA8C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C9C-1F7D-4E55-9F9A-5E80D8B22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75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121-2941-4525-9A56-4242CAACA8C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C9C-1F7D-4E55-9F9A-5E80D8B22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0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121-2941-4525-9A56-4242CAACA8C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C9C-1F7D-4E55-9F9A-5E80D8B22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82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121-2941-4525-9A56-4242CAACA8C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C9C-1F7D-4E55-9F9A-5E80D8B22DE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6634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121-2941-4525-9A56-4242CAACA8C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C9C-1F7D-4E55-9F9A-5E80D8B22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03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121-2941-4525-9A56-4242CAACA8C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C9C-1F7D-4E55-9F9A-5E80D8B22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54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121-2941-4525-9A56-4242CAACA8C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C9C-1F7D-4E55-9F9A-5E80D8B22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71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121-2941-4525-9A56-4242CAACA8C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C9C-1F7D-4E55-9F9A-5E80D8B22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857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121-2941-4525-9A56-4242CAACA8C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C9C-1F7D-4E55-9F9A-5E80D8B22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30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121-2941-4525-9A56-4242CAACA8C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C9C-1F7D-4E55-9F9A-5E80D8B22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16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121-2941-4525-9A56-4242CAACA8C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C9C-1F7D-4E55-9F9A-5E80D8B22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29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121-2941-4525-9A56-4242CAACA8C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C9C-1F7D-4E55-9F9A-5E80D8B22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10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121-2941-4525-9A56-4242CAACA8C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C9C-1F7D-4E55-9F9A-5E80D8B22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5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121-2941-4525-9A56-4242CAACA8C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C9C-1F7D-4E55-9F9A-5E80D8B22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55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121-2941-4525-9A56-4242CAACA8C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C9C-1F7D-4E55-9F9A-5E80D8B22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7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121-2941-4525-9A56-4242CAACA8C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C9C-1F7D-4E55-9F9A-5E80D8B22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01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121-2941-4525-9A56-4242CAACA8C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C9C-1F7D-4E55-9F9A-5E80D8B22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57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3FD4121-2941-4525-9A56-4242CAACA8C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DEC9C-1F7D-4E55-9F9A-5E80D8B22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127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974411-280B-B366-E1CD-6813B945DB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r="1099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68505-26D4-B368-AC04-1BBEF93539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216" y="1447800"/>
            <a:ext cx="6619243" cy="33295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/>
              <a:t>Senior Center </a:t>
            </a:r>
            <a:br>
              <a:rPr lang="en-US" b="1"/>
            </a:br>
            <a:r>
              <a:rPr lang="en-US" b="1"/>
              <a:t>Building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7FFFD-7EE0-9001-685C-F7E9F82AD3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6216" y="4777380"/>
            <a:ext cx="6619243" cy="861420"/>
          </a:xfrm>
        </p:spPr>
        <p:txBody>
          <a:bodyPr>
            <a:normAutofit/>
          </a:bodyPr>
          <a:lstStyle/>
          <a:p>
            <a:r>
              <a:rPr lang="en-US" dirty="0"/>
              <a:t>April 23, 2024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06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8EB23-C9A6-794C-5542-51DF9893F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276076"/>
            <a:ext cx="7055380" cy="788996"/>
          </a:xfrm>
        </p:spPr>
        <p:txBody>
          <a:bodyPr/>
          <a:lstStyle/>
          <a:p>
            <a:r>
              <a:rPr lang="en-US" dirty="0"/>
              <a:t>Groton-Harvard Road Site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DE958A-8282-C8EE-D0BB-39D101038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323" y="1065072"/>
            <a:ext cx="8874733" cy="5728568"/>
          </a:xfrm>
        </p:spPr>
      </p:pic>
    </p:spTree>
    <p:extLst>
      <p:ext uri="{BB962C8B-B14F-4D97-AF65-F5344CB8AC3E}">
        <p14:creationId xmlns:p14="http://schemas.microsoft.com/office/powerpoint/2010/main" val="2233231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4FAB4-290F-9FF6-9FD9-CB0A0A577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Groton-Harvard Rd 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36E01-CF28-BC3F-F080-EF197F6526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4186" y="2060576"/>
            <a:ext cx="3881627" cy="4195763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Advantages</a:t>
            </a:r>
          </a:p>
          <a:p>
            <a:r>
              <a:rPr lang="en-US" dirty="0"/>
              <a:t>Electricity &amp; water at the road</a:t>
            </a:r>
          </a:p>
          <a:p>
            <a:r>
              <a:rPr lang="en-US" dirty="0"/>
              <a:t>Good road visibility</a:t>
            </a:r>
          </a:p>
          <a:p>
            <a:r>
              <a:rPr lang="en-US" dirty="0"/>
              <a:t>Flexible lot size</a:t>
            </a:r>
          </a:p>
          <a:p>
            <a:r>
              <a:rPr lang="en-US" dirty="0"/>
              <a:t>Collaborative use of practice field?</a:t>
            </a:r>
          </a:p>
          <a:p>
            <a:r>
              <a:rPr lang="en-US" dirty="0"/>
              <a:t>Collaborative use of emergency shelter resources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AABE03-9058-F62C-8E5B-A3D4DC24B6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4590298" cy="42002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Limitations</a:t>
            </a:r>
          </a:p>
          <a:p>
            <a:r>
              <a:rPr lang="en-US" dirty="0"/>
              <a:t>No sewer</a:t>
            </a:r>
          </a:p>
          <a:p>
            <a:r>
              <a:rPr lang="en-US" dirty="0"/>
              <a:t>Limited recreation designation</a:t>
            </a:r>
          </a:p>
          <a:p>
            <a:r>
              <a:rPr lang="en-US" dirty="0"/>
              <a:t>Potential ledge and fill</a:t>
            </a:r>
          </a:p>
          <a:p>
            <a:r>
              <a:rPr lang="en-US" dirty="0"/>
              <a:t>Process to create new parcel with ASRSD lease</a:t>
            </a:r>
          </a:p>
          <a:p>
            <a:r>
              <a:rPr lang="en-US" dirty="0"/>
              <a:t>Traffic concerns</a:t>
            </a:r>
          </a:p>
          <a:p>
            <a:r>
              <a:rPr lang="en-US" dirty="0"/>
              <a:t>Potential elementary school building process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A6CD19F-F1D7-375B-A6B0-772AAECD6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86" y="5793665"/>
            <a:ext cx="83493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Next Steps: Determine steps needed to create parcel with ASRSD.  Architect consultation. Soil samples.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6896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151E1-5862-7F31-E436-39AE3E560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4BBE7-9CC0-8E4C-8F4D-C22E2BC06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Pros and cons to each site</a:t>
            </a:r>
          </a:p>
          <a:p>
            <a:r>
              <a:rPr lang="en-US" sz="3600" dirty="0"/>
              <a:t>“Homework” is underway</a:t>
            </a:r>
          </a:p>
          <a:p>
            <a:r>
              <a:rPr lang="en-US" sz="3600" dirty="0"/>
              <a:t>Get architect input</a:t>
            </a:r>
          </a:p>
          <a:p>
            <a:r>
              <a:rPr lang="en-US" sz="3600" dirty="0"/>
              <a:t>Public Input Meetings</a:t>
            </a:r>
          </a:p>
        </p:txBody>
      </p:sp>
    </p:spTree>
    <p:extLst>
      <p:ext uri="{BB962C8B-B14F-4D97-AF65-F5344CB8AC3E}">
        <p14:creationId xmlns:p14="http://schemas.microsoft.com/office/powerpoint/2010/main" val="2536508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99D04-E914-32BF-32C5-B12D516F19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594" y="4264127"/>
            <a:ext cx="6885889" cy="892489"/>
          </a:xfrm>
        </p:spPr>
        <p:txBody>
          <a:bodyPr>
            <a:normAutofit/>
          </a:bodyPr>
          <a:lstStyle/>
          <a:p>
            <a:r>
              <a:rPr lang="en-US" sz="4500" dirty="0"/>
              <a:t>What do </a:t>
            </a:r>
            <a:r>
              <a:rPr lang="en-US" sz="4500" b="1" dirty="0"/>
              <a:t>YOU</a:t>
            </a:r>
            <a:r>
              <a:rPr lang="en-US" sz="4500" dirty="0"/>
              <a:t> think?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487AD2-9648-354A-89C7-F81F4B98FD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594" y="5162621"/>
            <a:ext cx="6885889" cy="38092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Questions?  Comments?  Concerns?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9072EA-4252-168B-9360-2DDFB3EF6B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297" b="-3"/>
          <a:stretch/>
        </p:blipFill>
        <p:spPr>
          <a:xfrm>
            <a:off x="476594" y="1337310"/>
            <a:ext cx="3388195" cy="27020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1026" name="Picture 2" descr="Senior Grey-haired Woman Covering Ears with Finger Celebrating Crazy ...">
            <a:extLst>
              <a:ext uri="{FF2B5EF4-FFF2-40B4-BE49-F238E27FC236}">
                <a16:creationId xmlns:a16="http://schemas.microsoft.com/office/drawing/2014/main" id="{EB4AE5B4-9A91-8BE8-6AEA-A88464EC08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" r="9022" b="-3"/>
          <a:stretch/>
        </p:blipFill>
        <p:spPr bwMode="auto">
          <a:xfrm>
            <a:off x="3974288" y="1337310"/>
            <a:ext cx="3388195" cy="270205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406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93C752-7035-7A21-41E9-2E89964ABB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t="14082" b="10918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29E186-BB09-96D1-DA78-5AED78F38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Current Senior Center is Inadequate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B75A2-2F9E-4663-B162-1BEE39978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Hard to find</a:t>
            </a:r>
          </a:p>
          <a:p>
            <a:r>
              <a:rPr lang="en-US" dirty="0"/>
              <a:t>Not enough parking</a:t>
            </a:r>
          </a:p>
          <a:p>
            <a:r>
              <a:rPr lang="en-US" dirty="0"/>
              <a:t>Not enough programming space</a:t>
            </a:r>
          </a:p>
          <a:p>
            <a:r>
              <a:rPr lang="en-US" dirty="0"/>
              <a:t>Not enough office space</a:t>
            </a:r>
          </a:p>
          <a:p>
            <a:r>
              <a:rPr lang="en-US" dirty="0"/>
              <a:t>No space for confidential conversations</a:t>
            </a:r>
          </a:p>
          <a:p>
            <a:r>
              <a:rPr lang="en-US" dirty="0"/>
              <a:t>No commercial kitchen</a:t>
            </a:r>
          </a:p>
          <a:p>
            <a:r>
              <a:rPr lang="en-US" dirty="0"/>
              <a:t>Not ADA compliant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49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81B09-A390-DA2A-C75C-8DA44494A9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0538" y="1943100"/>
            <a:ext cx="5688106" cy="24971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dirty="0">
                <a:solidFill>
                  <a:srgbClr val="EBEBEB"/>
                </a:solidFill>
              </a:rPr>
              <a:t>Challenge:</a:t>
            </a:r>
            <a:br>
              <a:rPr lang="en-US" sz="4200" dirty="0">
                <a:solidFill>
                  <a:srgbClr val="EBEBEB"/>
                </a:solidFill>
              </a:rPr>
            </a:br>
            <a:r>
              <a:rPr lang="en-US" sz="4200" dirty="0">
                <a:solidFill>
                  <a:srgbClr val="EBEBEB"/>
                </a:solidFill>
              </a:rPr>
              <a:t>Finding Suitable Land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A10857-6F73-1B24-DE45-58AF40B6C6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4009" y="4440285"/>
            <a:ext cx="3916745" cy="646065"/>
          </a:xfrm>
        </p:spPr>
        <p:txBody>
          <a:bodyPr>
            <a:normAutofit/>
          </a:bodyPr>
          <a:lstStyle/>
          <a:p>
            <a:endParaRPr lang="en-US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4" descr="A ladder in the desert">
            <a:extLst>
              <a:ext uri="{FF2B5EF4-FFF2-40B4-BE49-F238E27FC236}">
                <a16:creationId xmlns:a16="http://schemas.microsoft.com/office/drawing/2014/main" id="{A241D36A-BDA2-72DE-15EC-C0E37A04E2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69" r="21807" b="-1"/>
          <a:stretch/>
        </p:blipFill>
        <p:spPr>
          <a:xfrm>
            <a:off x="15" y="720097"/>
            <a:ext cx="3361458" cy="5143493"/>
          </a:xfrm>
          <a:custGeom>
            <a:avLst/>
            <a:gdLst/>
            <a:ahLst/>
            <a:cxnLst/>
            <a:rect l="l" t="t" r="r" b="b"/>
            <a:pathLst>
              <a:path w="4481964" h="6858000">
                <a:moveTo>
                  <a:pt x="0" y="0"/>
                </a:moveTo>
                <a:lnTo>
                  <a:pt x="3137249" y="0"/>
                </a:ln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85235"/>
                </a:lnTo>
                <a:lnTo>
                  <a:pt x="4231847" y="3625138"/>
                </a:lnTo>
                <a:lnTo>
                  <a:pt x="4234872" y="3762298"/>
                </a:lnTo>
                <a:lnTo>
                  <a:pt x="4237730" y="3898087"/>
                </a:lnTo>
                <a:lnTo>
                  <a:pt x="4240924" y="4031132"/>
                </a:lnTo>
                <a:lnTo>
                  <a:pt x="4245798" y="4163491"/>
                </a:lnTo>
                <a:lnTo>
                  <a:pt x="4251009" y="4293793"/>
                </a:lnTo>
                <a:lnTo>
                  <a:pt x="4255715" y="4421352"/>
                </a:lnTo>
                <a:lnTo>
                  <a:pt x="4268995" y="4670298"/>
                </a:lnTo>
                <a:lnTo>
                  <a:pt x="4283114" y="4908956"/>
                </a:lnTo>
                <a:lnTo>
                  <a:pt x="4297906" y="5138013"/>
                </a:lnTo>
                <a:lnTo>
                  <a:pt x="4314211" y="5354726"/>
                </a:lnTo>
                <a:lnTo>
                  <a:pt x="4331188" y="5561838"/>
                </a:lnTo>
                <a:lnTo>
                  <a:pt x="4349509" y="5753862"/>
                </a:lnTo>
                <a:lnTo>
                  <a:pt x="4367495" y="5934227"/>
                </a:lnTo>
                <a:lnTo>
                  <a:pt x="4385480" y="6100191"/>
                </a:lnTo>
                <a:lnTo>
                  <a:pt x="4402457" y="6252438"/>
                </a:lnTo>
                <a:lnTo>
                  <a:pt x="4418594" y="6387541"/>
                </a:lnTo>
                <a:lnTo>
                  <a:pt x="4433890" y="6509613"/>
                </a:lnTo>
                <a:lnTo>
                  <a:pt x="4446665" y="6612483"/>
                </a:lnTo>
                <a:lnTo>
                  <a:pt x="4458767" y="6698894"/>
                </a:lnTo>
                <a:lnTo>
                  <a:pt x="4476081" y="6817538"/>
                </a:lnTo>
                <a:lnTo>
                  <a:pt x="4481964" y="6858000"/>
                </a:lnTo>
                <a:lnTo>
                  <a:pt x="357780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2277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2AD4F-08F0-2211-6DCF-6320F3C27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354854"/>
            <a:ext cx="7226856" cy="1423146"/>
          </a:xfrm>
        </p:spPr>
        <p:txBody>
          <a:bodyPr/>
          <a:lstStyle/>
          <a:p>
            <a:r>
              <a:rPr lang="en-US" b="1" dirty="0"/>
              <a:t>Many Sites Have Been Considered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E0962-EBAF-0A31-6942-59118374B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418" y="2195052"/>
            <a:ext cx="8406246" cy="3832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Original Feasibility Study (2019-2020</a:t>
            </a:r>
            <a:r>
              <a:rPr lang="en-US" sz="2400" dirty="0"/>
              <a:t>) </a:t>
            </a:r>
          </a:p>
          <a:p>
            <a:pPr lvl="1"/>
            <a:r>
              <a:rPr lang="en-US" sz="2200" dirty="0"/>
              <a:t>Ended with Town Meeting voting down West Main Street site</a:t>
            </a:r>
          </a:p>
          <a:p>
            <a:pPr marL="0" indent="0">
              <a:buNone/>
            </a:pPr>
            <a:r>
              <a:rPr lang="en-US" sz="2400" u="sng" dirty="0"/>
              <a:t>Working Group (2022-2023) </a:t>
            </a:r>
          </a:p>
          <a:p>
            <a:pPr lvl="1"/>
            <a:r>
              <a:rPr lang="en-US" sz="2200" dirty="0"/>
              <a:t>Ended with Parks &amp; Rec backing out of </a:t>
            </a:r>
            <a:r>
              <a:rPr lang="en-US" sz="2200" dirty="0" err="1"/>
              <a:t>Pirone</a:t>
            </a:r>
            <a:r>
              <a:rPr lang="en-US" sz="2200" dirty="0"/>
              <a:t> Park site</a:t>
            </a:r>
          </a:p>
          <a:p>
            <a:pPr marL="0" indent="0">
              <a:buNone/>
            </a:pPr>
            <a:r>
              <a:rPr lang="en-US" sz="2400" u="sng" dirty="0"/>
              <a:t>Senior Center Site Selection and Building Committee (2023-present)</a:t>
            </a:r>
            <a:r>
              <a:rPr lang="en-US" sz="2400" dirty="0"/>
              <a:t> </a:t>
            </a:r>
          </a:p>
          <a:p>
            <a:pPr lvl="1"/>
            <a:r>
              <a:rPr lang="en-US" sz="2200" dirty="0"/>
              <a:t>Narrowed to three Town-owned parcels</a:t>
            </a:r>
          </a:p>
          <a:p>
            <a:endParaRPr lang="en-US" dirty="0"/>
          </a:p>
          <a:p>
            <a:endParaRPr lang="en-US" dirty="0"/>
          </a:p>
          <a:p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109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7A21A-D90C-DDD6-458C-92BA09F63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Three Potential 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1DF25-5324-1E14-2058-F132612DC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4000" dirty="0"/>
              <a:t>Brook Street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/>
              <a:t>Bishop Road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/>
              <a:t>Groton-Harvard 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447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D8E60-963A-63A8-C573-7774E3E35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188" y="302050"/>
            <a:ext cx="7055380" cy="851341"/>
          </a:xfrm>
        </p:spPr>
        <p:txBody>
          <a:bodyPr/>
          <a:lstStyle/>
          <a:p>
            <a:r>
              <a:rPr lang="en-US" dirty="0"/>
              <a:t>Brook Street Site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D794E1-D4F0-60A2-7CE7-2ED8E636B7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30" y="1288201"/>
            <a:ext cx="8722984" cy="5497898"/>
          </a:xfrm>
        </p:spPr>
      </p:pic>
    </p:spTree>
    <p:extLst>
      <p:ext uri="{BB962C8B-B14F-4D97-AF65-F5344CB8AC3E}">
        <p14:creationId xmlns:p14="http://schemas.microsoft.com/office/powerpoint/2010/main" val="2354941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DA37A-C901-4488-24EB-93D2850EF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Brook Street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9BE2F-AECF-45E4-0BE6-E6DCBE4DA6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3796" y="2060576"/>
            <a:ext cx="4088822" cy="32491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Advantages</a:t>
            </a:r>
          </a:p>
          <a:p>
            <a:r>
              <a:rPr lang="en-US" dirty="0"/>
              <a:t>All Utilities in Place</a:t>
            </a:r>
          </a:p>
          <a:p>
            <a:r>
              <a:rPr lang="en-US" dirty="0"/>
              <a:t>Potential connection to West Main St via foot bridge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1E2E71-ED85-FB64-0FAF-188B3321A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9333" y="2025367"/>
            <a:ext cx="4205834" cy="31752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Limitations</a:t>
            </a:r>
          </a:p>
          <a:p>
            <a:r>
              <a:rPr lang="en-US" dirty="0"/>
              <a:t>Build around main utility connections</a:t>
            </a:r>
          </a:p>
          <a:p>
            <a:r>
              <a:rPr lang="en-US" dirty="0"/>
              <a:t>Possible ledge</a:t>
            </a:r>
          </a:p>
          <a:p>
            <a:r>
              <a:rPr lang="en-US" dirty="0"/>
              <a:t>Buffer for abutters</a:t>
            </a:r>
          </a:p>
          <a:p>
            <a:r>
              <a:rPr lang="en-US" dirty="0"/>
              <a:t>New security fence for DPW</a:t>
            </a:r>
          </a:p>
          <a:p>
            <a:r>
              <a:rPr lang="en-US" dirty="0"/>
              <a:t>Flood zone and wetland buffer considerations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C8C632-0DA4-5A2B-AFA2-0DD218989A32}"/>
              </a:ext>
            </a:extLst>
          </p:cNvPr>
          <p:cNvSpPr txBox="1"/>
          <p:nvPr/>
        </p:nvSpPr>
        <p:spPr>
          <a:xfrm>
            <a:off x="607868" y="5309755"/>
            <a:ext cx="7637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 Steps:  Architect consultation, soil samples</a:t>
            </a:r>
          </a:p>
        </p:txBody>
      </p:sp>
    </p:spTree>
    <p:extLst>
      <p:ext uri="{BB962C8B-B14F-4D97-AF65-F5344CB8AC3E}">
        <p14:creationId xmlns:p14="http://schemas.microsoft.com/office/powerpoint/2010/main" val="2965857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F58A6-B3B8-C345-1BEC-85E6B5037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192944"/>
            <a:ext cx="7055380" cy="820168"/>
          </a:xfrm>
        </p:spPr>
        <p:txBody>
          <a:bodyPr/>
          <a:lstStyle/>
          <a:p>
            <a:r>
              <a:rPr lang="en-US" dirty="0"/>
              <a:t>Bishop Road Site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F14474-7F32-B4FC-8B79-12FD84663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864" y="1194955"/>
            <a:ext cx="8761335" cy="5547229"/>
          </a:xfrm>
        </p:spPr>
      </p:pic>
    </p:spTree>
    <p:extLst>
      <p:ext uri="{BB962C8B-B14F-4D97-AF65-F5344CB8AC3E}">
        <p14:creationId xmlns:p14="http://schemas.microsoft.com/office/powerpoint/2010/main" val="41622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A14F2-2033-CC58-EDB1-E01307175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Bishop Road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91216-4DB3-6207-3518-FAF4DE18EF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78" y="2060576"/>
            <a:ext cx="3756936" cy="4195763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Advantages</a:t>
            </a:r>
          </a:p>
          <a:p>
            <a:r>
              <a:rPr lang="en-US" dirty="0"/>
              <a:t>Open site for lot size &amp; design</a:t>
            </a:r>
          </a:p>
          <a:p>
            <a:r>
              <a:rPr lang="en-US" dirty="0"/>
              <a:t>Open site for construction</a:t>
            </a:r>
          </a:p>
          <a:p>
            <a:r>
              <a:rPr lang="en-US" dirty="0"/>
              <a:t>Little traffic</a:t>
            </a:r>
          </a:p>
          <a:p>
            <a:r>
              <a:rPr lang="en-US" dirty="0"/>
              <a:t>Close to downtown</a:t>
            </a:r>
          </a:p>
          <a:p>
            <a:r>
              <a:rPr lang="en-US" dirty="0"/>
              <a:t>Adjacent to Oxbow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A5F042-DEAE-4ADB-8A0A-6019D9F79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894107" cy="4200245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Limitations</a:t>
            </a:r>
          </a:p>
          <a:p>
            <a:r>
              <a:rPr lang="en-US" dirty="0"/>
              <a:t>No utilities onsite</a:t>
            </a:r>
          </a:p>
          <a:p>
            <a:r>
              <a:rPr lang="en-US" dirty="0"/>
              <a:t>Isolated location/poor street visibility </a:t>
            </a:r>
          </a:p>
          <a:p>
            <a:r>
              <a:rPr lang="en-US" dirty="0"/>
              <a:t>Railroad crossing</a:t>
            </a:r>
          </a:p>
          <a:p>
            <a:r>
              <a:rPr lang="en-US" dirty="0"/>
              <a:t>MassDevelopment gate</a:t>
            </a:r>
          </a:p>
          <a:p>
            <a:r>
              <a:rPr lang="en-US" dirty="0"/>
              <a:t>Road ownership</a:t>
            </a:r>
          </a:p>
          <a:p>
            <a:r>
              <a:rPr lang="en-US" dirty="0"/>
              <a:t>ACEC &amp; Rare Species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2204556E-119A-E43C-A92D-ABA4C1EFF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878" y="5601314"/>
            <a:ext cx="822959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Next steps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 Engage Mass Development regarding process to move gate and clarify road ownership.  Inquire with railroad about </a:t>
            </a:r>
            <a:r>
              <a:rPr lang="en-US" alt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criteria for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crossing gate.  </a:t>
            </a:r>
            <a:r>
              <a:rPr lang="en-US" alt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Research MEPA review process.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16561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16405</TotalTime>
  <Words>334</Words>
  <Application>Microsoft Office PowerPoint</Application>
  <PresentationFormat>On-screen Show (4:3)</PresentationFormat>
  <Paragraphs>74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Century Gothic</vt:lpstr>
      <vt:lpstr>Wingdings 3</vt:lpstr>
      <vt:lpstr>Ion</vt:lpstr>
      <vt:lpstr>Senior Center  Building Update</vt:lpstr>
      <vt:lpstr>Current Senior Center is Inadequate</vt:lpstr>
      <vt:lpstr>Challenge: Finding Suitable Land</vt:lpstr>
      <vt:lpstr>Many Sites Have Been Considered</vt:lpstr>
      <vt:lpstr>Three Potential Sites</vt:lpstr>
      <vt:lpstr>Brook Street Site</vt:lpstr>
      <vt:lpstr>Brook Street</vt:lpstr>
      <vt:lpstr>Bishop Road Site</vt:lpstr>
      <vt:lpstr>Bishop Road</vt:lpstr>
      <vt:lpstr>Groton-Harvard Road Site</vt:lpstr>
      <vt:lpstr>Groton-Harvard Rd Site</vt:lpstr>
      <vt:lpstr>Next Steps</vt:lpstr>
      <vt:lpstr>What do YOU think?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Petrossi</dc:creator>
  <cp:lastModifiedBy>Katie Petrossi</cp:lastModifiedBy>
  <cp:revision>52</cp:revision>
  <dcterms:created xsi:type="dcterms:W3CDTF">2022-05-15T20:06:53Z</dcterms:created>
  <dcterms:modified xsi:type="dcterms:W3CDTF">2024-04-29T19:24:32Z</dcterms:modified>
</cp:coreProperties>
</file>