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22.jpg" ContentType="image/jpeg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  <p:sldId id="267" r:id="rId4"/>
    <p:sldId id="259" r:id="rId5"/>
    <p:sldId id="268" r:id="rId6"/>
    <p:sldId id="269" r:id="rId7"/>
    <p:sldId id="258" r:id="rId8"/>
    <p:sldId id="270" r:id="rId9"/>
    <p:sldId id="271" r:id="rId10"/>
    <p:sldId id="260" r:id="rId11"/>
    <p:sldId id="261" r:id="rId12"/>
    <p:sldId id="266" r:id="rId13"/>
    <p:sldId id="262" r:id="rId14"/>
    <p:sldId id="263" r:id="rId15"/>
    <p:sldId id="265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89" d="100"/>
          <a:sy n="89" d="100"/>
        </p:scale>
        <p:origin x="78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6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Activities</c:v>
                </c:pt>
                <c:pt idx="1">
                  <c:v>Companionship</c:v>
                </c:pt>
                <c:pt idx="2">
                  <c:v>Physical Activities</c:v>
                </c:pt>
                <c:pt idx="3">
                  <c:v>Meals</c:v>
                </c:pt>
                <c:pt idx="4">
                  <c:v>Information and Counseling</c:v>
                </c:pt>
                <c:pt idx="5">
                  <c:v>Undecided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0-4090-9C72-3CEC6B63CD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Activities</c:v>
                </c:pt>
                <c:pt idx="1">
                  <c:v>Companionship</c:v>
                </c:pt>
                <c:pt idx="2">
                  <c:v>Physical Activities</c:v>
                </c:pt>
                <c:pt idx="3">
                  <c:v>Meals</c:v>
                </c:pt>
                <c:pt idx="4">
                  <c:v>Information and Counseling</c:v>
                </c:pt>
                <c:pt idx="5">
                  <c:v>Undecided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00-4090-9C72-3CEC6B63CD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Activities</c:v>
                </c:pt>
                <c:pt idx="1">
                  <c:v>Companionship</c:v>
                </c:pt>
                <c:pt idx="2">
                  <c:v>Physical Activities</c:v>
                </c:pt>
                <c:pt idx="3">
                  <c:v>Meals</c:v>
                </c:pt>
                <c:pt idx="4">
                  <c:v>Information and Counseling</c:v>
                </c:pt>
                <c:pt idx="5">
                  <c:v>Undecided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00-4090-9C72-3CEC6B63CD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Activities</c:v>
                </c:pt>
                <c:pt idx="1">
                  <c:v>Companionship</c:v>
                </c:pt>
                <c:pt idx="2">
                  <c:v>Physical Activities</c:v>
                </c:pt>
                <c:pt idx="3">
                  <c:v>Meals</c:v>
                </c:pt>
                <c:pt idx="4">
                  <c:v>Information and Counseling</c:v>
                </c:pt>
                <c:pt idx="5">
                  <c:v>Undecided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00-4090-9C72-3CEC6B63CD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Activities</c:v>
                </c:pt>
                <c:pt idx="1">
                  <c:v>Companionship</c:v>
                </c:pt>
                <c:pt idx="2">
                  <c:v>Physical Activities</c:v>
                </c:pt>
                <c:pt idx="3">
                  <c:v>Meals</c:v>
                </c:pt>
                <c:pt idx="4">
                  <c:v>Information and Counseling</c:v>
                </c:pt>
                <c:pt idx="5">
                  <c:v>Undecided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E00-4090-9C72-3CEC6B63CD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Activities</c:v>
                </c:pt>
                <c:pt idx="1">
                  <c:v>Companionship</c:v>
                </c:pt>
                <c:pt idx="2">
                  <c:v>Physical Activities</c:v>
                </c:pt>
                <c:pt idx="3">
                  <c:v>Meals</c:v>
                </c:pt>
                <c:pt idx="4">
                  <c:v>Information and Counseling</c:v>
                </c:pt>
                <c:pt idx="5">
                  <c:v>Undecided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00-4090-9C72-3CEC6B63C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2152303"/>
        <c:axId val="62146895"/>
      </c:barChart>
      <c:catAx>
        <c:axId val="62152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46895"/>
        <c:crosses val="autoZero"/>
        <c:auto val="1"/>
        <c:lblAlgn val="ctr"/>
        <c:lblOffset val="100"/>
        <c:noMultiLvlLbl val="0"/>
      </c:catAx>
      <c:valAx>
        <c:axId val="62146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52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61BFB-959D-4222-B635-5AD38454E3A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8D01FD3-6025-4EE7-ADB3-7301EF3E7A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 brief recap of what’s been done so far</a:t>
          </a:r>
        </a:p>
      </dgm:t>
    </dgm:pt>
    <dgm:pt modelId="{E84447C9-7544-4A34-9469-F9B8F47332EE}" type="parTrans" cxnId="{77143C24-8771-402E-A613-2C4E80D0B920}">
      <dgm:prSet/>
      <dgm:spPr/>
      <dgm:t>
        <a:bodyPr/>
        <a:lstStyle/>
        <a:p>
          <a:endParaRPr lang="en-US"/>
        </a:p>
      </dgm:t>
    </dgm:pt>
    <dgm:pt modelId="{64A51699-4C88-490C-BAAB-42CE9BFBB737}" type="sibTrans" cxnId="{77143C24-8771-402E-A613-2C4E80D0B920}">
      <dgm:prSet/>
      <dgm:spPr/>
      <dgm:t>
        <a:bodyPr/>
        <a:lstStyle/>
        <a:p>
          <a:endParaRPr lang="en-US"/>
        </a:p>
      </dgm:t>
    </dgm:pt>
    <dgm:pt modelId="{D19CC38C-92D5-4249-8B20-D21D55DF4F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Where we are now</a:t>
          </a:r>
        </a:p>
      </dgm:t>
    </dgm:pt>
    <dgm:pt modelId="{DE669044-2962-4B13-B2E9-197BD9ED3102}" type="parTrans" cxnId="{0F9F4D55-5206-470D-8CA4-1F734B64D795}">
      <dgm:prSet/>
      <dgm:spPr/>
      <dgm:t>
        <a:bodyPr/>
        <a:lstStyle/>
        <a:p>
          <a:endParaRPr lang="en-US"/>
        </a:p>
      </dgm:t>
    </dgm:pt>
    <dgm:pt modelId="{644DFA2C-7746-4A11-A7A7-AC62D53CE274}" type="sibTrans" cxnId="{0F9F4D55-5206-470D-8CA4-1F734B64D795}">
      <dgm:prSet/>
      <dgm:spPr/>
      <dgm:t>
        <a:bodyPr/>
        <a:lstStyle/>
        <a:p>
          <a:endParaRPr lang="en-US"/>
        </a:p>
      </dgm:t>
    </dgm:pt>
    <dgm:pt modelId="{77DDBEB3-E758-48A4-99B2-85F99926CFE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Moving forward together</a:t>
          </a:r>
        </a:p>
      </dgm:t>
    </dgm:pt>
    <dgm:pt modelId="{ED1465E7-811E-45EF-B379-4259DF70B1C8}" type="parTrans" cxnId="{1FAA4BCE-8D33-485D-9139-C6E5888B4DBD}">
      <dgm:prSet/>
      <dgm:spPr/>
      <dgm:t>
        <a:bodyPr/>
        <a:lstStyle/>
        <a:p>
          <a:endParaRPr lang="en-US"/>
        </a:p>
      </dgm:t>
    </dgm:pt>
    <dgm:pt modelId="{D7C1492E-7219-4C3A-A4FF-BAE4490C7A70}" type="sibTrans" cxnId="{1FAA4BCE-8D33-485D-9139-C6E5888B4DBD}">
      <dgm:prSet/>
      <dgm:spPr/>
      <dgm:t>
        <a:bodyPr/>
        <a:lstStyle/>
        <a:p>
          <a:endParaRPr lang="en-US"/>
        </a:p>
      </dgm:t>
    </dgm:pt>
    <dgm:pt modelId="{5CA3F18B-3D40-4B83-8CBE-BEF3C5D6C150}" type="pres">
      <dgm:prSet presAssocID="{40B61BFB-959D-4222-B635-5AD38454E3A0}" presName="root" presStyleCnt="0">
        <dgm:presLayoutVars>
          <dgm:dir/>
          <dgm:resizeHandles val="exact"/>
        </dgm:presLayoutVars>
      </dgm:prSet>
      <dgm:spPr/>
    </dgm:pt>
    <dgm:pt modelId="{F73918F0-005A-4084-BD1B-652D21F5EE9F}" type="pres">
      <dgm:prSet presAssocID="{E8D01FD3-6025-4EE7-ADB3-7301EF3E7AFF}" presName="compNode" presStyleCnt="0"/>
      <dgm:spPr/>
    </dgm:pt>
    <dgm:pt modelId="{16C250BE-DA25-412F-A684-CE7614897B07}" type="pres">
      <dgm:prSet presAssocID="{E8D01FD3-6025-4EE7-ADB3-7301EF3E7AFF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4AD623B-8CED-4D04-A80A-138BDCB803A3}" type="pres">
      <dgm:prSet presAssocID="{E8D01FD3-6025-4EE7-ADB3-7301EF3E7A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340A001-6E92-4CE5-B4D1-E492D7450BE8}" type="pres">
      <dgm:prSet presAssocID="{E8D01FD3-6025-4EE7-ADB3-7301EF3E7AFF}" presName="spaceRect" presStyleCnt="0"/>
      <dgm:spPr/>
    </dgm:pt>
    <dgm:pt modelId="{54BCC96B-A6C5-41CE-A9E1-50CB78C94760}" type="pres">
      <dgm:prSet presAssocID="{E8D01FD3-6025-4EE7-ADB3-7301EF3E7AFF}" presName="textRect" presStyleLbl="revTx" presStyleIdx="0" presStyleCnt="3">
        <dgm:presLayoutVars>
          <dgm:chMax val="1"/>
          <dgm:chPref val="1"/>
        </dgm:presLayoutVars>
      </dgm:prSet>
      <dgm:spPr/>
    </dgm:pt>
    <dgm:pt modelId="{BFA58BA0-5AA1-48E5-B585-446A6B8D88C0}" type="pres">
      <dgm:prSet presAssocID="{64A51699-4C88-490C-BAAB-42CE9BFBB737}" presName="sibTrans" presStyleCnt="0"/>
      <dgm:spPr/>
    </dgm:pt>
    <dgm:pt modelId="{03B67A0A-FAB0-46B8-9A01-0FC9C9E3CFC8}" type="pres">
      <dgm:prSet presAssocID="{D19CC38C-92D5-4249-8B20-D21D55DF4F99}" presName="compNode" presStyleCnt="0"/>
      <dgm:spPr/>
    </dgm:pt>
    <dgm:pt modelId="{D259AA51-EB24-40CF-A8D0-D92312B4879A}" type="pres">
      <dgm:prSet presAssocID="{D19CC38C-92D5-4249-8B20-D21D55DF4F99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68A3CAC-AD18-4604-AE95-BD5E63EDE78D}" type="pres">
      <dgm:prSet presAssocID="{D19CC38C-92D5-4249-8B20-D21D55DF4F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A23E04BE-C4DC-4A16-B36F-70CF40A9E588}" type="pres">
      <dgm:prSet presAssocID="{D19CC38C-92D5-4249-8B20-D21D55DF4F99}" presName="spaceRect" presStyleCnt="0"/>
      <dgm:spPr/>
    </dgm:pt>
    <dgm:pt modelId="{EFBDB3E4-55D1-441B-BA6C-2BE6F4A83915}" type="pres">
      <dgm:prSet presAssocID="{D19CC38C-92D5-4249-8B20-D21D55DF4F99}" presName="textRect" presStyleLbl="revTx" presStyleIdx="1" presStyleCnt="3">
        <dgm:presLayoutVars>
          <dgm:chMax val="1"/>
          <dgm:chPref val="1"/>
        </dgm:presLayoutVars>
      </dgm:prSet>
      <dgm:spPr/>
    </dgm:pt>
    <dgm:pt modelId="{55C80EE6-2540-4EBB-A75B-3FB8306A5457}" type="pres">
      <dgm:prSet presAssocID="{644DFA2C-7746-4A11-A7A7-AC62D53CE274}" presName="sibTrans" presStyleCnt="0"/>
      <dgm:spPr/>
    </dgm:pt>
    <dgm:pt modelId="{9BEA71B4-99D2-4BA5-8389-328CC995F674}" type="pres">
      <dgm:prSet presAssocID="{77DDBEB3-E758-48A4-99B2-85F99926CFE2}" presName="compNode" presStyleCnt="0"/>
      <dgm:spPr/>
    </dgm:pt>
    <dgm:pt modelId="{F4B856F0-D6A3-431C-A226-C519DA27F948}" type="pres">
      <dgm:prSet presAssocID="{77DDBEB3-E758-48A4-99B2-85F99926CFE2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D63E072-52F3-4F3E-8F7B-D43506C56FCA}" type="pres">
      <dgm:prSet presAssocID="{77DDBEB3-E758-48A4-99B2-85F99926CFE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BCD81DA-5D60-4A99-9449-16BE4A882F10}" type="pres">
      <dgm:prSet presAssocID="{77DDBEB3-E758-48A4-99B2-85F99926CFE2}" presName="spaceRect" presStyleCnt="0"/>
      <dgm:spPr/>
    </dgm:pt>
    <dgm:pt modelId="{24CE720B-1F74-4AFD-9295-2068D76C45C6}" type="pres">
      <dgm:prSet presAssocID="{77DDBEB3-E758-48A4-99B2-85F99926CFE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7143C24-8771-402E-A613-2C4E80D0B920}" srcId="{40B61BFB-959D-4222-B635-5AD38454E3A0}" destId="{E8D01FD3-6025-4EE7-ADB3-7301EF3E7AFF}" srcOrd="0" destOrd="0" parTransId="{E84447C9-7544-4A34-9469-F9B8F47332EE}" sibTransId="{64A51699-4C88-490C-BAAB-42CE9BFBB737}"/>
    <dgm:cxn modelId="{D8C2423B-330E-4DAE-ADD8-881BF3C73CC9}" type="presOf" srcId="{E8D01FD3-6025-4EE7-ADB3-7301EF3E7AFF}" destId="{54BCC96B-A6C5-41CE-A9E1-50CB78C94760}" srcOrd="0" destOrd="0" presId="urn:microsoft.com/office/officeart/2018/5/layout/IconLeafLabelList"/>
    <dgm:cxn modelId="{A6C8823E-4D60-46B3-AD25-E3C134ED2777}" type="presOf" srcId="{77DDBEB3-E758-48A4-99B2-85F99926CFE2}" destId="{24CE720B-1F74-4AFD-9295-2068D76C45C6}" srcOrd="0" destOrd="0" presId="urn:microsoft.com/office/officeart/2018/5/layout/IconLeafLabelList"/>
    <dgm:cxn modelId="{E57E2173-CA80-41C9-A051-DAD3F70E64B8}" type="presOf" srcId="{40B61BFB-959D-4222-B635-5AD38454E3A0}" destId="{5CA3F18B-3D40-4B83-8CBE-BEF3C5D6C150}" srcOrd="0" destOrd="0" presId="urn:microsoft.com/office/officeart/2018/5/layout/IconLeafLabelList"/>
    <dgm:cxn modelId="{0F9F4D55-5206-470D-8CA4-1F734B64D795}" srcId="{40B61BFB-959D-4222-B635-5AD38454E3A0}" destId="{D19CC38C-92D5-4249-8B20-D21D55DF4F99}" srcOrd="1" destOrd="0" parTransId="{DE669044-2962-4B13-B2E9-197BD9ED3102}" sibTransId="{644DFA2C-7746-4A11-A7A7-AC62D53CE274}"/>
    <dgm:cxn modelId="{CA5FBEC2-F203-4CD6-B7D9-F90950AF1D92}" type="presOf" srcId="{D19CC38C-92D5-4249-8B20-D21D55DF4F99}" destId="{EFBDB3E4-55D1-441B-BA6C-2BE6F4A83915}" srcOrd="0" destOrd="0" presId="urn:microsoft.com/office/officeart/2018/5/layout/IconLeafLabelList"/>
    <dgm:cxn modelId="{1FAA4BCE-8D33-485D-9139-C6E5888B4DBD}" srcId="{40B61BFB-959D-4222-B635-5AD38454E3A0}" destId="{77DDBEB3-E758-48A4-99B2-85F99926CFE2}" srcOrd="2" destOrd="0" parTransId="{ED1465E7-811E-45EF-B379-4259DF70B1C8}" sibTransId="{D7C1492E-7219-4C3A-A4FF-BAE4490C7A70}"/>
    <dgm:cxn modelId="{B88D9EDB-AC85-4AF4-A69D-18A6A4240E3A}" type="presParOf" srcId="{5CA3F18B-3D40-4B83-8CBE-BEF3C5D6C150}" destId="{F73918F0-005A-4084-BD1B-652D21F5EE9F}" srcOrd="0" destOrd="0" presId="urn:microsoft.com/office/officeart/2018/5/layout/IconLeafLabelList"/>
    <dgm:cxn modelId="{C2966402-EFC0-461F-BBC2-696DE6A124A5}" type="presParOf" srcId="{F73918F0-005A-4084-BD1B-652D21F5EE9F}" destId="{16C250BE-DA25-412F-A684-CE7614897B07}" srcOrd="0" destOrd="0" presId="urn:microsoft.com/office/officeart/2018/5/layout/IconLeafLabelList"/>
    <dgm:cxn modelId="{7D3972B5-72E0-41F2-A245-5F13492B9DA7}" type="presParOf" srcId="{F73918F0-005A-4084-BD1B-652D21F5EE9F}" destId="{14AD623B-8CED-4D04-A80A-138BDCB803A3}" srcOrd="1" destOrd="0" presId="urn:microsoft.com/office/officeart/2018/5/layout/IconLeafLabelList"/>
    <dgm:cxn modelId="{5BC18BDD-9FCC-4F46-AD82-D9A500C0EB1B}" type="presParOf" srcId="{F73918F0-005A-4084-BD1B-652D21F5EE9F}" destId="{F340A001-6E92-4CE5-B4D1-E492D7450BE8}" srcOrd="2" destOrd="0" presId="urn:microsoft.com/office/officeart/2018/5/layout/IconLeafLabelList"/>
    <dgm:cxn modelId="{723D42D9-83E0-40E9-AE52-28F5A60F3EF8}" type="presParOf" srcId="{F73918F0-005A-4084-BD1B-652D21F5EE9F}" destId="{54BCC96B-A6C5-41CE-A9E1-50CB78C94760}" srcOrd="3" destOrd="0" presId="urn:microsoft.com/office/officeart/2018/5/layout/IconLeafLabelList"/>
    <dgm:cxn modelId="{BF1B3027-E0F6-4B9B-BE0F-A87F6AD7FD9F}" type="presParOf" srcId="{5CA3F18B-3D40-4B83-8CBE-BEF3C5D6C150}" destId="{BFA58BA0-5AA1-48E5-B585-446A6B8D88C0}" srcOrd="1" destOrd="0" presId="urn:microsoft.com/office/officeart/2018/5/layout/IconLeafLabelList"/>
    <dgm:cxn modelId="{63C816BA-41B8-4E5D-8315-9527063BAA94}" type="presParOf" srcId="{5CA3F18B-3D40-4B83-8CBE-BEF3C5D6C150}" destId="{03B67A0A-FAB0-46B8-9A01-0FC9C9E3CFC8}" srcOrd="2" destOrd="0" presId="urn:microsoft.com/office/officeart/2018/5/layout/IconLeafLabelList"/>
    <dgm:cxn modelId="{765BBE46-4E8E-491A-BF5E-7B917F412E45}" type="presParOf" srcId="{03B67A0A-FAB0-46B8-9A01-0FC9C9E3CFC8}" destId="{D259AA51-EB24-40CF-A8D0-D92312B4879A}" srcOrd="0" destOrd="0" presId="urn:microsoft.com/office/officeart/2018/5/layout/IconLeafLabelList"/>
    <dgm:cxn modelId="{4966F933-156C-4D58-A458-5FA82963E999}" type="presParOf" srcId="{03B67A0A-FAB0-46B8-9A01-0FC9C9E3CFC8}" destId="{E68A3CAC-AD18-4604-AE95-BD5E63EDE78D}" srcOrd="1" destOrd="0" presId="urn:microsoft.com/office/officeart/2018/5/layout/IconLeafLabelList"/>
    <dgm:cxn modelId="{D58E010A-6748-474A-820E-ECEB8D110E1E}" type="presParOf" srcId="{03B67A0A-FAB0-46B8-9A01-0FC9C9E3CFC8}" destId="{A23E04BE-C4DC-4A16-B36F-70CF40A9E588}" srcOrd="2" destOrd="0" presId="urn:microsoft.com/office/officeart/2018/5/layout/IconLeafLabelList"/>
    <dgm:cxn modelId="{EFAA4138-9B2E-47C9-AF01-4CF9F90288AF}" type="presParOf" srcId="{03B67A0A-FAB0-46B8-9A01-0FC9C9E3CFC8}" destId="{EFBDB3E4-55D1-441B-BA6C-2BE6F4A83915}" srcOrd="3" destOrd="0" presId="urn:microsoft.com/office/officeart/2018/5/layout/IconLeafLabelList"/>
    <dgm:cxn modelId="{DE332C9F-BE0A-4145-B91B-DFE817A48B64}" type="presParOf" srcId="{5CA3F18B-3D40-4B83-8CBE-BEF3C5D6C150}" destId="{55C80EE6-2540-4EBB-A75B-3FB8306A5457}" srcOrd="3" destOrd="0" presId="urn:microsoft.com/office/officeart/2018/5/layout/IconLeafLabelList"/>
    <dgm:cxn modelId="{3DD92C86-6585-46EB-9657-B1DF492E5CEB}" type="presParOf" srcId="{5CA3F18B-3D40-4B83-8CBE-BEF3C5D6C150}" destId="{9BEA71B4-99D2-4BA5-8389-328CC995F674}" srcOrd="4" destOrd="0" presId="urn:microsoft.com/office/officeart/2018/5/layout/IconLeafLabelList"/>
    <dgm:cxn modelId="{EDA48A70-E38D-4D2A-89A3-9FF8F6A01F21}" type="presParOf" srcId="{9BEA71B4-99D2-4BA5-8389-328CC995F674}" destId="{F4B856F0-D6A3-431C-A226-C519DA27F948}" srcOrd="0" destOrd="0" presId="urn:microsoft.com/office/officeart/2018/5/layout/IconLeafLabelList"/>
    <dgm:cxn modelId="{6BD8F6F1-AE0E-429F-BF24-E0D370625CA9}" type="presParOf" srcId="{9BEA71B4-99D2-4BA5-8389-328CC995F674}" destId="{2D63E072-52F3-4F3E-8F7B-D43506C56FCA}" srcOrd="1" destOrd="0" presId="urn:microsoft.com/office/officeart/2018/5/layout/IconLeafLabelList"/>
    <dgm:cxn modelId="{29E34B85-4230-4B82-BE1B-20729169D7EE}" type="presParOf" srcId="{9BEA71B4-99D2-4BA5-8389-328CC995F674}" destId="{6BCD81DA-5D60-4A99-9449-16BE4A882F10}" srcOrd="2" destOrd="0" presId="urn:microsoft.com/office/officeart/2018/5/layout/IconLeafLabelList"/>
    <dgm:cxn modelId="{E183477F-B300-4546-9F11-17C953DF24EB}" type="presParOf" srcId="{9BEA71B4-99D2-4BA5-8389-328CC995F674}" destId="{24CE720B-1F74-4AFD-9295-2068D76C45C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250BE-DA25-412F-A684-CE7614897B07}">
      <dsp:nvSpPr>
        <dsp:cNvPr id="0" name=""/>
        <dsp:cNvSpPr/>
      </dsp:nvSpPr>
      <dsp:spPr>
        <a:xfrm>
          <a:off x="702434" y="59638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D623B-8CED-4D04-A80A-138BDCB803A3}">
      <dsp:nvSpPr>
        <dsp:cNvPr id="0" name=""/>
        <dsp:cNvSpPr/>
      </dsp:nvSpPr>
      <dsp:spPr>
        <a:xfrm>
          <a:off x="1119247" y="476450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CC96B-A6C5-41CE-A9E1-50CB78C94760}">
      <dsp:nvSpPr>
        <dsp:cNvPr id="0" name=""/>
        <dsp:cNvSpPr/>
      </dsp:nvSpPr>
      <dsp:spPr>
        <a:xfrm>
          <a:off x="77216" y="2624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A brief recap of what’s been done so far</a:t>
          </a:r>
        </a:p>
      </dsp:txBody>
      <dsp:txXfrm>
        <a:off x="77216" y="2624638"/>
        <a:ext cx="3206250" cy="720000"/>
      </dsp:txXfrm>
    </dsp:sp>
    <dsp:sp modelId="{D259AA51-EB24-40CF-A8D0-D92312B4879A}">
      <dsp:nvSpPr>
        <dsp:cNvPr id="0" name=""/>
        <dsp:cNvSpPr/>
      </dsp:nvSpPr>
      <dsp:spPr>
        <a:xfrm>
          <a:off x="4469778" y="59638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A3CAC-AD18-4604-AE95-BD5E63EDE78D}">
      <dsp:nvSpPr>
        <dsp:cNvPr id="0" name=""/>
        <dsp:cNvSpPr/>
      </dsp:nvSpPr>
      <dsp:spPr>
        <a:xfrm>
          <a:off x="4886591" y="476450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DB3E4-55D1-441B-BA6C-2BE6F4A83915}">
      <dsp:nvSpPr>
        <dsp:cNvPr id="0" name=""/>
        <dsp:cNvSpPr/>
      </dsp:nvSpPr>
      <dsp:spPr>
        <a:xfrm>
          <a:off x="3844559" y="2624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Where we are now</a:t>
          </a:r>
        </a:p>
      </dsp:txBody>
      <dsp:txXfrm>
        <a:off x="3844559" y="2624638"/>
        <a:ext cx="3206250" cy="720000"/>
      </dsp:txXfrm>
    </dsp:sp>
    <dsp:sp modelId="{F4B856F0-D6A3-431C-A226-C519DA27F948}">
      <dsp:nvSpPr>
        <dsp:cNvPr id="0" name=""/>
        <dsp:cNvSpPr/>
      </dsp:nvSpPr>
      <dsp:spPr>
        <a:xfrm>
          <a:off x="8237122" y="59638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3E072-52F3-4F3E-8F7B-D43506C56FCA}">
      <dsp:nvSpPr>
        <dsp:cNvPr id="0" name=""/>
        <dsp:cNvSpPr/>
      </dsp:nvSpPr>
      <dsp:spPr>
        <a:xfrm>
          <a:off x="8653935" y="476450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E720B-1F74-4AFD-9295-2068D76C45C6}">
      <dsp:nvSpPr>
        <dsp:cNvPr id="0" name=""/>
        <dsp:cNvSpPr/>
      </dsp:nvSpPr>
      <dsp:spPr>
        <a:xfrm>
          <a:off x="7611903" y="262463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Moving forward together</a:t>
          </a:r>
        </a:p>
      </dsp:txBody>
      <dsp:txXfrm>
        <a:off x="7611903" y="2624638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6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9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6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0360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7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12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76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2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8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6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2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2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9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7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9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FD4121-2941-4525-9A56-4242CAACA8C1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EC9C-1F7D-4E55-9F9A-5E80D8B22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57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7FFFD-7EE0-9001-685C-F7E9F82A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6974911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March 15,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68505-26D4-B368-AC04-1BBEF9353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6974915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Senior Center </a:t>
            </a:r>
            <a:br>
              <a:rPr lang="en-US" b="1"/>
            </a:br>
            <a:r>
              <a:rPr lang="en-US" b="1"/>
              <a:t>Building Update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8061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E3148-6FAC-D948-D52D-53B05A0FD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2012" y="1447800"/>
            <a:ext cx="6849536" cy="332958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A New </a:t>
            </a:r>
            <a:br>
              <a:rPr lang="en-US" b="1" dirty="0">
                <a:solidFill>
                  <a:srgbClr val="EBEBEB"/>
                </a:solidFill>
              </a:rPr>
            </a:br>
            <a:r>
              <a:rPr lang="en-US" b="1" dirty="0">
                <a:solidFill>
                  <a:srgbClr val="EBEBEB"/>
                </a:solidFill>
              </a:rPr>
              <a:t>“Center for Active Living”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957CC6B-8230-702C-7633-CCB79FDC1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2" y="4777380"/>
            <a:ext cx="5222326" cy="861420"/>
          </a:xfrm>
        </p:spPr>
        <p:txBody>
          <a:bodyPr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eedling growing on a tree trunk">
            <a:extLst>
              <a:ext uri="{FF2B5EF4-FFF2-40B4-BE49-F238E27FC236}">
                <a16:creationId xmlns:a16="http://schemas.microsoft.com/office/drawing/2014/main" id="{030F2E00-5C41-0B58-F13F-8FDB3CBDA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6" r="26666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64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DBA1D618-A3EE-2E4E-1CB9-E09FA7685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6959" r="11454" b="8200"/>
          <a:stretch/>
        </p:blipFill>
        <p:spPr>
          <a:xfrm>
            <a:off x="374905" y="291549"/>
            <a:ext cx="7879280" cy="566281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672E6-C4A1-E79B-7939-BA50CE36C433}"/>
              </a:ext>
            </a:extLst>
          </p:cNvPr>
          <p:cNvSpPr txBox="1"/>
          <p:nvPr/>
        </p:nvSpPr>
        <p:spPr>
          <a:xfrm>
            <a:off x="8514678" y="1667435"/>
            <a:ext cx="31896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Solutions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Diverse Program Space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Kitchen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Adequate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0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81B09-A390-DA2A-C75C-8DA44494A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864" y="1447800"/>
            <a:ext cx="7584141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>
                <a:solidFill>
                  <a:srgbClr val="EBEBEB"/>
                </a:solidFill>
              </a:rPr>
              <a:t>Challenge:</a:t>
            </a:r>
            <a:br>
              <a:rPr lang="en-US" sz="5600" dirty="0">
                <a:solidFill>
                  <a:srgbClr val="EBEBEB"/>
                </a:solidFill>
              </a:rPr>
            </a:br>
            <a:r>
              <a:rPr lang="en-US" sz="5600" dirty="0">
                <a:solidFill>
                  <a:srgbClr val="EBEBEB"/>
                </a:solidFill>
              </a:rPr>
              <a:t>Finding Suitable 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10857-6F73-1B24-DE45-58AF40B6C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2" y="4777380"/>
            <a:ext cx="5222326" cy="861420"/>
          </a:xfrm>
        </p:spPr>
        <p:txBody>
          <a:bodyPr>
            <a:normAutofit/>
          </a:bodyPr>
          <a:lstStyle/>
          <a:p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dder in the desert">
            <a:extLst>
              <a:ext uri="{FF2B5EF4-FFF2-40B4-BE49-F238E27FC236}">
                <a16:creationId xmlns:a16="http://schemas.microsoft.com/office/drawing/2014/main" id="{A241D36A-BDA2-72DE-15EC-C0E37A04E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9" r="21807" b="-1"/>
          <a:stretch/>
        </p:blipFill>
        <p:spPr>
          <a:xfrm>
            <a:off x="20" y="-18287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27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AD4F-08F0-2211-6DCF-6320F3C2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0672"/>
            <a:ext cx="9404723" cy="1001728"/>
          </a:xfrm>
        </p:spPr>
        <p:txBody>
          <a:bodyPr/>
          <a:lstStyle/>
          <a:p>
            <a:r>
              <a:rPr lang="en-US" dirty="0"/>
              <a:t>Many Sites Have Been Considered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0962-EBAF-0A31-6942-59118374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624407"/>
            <a:ext cx="10961389" cy="51098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 Senior Center Location: 18 Pond Street  </a:t>
            </a:r>
            <a:r>
              <a:rPr lang="en-US" b="1" dirty="0">
                <a:solidFill>
                  <a:srgbClr val="FF0000"/>
                </a:solidFill>
              </a:rPr>
              <a:t>TOO SMALL</a:t>
            </a:r>
          </a:p>
          <a:p>
            <a:r>
              <a:rPr lang="en-US" dirty="0"/>
              <a:t>99 Fitchburg Road  </a:t>
            </a:r>
            <a:r>
              <a:rPr lang="en-US" b="1" dirty="0">
                <a:solidFill>
                  <a:srgbClr val="FF0000"/>
                </a:solidFill>
              </a:rPr>
              <a:t>SOLD</a:t>
            </a:r>
          </a:p>
          <a:p>
            <a:r>
              <a:rPr lang="en-US" dirty="0"/>
              <a:t>106 Park Street  </a:t>
            </a:r>
            <a:r>
              <a:rPr lang="en-US" b="1" dirty="0">
                <a:solidFill>
                  <a:srgbClr val="FF0000"/>
                </a:solidFill>
              </a:rPr>
              <a:t>TRAFFIC CONCERNS </a:t>
            </a:r>
          </a:p>
          <a:p>
            <a:r>
              <a:rPr lang="en-US" dirty="0"/>
              <a:t>0 Brook Street  </a:t>
            </a:r>
            <a:r>
              <a:rPr lang="en-US" b="1" dirty="0">
                <a:solidFill>
                  <a:srgbClr val="FF0000"/>
                </a:solidFill>
              </a:rPr>
              <a:t>PARCEL TOO SMALL</a:t>
            </a:r>
          </a:p>
          <a:p>
            <a:r>
              <a:rPr lang="en-US" dirty="0"/>
              <a:t>6 Groton Road  </a:t>
            </a:r>
            <a:r>
              <a:rPr lang="en-US" b="1" dirty="0">
                <a:solidFill>
                  <a:srgbClr val="FF0000"/>
                </a:solidFill>
              </a:rPr>
              <a:t>OWNER NOT SELLING</a:t>
            </a:r>
          </a:p>
          <a:p>
            <a:r>
              <a:rPr lang="en-US" dirty="0"/>
              <a:t>115 Washington Street  </a:t>
            </a:r>
            <a:r>
              <a:rPr lang="en-US" b="1" dirty="0">
                <a:solidFill>
                  <a:srgbClr val="FF0000"/>
                </a:solidFill>
              </a:rPr>
              <a:t>NOT AVAILABLE FOR YEARS</a:t>
            </a:r>
          </a:p>
          <a:p>
            <a:r>
              <a:rPr lang="en-US" dirty="0"/>
              <a:t>211 West Main Street  </a:t>
            </a:r>
            <a:r>
              <a:rPr lang="en-US" b="1" dirty="0">
                <a:solidFill>
                  <a:srgbClr val="FF0000"/>
                </a:solidFill>
              </a:rPr>
              <a:t>ENVIRONMENTAL CONCERNS</a:t>
            </a:r>
          </a:p>
          <a:p>
            <a:r>
              <a:rPr lang="en-US" dirty="0"/>
              <a:t>Federated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Church Site  </a:t>
            </a:r>
            <a:r>
              <a:rPr lang="en-US" b="1" dirty="0">
                <a:solidFill>
                  <a:srgbClr val="FF0000"/>
                </a:solidFill>
              </a:rPr>
              <a:t>CHURCH/STATE; LOT SIZE; PROGRAMMATIC CHALLENGES</a:t>
            </a:r>
          </a:p>
          <a:p>
            <a:r>
              <a:rPr lang="en-US" dirty="0"/>
              <a:t>0 Park Street  </a:t>
            </a:r>
            <a:r>
              <a:rPr lang="en-US" b="1" dirty="0">
                <a:solidFill>
                  <a:srgbClr val="FF0000"/>
                </a:solidFill>
              </a:rPr>
              <a:t>TRAFFIC; WETLANDS; ENVIRONMENTAL CONCERNS</a:t>
            </a:r>
          </a:p>
          <a:p>
            <a:r>
              <a:rPr lang="en-US" dirty="0"/>
              <a:t>Bishop Road Site  </a:t>
            </a:r>
            <a:r>
              <a:rPr lang="en-US" b="1" dirty="0">
                <a:solidFill>
                  <a:srgbClr val="FF0000"/>
                </a:solidFill>
              </a:rPr>
              <a:t>TOO SMALL</a:t>
            </a:r>
          </a:p>
          <a:p>
            <a:r>
              <a:rPr lang="en-US" dirty="0"/>
              <a:t>0 Sandy Pond Rd </a:t>
            </a:r>
            <a:r>
              <a:rPr lang="en-US" b="1" dirty="0">
                <a:solidFill>
                  <a:srgbClr val="FF0000"/>
                </a:solidFill>
              </a:rPr>
              <a:t>OWNER NOT SELLING</a:t>
            </a:r>
          </a:p>
          <a:p>
            <a:r>
              <a:rPr lang="en-US" dirty="0"/>
              <a:t>59 Sandy Pond Rd  </a:t>
            </a:r>
            <a:r>
              <a:rPr lang="en-US" b="1" dirty="0">
                <a:solidFill>
                  <a:srgbClr val="FF0000"/>
                </a:solidFill>
              </a:rPr>
              <a:t>SIZE; SPLIT BY WETLANDS</a:t>
            </a:r>
          </a:p>
          <a:p>
            <a:r>
              <a:rPr lang="en-US" dirty="0"/>
              <a:t>Grant Rd, Devens  </a:t>
            </a:r>
            <a:r>
              <a:rPr lang="en-US" b="1" dirty="0">
                <a:solidFill>
                  <a:srgbClr val="FF0000"/>
                </a:solidFill>
              </a:rPr>
              <a:t>PROCEDURAL AND LOCATION CONCERNS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0EF9C-8F9F-0ADB-ABBE-487C828AF5F4}"/>
              </a:ext>
            </a:extLst>
          </p:cNvPr>
          <p:cNvSpPr txBox="1"/>
          <p:nvPr/>
        </p:nvSpPr>
        <p:spPr>
          <a:xfrm>
            <a:off x="145227" y="1118799"/>
            <a:ext cx="1198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Sites considered size, location, availability, possible constraints &amp; opportunities to support other town goals</a:t>
            </a:r>
          </a:p>
        </p:txBody>
      </p:sp>
    </p:spTree>
    <p:extLst>
      <p:ext uri="{BB962C8B-B14F-4D97-AF65-F5344CB8AC3E}">
        <p14:creationId xmlns:p14="http://schemas.microsoft.com/office/powerpoint/2010/main" val="133310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924AF-E49B-4A1E-90BE-2AF5BB35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714" y="1447800"/>
            <a:ext cx="7775276" cy="41048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dirty="0">
                <a:solidFill>
                  <a:srgbClr val="EBEBEB"/>
                </a:solidFill>
              </a:rPr>
              <a:t>Request for Proposals</a:t>
            </a:r>
            <a:br>
              <a:rPr lang="en-US" sz="5500" dirty="0">
                <a:solidFill>
                  <a:srgbClr val="EBEBEB"/>
                </a:solidFill>
              </a:rPr>
            </a:br>
            <a:br>
              <a:rPr lang="en-US" sz="5500" dirty="0">
                <a:solidFill>
                  <a:srgbClr val="EBEBEB"/>
                </a:solidFill>
              </a:rPr>
            </a:br>
            <a:r>
              <a:rPr lang="en-US" sz="5500" dirty="0">
                <a:solidFill>
                  <a:srgbClr val="EBEBEB"/>
                </a:solidFill>
              </a:rPr>
              <a:t>Yielded No Additional Site Options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8D6DB699-D488-130E-9CAF-D4C1A484A8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135" r="3241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8865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Top view of a wooden block with the number one written on it and the block is on a yellow surface">
            <a:extLst>
              <a:ext uri="{FF2B5EF4-FFF2-40B4-BE49-F238E27FC236}">
                <a16:creationId xmlns:a16="http://schemas.microsoft.com/office/drawing/2014/main" id="{7B87ADB5-0F19-3862-A59F-2AA7A61CF8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r="8459" b="-2"/>
          <a:stretch/>
        </p:blipFill>
        <p:spPr>
          <a:xfrm>
            <a:off x="1" y="-5"/>
            <a:ext cx="6095999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10" name="Picture 9" descr="Overhead view of designers with fabric swatches in conference room">
            <a:extLst>
              <a:ext uri="{FF2B5EF4-FFF2-40B4-BE49-F238E27FC236}">
                <a16:creationId xmlns:a16="http://schemas.microsoft.com/office/drawing/2014/main" id="{8B670F06-09E2-1D9F-1EC3-A1B44BCB6E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5609" b="-1"/>
          <a:stretch/>
        </p:blipFill>
        <p:spPr>
          <a:xfrm>
            <a:off x="6096000" y="9403"/>
            <a:ext cx="6095696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sp>
        <p:nvSpPr>
          <p:cNvPr id="12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5B25E-8A7B-2722-42F3-ABED88D4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918894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EBEBEB"/>
                </a:solidFill>
              </a:rPr>
              <a:t>Back to the Drawing Board</a:t>
            </a:r>
          </a:p>
        </p:txBody>
      </p:sp>
    </p:spTree>
    <p:extLst>
      <p:ext uri="{BB962C8B-B14F-4D97-AF65-F5344CB8AC3E}">
        <p14:creationId xmlns:p14="http://schemas.microsoft.com/office/powerpoint/2010/main" val="162507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1979-CF91-B964-F9C9-839C7A8F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Brainstorming…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B029C-6828-1A20-F77D-7043FDE07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43141"/>
            <a:ext cx="8946541" cy="3401210"/>
          </a:xfrm>
        </p:spPr>
        <p:txBody>
          <a:bodyPr>
            <a:normAutofit/>
          </a:bodyPr>
          <a:lstStyle/>
          <a:p>
            <a:r>
              <a:rPr lang="en-US" sz="3200" dirty="0"/>
              <a:t>Waiting for Page Hilltop</a:t>
            </a:r>
          </a:p>
          <a:p>
            <a:r>
              <a:rPr lang="en-US" sz="3200" dirty="0"/>
              <a:t>Waiting for Devens</a:t>
            </a:r>
          </a:p>
          <a:p>
            <a:r>
              <a:rPr lang="en-US" sz="3200" dirty="0"/>
              <a:t>Waiting for additional land for sale</a:t>
            </a:r>
          </a:p>
          <a:p>
            <a:r>
              <a:rPr lang="en-US" sz="3200" dirty="0"/>
              <a:t>Regionalization with ???</a:t>
            </a:r>
          </a:p>
          <a:p>
            <a:r>
              <a:rPr lang="en-US" sz="3200" dirty="0"/>
              <a:t>Collaborate to open up new land options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F68AE4-14D0-3589-2829-3F669008596C}"/>
              </a:ext>
            </a:extLst>
          </p:cNvPr>
          <p:cNvSpPr txBox="1">
            <a:spLocks/>
          </p:cNvSpPr>
          <p:nvPr/>
        </p:nvSpPr>
        <p:spPr>
          <a:xfrm>
            <a:off x="2142147" y="530776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b="1" dirty="0"/>
              <a:t>…Consensus</a:t>
            </a:r>
          </a:p>
        </p:txBody>
      </p:sp>
    </p:spTree>
    <p:extLst>
      <p:ext uri="{BB962C8B-B14F-4D97-AF65-F5344CB8AC3E}">
        <p14:creationId xmlns:p14="http://schemas.microsoft.com/office/powerpoint/2010/main" val="373404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47814-390F-77BD-5986-E6DC93AA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57" y="2742183"/>
            <a:ext cx="6868757" cy="14005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200" b="1" dirty="0"/>
              <a:t>Partnership with Parks &amp; Rec </a:t>
            </a:r>
            <a:br>
              <a:rPr lang="en-US" sz="4200" b="1" dirty="0"/>
            </a:br>
            <a:r>
              <a:rPr lang="en-US" sz="4200" b="1" dirty="0"/>
              <a:t>at </a:t>
            </a:r>
            <a:r>
              <a:rPr lang="en-US" sz="4200" b="1" dirty="0" err="1"/>
              <a:t>Pirone</a:t>
            </a:r>
            <a:r>
              <a:rPr lang="en-US" sz="4200" b="1" dirty="0"/>
              <a:t> Park</a:t>
            </a:r>
          </a:p>
        </p:txBody>
      </p:sp>
      <p:sp>
        <p:nvSpPr>
          <p:cNvPr id="2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Hands holding each other">
            <a:extLst>
              <a:ext uri="{FF2B5EF4-FFF2-40B4-BE49-F238E27FC236}">
                <a16:creationId xmlns:a16="http://schemas.microsoft.com/office/drawing/2014/main" id="{24779BDD-25E7-815B-3A3A-E393A73B4E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22926" b="-2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5BE51-E3ED-CA31-20A1-297D2FB97AB7}"/>
              </a:ext>
            </a:extLst>
          </p:cNvPr>
          <p:cNvSpPr txBox="1"/>
          <p:nvPr/>
        </p:nvSpPr>
        <p:spPr>
          <a:xfrm>
            <a:off x="5187847" y="4539727"/>
            <a:ext cx="664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Parks Commission is excited to partner with seniors!</a:t>
            </a:r>
          </a:p>
        </p:txBody>
      </p:sp>
    </p:spTree>
    <p:extLst>
      <p:ext uri="{BB962C8B-B14F-4D97-AF65-F5344CB8AC3E}">
        <p14:creationId xmlns:p14="http://schemas.microsoft.com/office/powerpoint/2010/main" val="183418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Placeholder 10" descr="Map&#10;&#10;Description automatically generated">
            <a:extLst>
              <a:ext uri="{FF2B5EF4-FFF2-40B4-BE49-F238E27FC236}">
                <a16:creationId xmlns:a16="http://schemas.microsoft.com/office/drawing/2014/main" id="{75167C9F-B670-4328-1CC9-E213975D77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b="66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0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A541-54D6-F58C-4DE8-1710248B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Partnership Benefits Seniors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18F53-BBCC-7E2B-20B2-FC5F28EE2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30" y="1441526"/>
            <a:ext cx="10769616" cy="5222886"/>
          </a:xfrm>
        </p:spPr>
        <p:txBody>
          <a:bodyPr>
            <a:normAutofit fontScale="925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eet senior needs: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Right-sized building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Variety of programs &amp; services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Convenient location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Ample parking</a:t>
            </a: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eniors get facilities and programs that we cannot get with a stand-alone senior center.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Town-owned land = free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Scheduling: T</a:t>
            </a: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schedules of seniors and Parks &amp; Rec are complimentary.  Each can have their own space and time when needed and collaborate when desired.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9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AEA421-5F29-4BA7-9360-2501B5987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348F0CB-4904-4DEF-BDD4-ADEC2DCC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C42A2-062D-1E85-007F-66820DCF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Goals for Today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83E1B8-79B3-49BB-8704-58E4AB1AF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BB34D5F-2B87-438E-8236-69C6068D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577308-5548-831A-6F8D-F5FF695F1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429704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019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6CEE-CA47-0E5B-D667-ABF82EF5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Downsides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6E634-F192-28A9-E155-50AA031A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553229" cy="41954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Lack of visibility from the road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Reduction in open space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Increased cost vs senior center alone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Rehoming existing field users – a plan is developing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Shared space (pro &amp; con)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800"/>
              <a:t>NOTE:  </a:t>
            </a:r>
            <a:r>
              <a:rPr lang="en-US" sz="2800" dirty="0" err="1"/>
              <a:t>Pirone</a:t>
            </a:r>
            <a:r>
              <a:rPr lang="en-US" sz="2800" dirty="0"/>
              <a:t> Park location is contingent upon Parks &amp; Rec request for a gym</a:t>
            </a:r>
          </a:p>
          <a:p>
            <a:pPr>
              <a:lnSpc>
                <a:spcPct val="2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4666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A9570-F098-0792-008C-AA2AB776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591B0-DA61-104C-E128-11CA56818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11445"/>
            <a:ext cx="10358961" cy="45702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input: Seniors, families, public</a:t>
            </a:r>
          </a:p>
          <a:p>
            <a:r>
              <a:rPr lang="en-US" dirty="0"/>
              <a:t>March 27: Selectboard update &amp; create Building Committee</a:t>
            </a:r>
          </a:p>
          <a:p>
            <a:r>
              <a:rPr lang="en-US" dirty="0"/>
              <a:t>Building Committee works to:</a:t>
            </a:r>
          </a:p>
          <a:p>
            <a:pPr lvl="1"/>
            <a:r>
              <a:rPr lang="en-US" dirty="0"/>
              <a:t>Seek funding for conceptual plans</a:t>
            </a:r>
          </a:p>
          <a:p>
            <a:pPr lvl="1"/>
            <a:r>
              <a:rPr lang="en-US" dirty="0"/>
              <a:t>Oversee conceptual plan development</a:t>
            </a:r>
          </a:p>
          <a:p>
            <a:pPr lvl="1"/>
            <a:r>
              <a:rPr lang="en-US" dirty="0"/>
              <a:t>Additional public input </a:t>
            </a:r>
          </a:p>
          <a:p>
            <a:pPr lvl="1"/>
            <a:r>
              <a:rPr lang="en-US" dirty="0"/>
              <a:t>Finalize conceptual plans</a:t>
            </a:r>
          </a:p>
          <a:p>
            <a:pPr lvl="1"/>
            <a:r>
              <a:rPr lang="en-US" dirty="0"/>
              <a:t>Seek funding for “design development” (engineering &amp; construction documents)</a:t>
            </a:r>
          </a:p>
          <a:p>
            <a:pPr lvl="1"/>
            <a:r>
              <a:rPr lang="en-US" dirty="0"/>
              <a:t>Oversee design development</a:t>
            </a:r>
          </a:p>
          <a:p>
            <a:pPr lvl="1"/>
            <a:r>
              <a:rPr lang="en-US" dirty="0"/>
              <a:t>Seek construction funding</a:t>
            </a:r>
          </a:p>
          <a:p>
            <a:pPr lvl="1"/>
            <a:r>
              <a:rPr lang="en-US" dirty="0"/>
              <a:t>Build</a:t>
            </a:r>
          </a:p>
          <a:p>
            <a:pPr lvl="1"/>
            <a:r>
              <a:rPr lang="en-US" dirty="0"/>
              <a:t>Enjoy!</a:t>
            </a:r>
          </a:p>
        </p:txBody>
      </p:sp>
    </p:spTree>
    <p:extLst>
      <p:ext uri="{BB962C8B-B14F-4D97-AF65-F5344CB8AC3E}">
        <p14:creationId xmlns:p14="http://schemas.microsoft.com/office/powerpoint/2010/main" val="3231813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9D04-E914-32BF-32C5-B12D516F1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458" y="4542502"/>
            <a:ext cx="9181185" cy="1189985"/>
          </a:xfrm>
        </p:spPr>
        <p:txBody>
          <a:bodyPr>
            <a:normAutofit/>
          </a:bodyPr>
          <a:lstStyle/>
          <a:p>
            <a:r>
              <a:rPr lang="en-US" sz="6000" dirty="0"/>
              <a:t>What do </a:t>
            </a:r>
            <a:r>
              <a:rPr lang="en-US" sz="6000" b="1" dirty="0"/>
              <a:t>YOU</a:t>
            </a:r>
            <a:r>
              <a:rPr lang="en-US" sz="6000" dirty="0"/>
              <a:t> think?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87AD2-9648-354A-89C7-F81F4B98F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58" y="5740494"/>
            <a:ext cx="9181185" cy="507905"/>
          </a:xfrm>
        </p:spPr>
        <p:txBody>
          <a:bodyPr>
            <a:normAutofit/>
          </a:bodyPr>
          <a:lstStyle/>
          <a:p>
            <a:r>
              <a:rPr lang="en-US" dirty="0"/>
              <a:t>Questions?  Comments?  Concerns?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072EA-4252-168B-9360-2DDFB3EF6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97" b="-3"/>
          <a:stretch/>
        </p:blipFill>
        <p:spPr>
          <a:xfrm>
            <a:off x="635458" y="640080"/>
            <a:ext cx="451759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26" name="Picture 2" descr="Senior Grey-haired Woman Covering Ears with Finger Celebrating Crazy ...">
            <a:extLst>
              <a:ext uri="{FF2B5EF4-FFF2-40B4-BE49-F238E27FC236}">
                <a16:creationId xmlns:a16="http://schemas.microsoft.com/office/drawing/2014/main" id="{EB4AE5B4-9A91-8BE8-6AEA-A88464EC0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r="9022" b="-3"/>
          <a:stretch/>
        </p:blipFill>
        <p:spPr bwMode="auto">
          <a:xfrm>
            <a:off x="5299050" y="640080"/>
            <a:ext cx="4517593" cy="36027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0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F4B34-96A3-E630-FBE6-BA353536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6974911" cy="86142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9E186-BB09-96D1-DA78-5AED78F3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6974915" cy="3329581"/>
          </a:xfrm>
        </p:spPr>
        <p:txBody>
          <a:bodyPr>
            <a:normAutofit/>
          </a:bodyPr>
          <a:lstStyle/>
          <a:p>
            <a:r>
              <a:rPr lang="en-US" b="1" dirty="0"/>
              <a:t>Current Senior Center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0497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uple of benche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719DF101-87BF-6026-E1B3-F5FD69970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" b="1131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6A37B2-96DC-4E18-8CB3-F97D09560AA3}"/>
              </a:ext>
            </a:extLst>
          </p:cNvPr>
          <p:cNvSpPr txBox="1"/>
          <p:nvPr/>
        </p:nvSpPr>
        <p:spPr>
          <a:xfrm>
            <a:off x="7028496" y="1414627"/>
            <a:ext cx="519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Senior Center Exterior:</a:t>
            </a:r>
            <a:endParaRPr lang="en-US" sz="36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5ABBF2D-E062-0349-DBEB-1621B5B6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887" y="2844735"/>
            <a:ext cx="5034886" cy="3191630"/>
          </a:xfrm>
        </p:spPr>
        <p:txBody>
          <a:bodyPr/>
          <a:lstStyle/>
          <a:p>
            <a:r>
              <a:rPr lang="en-US" sz="2800" dirty="0"/>
              <a:t>Difficult to Find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Limited Parking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Unwelcoming Entrance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4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72316-B03D-C8B7-9443-4F5054E6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b="1" dirty="0">
                <a:solidFill>
                  <a:srgbClr val="EBEBEB"/>
                </a:solidFill>
              </a:rPr>
              <a:t>Interior Staff Spaces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2D09C-0970-1891-3268-CE180CD7D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170" y="1749286"/>
            <a:ext cx="6927924" cy="378541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rgbClr val="FFFFFF"/>
                </a:solidFill>
              </a:rPr>
              <a:t>Lack of space and privacy needed for planning and collaboration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rgbClr val="FFFFFF"/>
                </a:solidFill>
              </a:rPr>
              <a:t>Lack of private areas for discussing finances, health, nutrition, and mental health issues, reducing requests for support</a:t>
            </a:r>
          </a:p>
        </p:txBody>
      </p:sp>
      <p:sp>
        <p:nvSpPr>
          <p:cNvPr id="6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5F10243B-7F05-4064-8762-52E9FCCFB1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913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92A8D-39FE-2F25-4EBC-DDC95E33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Interior Spaces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673706A-57C6-227C-78F4-68B35A0C6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649896"/>
            <a:ext cx="6531799" cy="4573923"/>
          </a:xfrm>
        </p:spPr>
        <p:txBody>
          <a:bodyPr>
            <a:normAutofit/>
          </a:bodyPr>
          <a:lstStyle/>
          <a:p>
            <a:r>
              <a:rPr lang="en-US" dirty="0"/>
              <a:t>Lack of a commercial kitchen </a:t>
            </a:r>
          </a:p>
          <a:p>
            <a:r>
              <a:rPr lang="en-US" dirty="0"/>
              <a:t>Open kitchen detracts from comfortable dining </a:t>
            </a:r>
          </a:p>
          <a:p>
            <a:r>
              <a:rPr lang="en-US" dirty="0"/>
              <a:t>Living room area is limited in size and use </a:t>
            </a:r>
          </a:p>
          <a:p>
            <a:r>
              <a:rPr lang="en-US" dirty="0"/>
              <a:t>Bathrooms do not meet the needs of all seniors or ADA requirements </a:t>
            </a:r>
          </a:p>
          <a:p>
            <a:r>
              <a:rPr lang="en-US" dirty="0"/>
              <a:t>The limited size does not allow the diverse range of spaces &amp; programs needed</a:t>
            </a:r>
          </a:p>
          <a:p>
            <a:r>
              <a:rPr lang="en-US" dirty="0"/>
              <a:t>The low ceilings and limited windows do not provide a warm and welcoming atmosphere</a:t>
            </a:r>
          </a:p>
          <a:p>
            <a:r>
              <a:rPr lang="en-US" dirty="0"/>
              <a:t>No large event spaces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15A079DC-EC2F-C3BE-BE42-3A8B76C0C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5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053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B59A-E00B-6759-4B56-A6DC68A9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97211" cy="1400530"/>
          </a:xfrm>
        </p:spPr>
        <p:txBody>
          <a:bodyPr/>
          <a:lstStyle/>
          <a:p>
            <a:r>
              <a:rPr lang="en-US" dirty="0"/>
              <a:t>What Seniors Want – We Heard You!</a:t>
            </a:r>
            <a:br>
              <a:rPr lang="en-US" dirty="0"/>
            </a:br>
            <a:r>
              <a:rPr lang="en-US" sz="2400" dirty="0"/>
              <a:t>Community Forum, September 2019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36B7B29-D5CF-E3D2-A278-81E13ECD3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25" y="1775791"/>
            <a:ext cx="7237079" cy="4886950"/>
          </a:xfrm>
        </p:spPr>
      </p:pic>
    </p:spTree>
    <p:extLst>
      <p:ext uri="{BB962C8B-B14F-4D97-AF65-F5344CB8AC3E}">
        <p14:creationId xmlns:p14="http://schemas.microsoft.com/office/powerpoint/2010/main" val="392518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52F8-E4C2-61B2-2AB8-3D5CC1AA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New Center, You Want…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A6DC0E6-6037-FB2A-C228-D4006968F7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9388843"/>
              </p:ext>
            </p:extLst>
          </p:nvPr>
        </p:nvGraphicFramePr>
        <p:xfrm>
          <a:off x="815010" y="1928054"/>
          <a:ext cx="10249641" cy="419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844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Chart, funnel chart&#10;&#10;Description automatically generated">
            <a:extLst>
              <a:ext uri="{FF2B5EF4-FFF2-40B4-BE49-F238E27FC236}">
                <a16:creationId xmlns:a16="http://schemas.microsoft.com/office/drawing/2014/main" id="{89E2045A-DFE6-4971-C184-8A4AADC58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27" y="643467"/>
            <a:ext cx="3899745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76851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4485</TotalTime>
  <Words>556</Words>
  <Application>Microsoft Office PowerPoint</Application>
  <PresentationFormat>Widescreen</PresentationFormat>
  <Paragraphs>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Symbol</vt:lpstr>
      <vt:lpstr>Wingdings 3</vt:lpstr>
      <vt:lpstr>Ion</vt:lpstr>
      <vt:lpstr>Senior Center  Building Update</vt:lpstr>
      <vt:lpstr>Goals for Today</vt:lpstr>
      <vt:lpstr>Current Senior Center</vt:lpstr>
      <vt:lpstr>Difficult to Find  Limited Parking  Unwelcoming Entrance </vt:lpstr>
      <vt:lpstr>Interior Staff Spaces</vt:lpstr>
      <vt:lpstr>Interior Spaces</vt:lpstr>
      <vt:lpstr>What Seniors Want – We Heard You! Community Forum, September 2019</vt:lpstr>
      <vt:lpstr>At The New Center, You Want…</vt:lpstr>
      <vt:lpstr>PowerPoint Presentation</vt:lpstr>
      <vt:lpstr>A New  “Center for Active Living”</vt:lpstr>
      <vt:lpstr>PowerPoint Presentation</vt:lpstr>
      <vt:lpstr>Challenge: Finding Suitable Land</vt:lpstr>
      <vt:lpstr>Many Sites Have Been Considered</vt:lpstr>
      <vt:lpstr>Request for Proposals  Yielded No Additional Site Options</vt:lpstr>
      <vt:lpstr>Back to the Drawing Board</vt:lpstr>
      <vt:lpstr>Brainstorming…</vt:lpstr>
      <vt:lpstr>Partnership with Parks &amp; Rec  at Pirone Park</vt:lpstr>
      <vt:lpstr>PowerPoint Presentation</vt:lpstr>
      <vt:lpstr>Partnership Benefits Seniors</vt:lpstr>
      <vt:lpstr>Potential Downsides</vt:lpstr>
      <vt:lpstr>Next Steps</vt:lpstr>
      <vt:lpstr>What do YOU think?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Petrossi</dc:creator>
  <cp:lastModifiedBy>Katie Petrossi</cp:lastModifiedBy>
  <cp:revision>40</cp:revision>
  <dcterms:created xsi:type="dcterms:W3CDTF">2022-05-15T20:06:53Z</dcterms:created>
  <dcterms:modified xsi:type="dcterms:W3CDTF">2023-03-22T16:25:30Z</dcterms:modified>
</cp:coreProperties>
</file>