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handoutMasterIdLst>
    <p:handoutMasterId r:id="rId13"/>
  </p:handoutMasterIdLst>
  <p:sldIdLst>
    <p:sldId id="256" r:id="rId5"/>
    <p:sldId id="257" r:id="rId6"/>
    <p:sldId id="258"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0704" autoAdjust="0"/>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2/20/2024</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2/20/2024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Graphic 7">
            <a:extLst>
              <a:ext uri="{FF2B5EF4-FFF2-40B4-BE49-F238E27FC236}">
                <a16:creationId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a:t>Click icon to add SmartArt graphic</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6831155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en-US"/>
              <a:t>Click to edit Master text styles</a:t>
            </a:r>
          </a:p>
        </p:txBody>
      </p:sp>
      <p:sp>
        <p:nvSpPr>
          <p:cNvPr id="17" name="Text Placeholder 15">
            <a:extLst>
              <a:ext uri="{FF2B5EF4-FFF2-40B4-BE49-F238E27FC236}">
                <a16:creationId xmlns:a16="http://schemas.microsoft.com/office/drawing/2014/main"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en-US"/>
              <a:t>Click to edit Master text styles</a:t>
            </a:r>
          </a:p>
        </p:txBody>
      </p:sp>
      <p:sp>
        <p:nvSpPr>
          <p:cNvPr id="18" name="Text Placeholder 15">
            <a:extLst>
              <a:ext uri="{FF2B5EF4-FFF2-40B4-BE49-F238E27FC236}">
                <a16:creationId xmlns:a16="http://schemas.microsoft.com/office/drawing/2014/main"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en-US"/>
              <a:t>Click to edit Master text styles</a:t>
            </a:r>
          </a:p>
        </p:txBody>
      </p:sp>
      <p:sp>
        <p:nvSpPr>
          <p:cNvPr id="19" name="Text Placeholder 15">
            <a:extLst>
              <a:ext uri="{FF2B5EF4-FFF2-40B4-BE49-F238E27FC236}">
                <a16:creationId xmlns:a16="http://schemas.microsoft.com/office/drawing/2014/main"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en-US"/>
              <a:t>Click to edit Master text styles</a:t>
            </a:r>
          </a:p>
        </p:txBody>
      </p:sp>
      <p:sp>
        <p:nvSpPr>
          <p:cNvPr id="34" name="Text Placeholder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a16="http://schemas.microsoft.com/office/drawing/2014/main" id="{874DC36F-5D3E-439D-80B5-32633FC34434}"/>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6" name="Footer Placeholder 5">
            <a:extLst>
              <a:ext uri="{FF2B5EF4-FFF2-40B4-BE49-F238E27FC236}">
                <a16:creationId xmlns:a16="http://schemas.microsoft.com/office/drawing/2014/main" id="{6C710A8A-CEC9-4787-A745-C28DD965F7DD}"/>
              </a:ext>
            </a:extLst>
          </p:cNvPr>
          <p:cNvSpPr>
            <a:spLocks noGrp="1"/>
          </p:cNvSpPr>
          <p:nvPr>
            <p:ph type="ftr" sz="quarter" idx="11"/>
          </p:nvPr>
        </p:nvSpPr>
        <p:spPr>
          <a:xfrm>
            <a:off x="6749143" y="6356350"/>
            <a:ext cx="3775981" cy="365125"/>
          </a:xfrm>
        </p:spPr>
        <p:txBody>
          <a:bodyPr/>
          <a:lstStyle>
            <a:lvl1pPr>
              <a:defRPr sz="900"/>
            </a:lvl1pPr>
          </a:lstStyle>
          <a:p>
            <a:r>
              <a:rPr lang="en-US" dirty="0"/>
              <a:t>PRESENTATION TITLE</a:t>
            </a:r>
          </a:p>
        </p:txBody>
      </p:sp>
      <p:sp>
        <p:nvSpPr>
          <p:cNvPr id="7" name="Slide Number Placeholder 6">
            <a:extLst>
              <a:ext uri="{FF2B5EF4-FFF2-40B4-BE49-F238E27FC236}">
                <a16:creationId xmlns:a16="http://schemas.microsoft.com/office/drawing/2014/main" id="{4162BD04-8F01-472A-9456-4702A2218BB5}"/>
              </a:ext>
            </a:extLst>
          </p:cNvPr>
          <p:cNvSpPr>
            <a:spLocks noGrp="1"/>
          </p:cNvSpPr>
          <p:nvPr>
            <p:ph type="sldNum" sz="quarter" idx="12"/>
          </p:nvPr>
        </p:nvSpPr>
        <p:spPr>
          <a:xfrm>
            <a:off x="10810874" y="6356350"/>
            <a:ext cx="542925" cy="365125"/>
          </a:xfr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6525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243245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a16="http://schemas.microsoft.com/office/drawing/2014/main" id="{B2368EF4-1233-48C7-8DB5-75844BFCD594}"/>
              </a:ext>
              <a:ext uri="{C183D7F6-B498-43B3-948B-1728B52AA6E4}">
                <adec:decorative xmlns:adec="http://schemas.microsoft.com/office/drawing/2017/decorative"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889671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4" name="Group 3">
            <a:extLst>
              <a:ext uri="{FF2B5EF4-FFF2-40B4-BE49-F238E27FC236}">
                <a16:creationId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a16="http://schemas.microsoft.com/office/drawing/2014/main" id="{71F34533-9677-48AF-9374-976825F4BB7E}"/>
              </a:ext>
            </a:extLst>
          </p:cNvPr>
          <p:cNvSpPr>
            <a:spLocks noGrp="1"/>
          </p:cNvSpPr>
          <p:nvPr>
            <p:ph type="dt" sz="half" idx="10"/>
          </p:nvPr>
        </p:nvSpPr>
        <p:spPr>
          <a:xfrm>
            <a:off x="838200" y="6356350"/>
            <a:ext cx="2743200" cy="365125"/>
          </a:xfrm>
        </p:spPr>
        <p:txBody>
          <a:bodyPr/>
          <a:lstStyle>
            <a:lvl1pPr>
              <a:defRPr sz="900"/>
            </a:lvl1pPr>
          </a:lstStyle>
          <a:p>
            <a:r>
              <a:rPr lang="en-US" dirty="0"/>
              <a:t>20XX</a:t>
            </a:r>
          </a:p>
        </p:txBody>
      </p:sp>
      <p:sp>
        <p:nvSpPr>
          <p:cNvPr id="22" name="Footer Placeholder 7">
            <a:extLst>
              <a:ext uri="{FF2B5EF4-FFF2-40B4-BE49-F238E27FC236}">
                <a16:creationId xmlns:a16="http://schemas.microsoft.com/office/drawing/2014/main" id="{4FAB8A26-B99E-4F96-8327-A932A14F2C03}"/>
              </a:ext>
            </a:extLst>
          </p:cNvPr>
          <p:cNvSpPr>
            <a:spLocks noGrp="1"/>
          </p:cNvSpPr>
          <p:nvPr>
            <p:ph type="ftr" sz="quarter" idx="11"/>
          </p:nvPr>
        </p:nvSpPr>
        <p:spPr>
          <a:xfrm>
            <a:off x="4038600" y="6356350"/>
            <a:ext cx="4114800" cy="365125"/>
          </a:xfrm>
        </p:spPr>
        <p:txBody>
          <a:bodyPr/>
          <a:lstStyle>
            <a:lvl1pPr>
              <a:defRPr sz="900"/>
            </a:lvl1pPr>
          </a:lstStyle>
          <a:p>
            <a:r>
              <a:rPr lang="en-US" dirty="0"/>
              <a:t>PRESENTATION TITLE</a:t>
            </a:r>
          </a:p>
        </p:txBody>
      </p:sp>
      <p:sp>
        <p:nvSpPr>
          <p:cNvPr id="24" name="Slide Number Placeholder 8">
            <a:extLst>
              <a:ext uri="{FF2B5EF4-FFF2-40B4-BE49-F238E27FC236}">
                <a16:creationId xmlns:a16="http://schemas.microsoft.com/office/drawing/2014/main" id="{EB0962D2-BCC3-48AB-A769-2A7327D29191}"/>
              </a:ext>
            </a:extLst>
          </p:cNvPr>
          <p:cNvSpPr>
            <a:spLocks noGrp="1"/>
          </p:cNvSpPr>
          <p:nvPr>
            <p:ph type="sldNum" sz="quarter" idx="12"/>
          </p:nvPr>
        </p:nvSpPr>
        <p:spPr>
          <a:xfrm>
            <a:off x="8610600" y="6356350"/>
            <a:ext cx="2743200"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Graphic 5">
            <a:extLst>
              <a:ext uri="{FF2B5EF4-FFF2-40B4-BE49-F238E27FC236}">
                <a16:creationId xmlns:a16="http://schemas.microsoft.com/office/drawing/2014/main" id="{ED3361C9-310A-4255-A94E-B77588962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a16="http://schemas.microsoft.com/office/drawing/2014/main" id="{BF358517-D7B7-40D0-A9D0-B650C80898AC}"/>
              </a:ext>
            </a:extLst>
          </p:cNvPr>
          <p:cNvSpPr>
            <a:spLocks noGrp="1"/>
          </p:cNvSpPr>
          <p:nvPr>
            <p:ph type="dt" sz="half" idx="10"/>
          </p:nvPr>
        </p:nvSpPr>
        <p:spPr>
          <a:xfrm>
            <a:off x="4267200" y="6356350"/>
            <a:ext cx="1774371" cy="365125"/>
          </a:xfrm>
        </p:spPr>
        <p:txBody>
          <a:bodyPr/>
          <a:lstStyle>
            <a:lvl1pPr>
              <a:defRPr sz="900"/>
            </a:lvl1pPr>
          </a:lstStyle>
          <a:p>
            <a:r>
              <a:rPr lang="en-US" dirty="0"/>
              <a:t>20XX</a:t>
            </a:r>
          </a:p>
        </p:txBody>
      </p:sp>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6479721" y="6356350"/>
            <a:ext cx="2661557" cy="365125"/>
          </a:xfrm>
        </p:spPr>
        <p:txBody>
          <a:bodyPr/>
          <a:lstStyle>
            <a:lvl1pPr>
              <a:defRPr sz="900"/>
            </a:lvl1pPr>
          </a:lstStyle>
          <a:p>
            <a:r>
              <a:rPr lang="en-US" dirty="0"/>
              <a:t>PRESENTATION TITLE</a:t>
            </a:r>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p:nvPr>
        </p:nvSpPr>
        <p:spPr>
          <a:xfrm>
            <a:off x="1333500" y="2924175"/>
            <a:ext cx="2895600" cy="2519363"/>
          </a:xfrm>
        </p:spPr>
        <p:txBody>
          <a:bodyPr>
            <a:normAutofit/>
          </a:bodyPr>
          <a:lstStyle>
            <a:lvl1pPr marL="0" indent="0">
              <a:lnSpc>
                <a:spcPct val="150000"/>
              </a:lnSpc>
              <a:buNone/>
              <a:defRPr sz="1400">
                <a:solidFill>
                  <a:schemeClr val="bg1"/>
                </a:solidFill>
              </a:defRPr>
            </a:lvl1pPr>
            <a:lvl2pPr marL="457200" indent="0">
              <a:lnSpc>
                <a:spcPct val="150000"/>
              </a:lnSpc>
              <a:buNone/>
              <a:defRPr sz="1400">
                <a:solidFill>
                  <a:schemeClr val="bg1"/>
                </a:solidFill>
              </a:defRPr>
            </a:lvl2pPr>
            <a:lvl3pPr marL="914400" indent="0">
              <a:lnSpc>
                <a:spcPct val="150000"/>
              </a:lnSpc>
              <a:buNone/>
              <a:defRPr sz="1400">
                <a:solidFill>
                  <a:schemeClr val="bg1"/>
                </a:solidFill>
              </a:defRPr>
            </a:lvl3pPr>
            <a:lvl4pPr marL="1371600" indent="0">
              <a:lnSpc>
                <a:spcPct val="150000"/>
              </a:lnSpc>
              <a:buNone/>
              <a:defRPr sz="1400">
                <a:solidFill>
                  <a:schemeClr val="bg1"/>
                </a:solidFill>
              </a:defRPr>
            </a:lvl4pPr>
            <a:lvl5pPr marL="1828800" indent="0">
              <a:lnSpc>
                <a:spcPct val="150000"/>
              </a:lnSpc>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F5093-3C53-4152-B8FE-0522E0795269}"/>
              </a:ext>
            </a:extLst>
          </p:cNvPr>
          <p:cNvSpPr>
            <a:spLocks noGrp="1"/>
          </p:cNvSpPr>
          <p:nvPr>
            <p:ph type="dt" sz="half" idx="10"/>
          </p:nvPr>
        </p:nvSpPr>
        <p:spPr>
          <a:xfrm>
            <a:off x="1333500" y="6356350"/>
            <a:ext cx="985157"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7727F11D-8AF8-44D6-A48B-D8C7779B8B08}"/>
              </a:ext>
            </a:extLst>
          </p:cNvPr>
          <p:cNvSpPr>
            <a:spLocks noGrp="1"/>
          </p:cNvSpPr>
          <p:nvPr>
            <p:ph type="ftr" sz="quarter" idx="11"/>
          </p:nvPr>
        </p:nvSpPr>
        <p:spPr>
          <a:xfrm>
            <a:off x="2669886" y="6356349"/>
            <a:ext cx="2482842"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658C0879-6B0F-4AF6-A997-EC61DA8964AE}"/>
              </a:ext>
            </a:extLst>
          </p:cNvPr>
          <p:cNvSpPr>
            <a:spLocks noGrp="1"/>
          </p:cNvSpPr>
          <p:nvPr>
            <p:ph type="sldNum" sz="quarter" idx="12"/>
          </p:nvPr>
        </p:nvSpPr>
        <p:spPr>
          <a:xfrm>
            <a:off x="5536305" y="6356350"/>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620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13620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11EBF9-6826-475B-8079-C11128991BAE}"/>
              </a:ext>
            </a:extLst>
          </p:cNvPr>
          <p:cNvSpPr>
            <a:spLocks noGrp="1"/>
          </p:cNvSpPr>
          <p:nvPr>
            <p:ph type="dt" sz="half" idx="10"/>
          </p:nvPr>
        </p:nvSpPr>
        <p:spPr>
          <a:xfrm>
            <a:off x="838200" y="6356350"/>
            <a:ext cx="1219200"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3FB726A3-DF54-47D2-8C3A-34FD43A19E8E}"/>
              </a:ext>
            </a:extLst>
          </p:cNvPr>
          <p:cNvSpPr>
            <a:spLocks noGrp="1"/>
          </p:cNvSpPr>
          <p:nvPr>
            <p:ph type="ftr" sz="quarter" idx="11"/>
          </p:nvPr>
        </p:nvSpPr>
        <p:spPr>
          <a:xfrm>
            <a:off x="2463800" y="6356350"/>
            <a:ext cx="3479800"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D0CD125A-4493-4967-9146-841D0EF3BC63}"/>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7" name="Group 6">
            <a:extLst>
              <a:ext uri="{FF2B5EF4-FFF2-40B4-BE49-F238E27FC236}">
                <a16:creationId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73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2148840"/>
            <a:ext cx="4179570" cy="1715531"/>
          </a:xfrm>
        </p:spPr>
        <p:txBody>
          <a:bodyPr anchor="b">
            <a:noAutofit/>
          </a:bodyPr>
          <a:lstStyle>
            <a:lvl1pPr algn="l">
              <a:defRPr sz="3600" spc="15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991350" y="3962003"/>
            <a:ext cx="4179570" cy="365125"/>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Graphic 4">
            <a:extLst>
              <a:ext uri="{FF2B5EF4-FFF2-40B4-BE49-F238E27FC236}">
                <a16:creationId xmlns:a16="http://schemas.microsoft.com/office/drawing/2014/main" id="{F05D2CCB-CCFC-4A8A-ADA9-C1E4D13B96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269951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a:t>Click icon to add chart</a:t>
            </a:r>
            <a:endParaRPr lang="en-US" dirty="0"/>
          </a:p>
        </p:txBody>
      </p:sp>
    </p:spTree>
    <p:extLst>
      <p:ext uri="{BB962C8B-B14F-4D97-AF65-F5344CB8AC3E}">
        <p14:creationId xmlns:p14="http://schemas.microsoft.com/office/powerpoint/2010/main" val="14852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a:t>Click icon to add table</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6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2278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4" name="Text Placeholder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9" name="Text Placeholder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0" name="Text Placeholder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1" name="Text Placeholder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solidFill>
                  <a:srgbClr val="898989"/>
                </a:solidFill>
              </a:defRPr>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571206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6" r:id="rId5"/>
    <p:sldLayoutId id="2147483667" r:id="rId6"/>
    <p:sldLayoutId id="2147483654" r:id="rId7"/>
    <p:sldLayoutId id="2147483663" r:id="rId8"/>
    <p:sldLayoutId id="2147483662" r:id="rId9"/>
    <p:sldLayoutId id="2147483668" r:id="rId10"/>
    <p:sldLayoutId id="2147483652" r:id="rId11"/>
    <p:sldLayoutId id="2147483653" r:id="rId12"/>
    <p:sldLayoutId id="2147483660" r:id="rId13"/>
    <p:sldLayoutId id="2147483664" r:id="rId14"/>
    <p:sldLayoutId id="2147483665" r:id="rId15"/>
  </p:sldLayoutIdLst>
  <p:hf hdr="0" dt="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4630723" y="4703288"/>
            <a:ext cx="7222921" cy="1504566"/>
          </a:xfrm>
        </p:spPr>
        <p:txBody>
          <a:bodyPr/>
          <a:lstStyle/>
          <a:p>
            <a:r>
              <a:rPr lang="en-US" sz="6600" dirty="0"/>
              <a:t>Special permits</a:t>
            </a:r>
          </a:p>
        </p:txBody>
      </p:sp>
    </p:spTree>
    <p:extLst>
      <p:ext uri="{BB962C8B-B14F-4D97-AF65-F5344CB8AC3E}">
        <p14:creationId xmlns:p14="http://schemas.microsoft.com/office/powerpoint/2010/main" val="2586058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5859-10C9-4588-9727-B9362E26C29D}"/>
              </a:ext>
            </a:extLst>
          </p:cNvPr>
          <p:cNvSpPr>
            <a:spLocks noGrp="1"/>
          </p:cNvSpPr>
          <p:nvPr>
            <p:ph type="title"/>
          </p:nvPr>
        </p:nvSpPr>
        <p:spPr>
          <a:xfrm>
            <a:off x="706687" y="222310"/>
            <a:ext cx="5165607" cy="550765"/>
          </a:xfrm>
        </p:spPr>
        <p:txBody>
          <a:bodyPr/>
          <a:lstStyle/>
          <a:p>
            <a:r>
              <a:rPr lang="en-US" dirty="0"/>
              <a:t>What is a special permit?</a:t>
            </a:r>
          </a:p>
        </p:txBody>
      </p:sp>
      <p:sp>
        <p:nvSpPr>
          <p:cNvPr id="3" name="Content Placeholder 2">
            <a:extLst>
              <a:ext uri="{FF2B5EF4-FFF2-40B4-BE49-F238E27FC236}">
                <a16:creationId xmlns:a16="http://schemas.microsoft.com/office/drawing/2014/main" id="{5671D7E5-EF66-4BCD-8DAA-E9061157F0BE}"/>
              </a:ext>
            </a:extLst>
          </p:cNvPr>
          <p:cNvSpPr>
            <a:spLocks noGrp="1"/>
          </p:cNvSpPr>
          <p:nvPr>
            <p:ph idx="1"/>
          </p:nvPr>
        </p:nvSpPr>
        <p:spPr>
          <a:xfrm>
            <a:off x="176170" y="904556"/>
            <a:ext cx="5561900" cy="5048888"/>
          </a:xfrm>
        </p:spPr>
        <p:txBody>
          <a:bodyPr>
            <a:normAutofit fontScale="85000" lnSpcReduction="10000"/>
          </a:bodyPr>
          <a:lstStyle/>
          <a:p>
            <a:pPr marL="285750" indent="-285750" algn="just">
              <a:buFont typeface="Arial" panose="020B0604020202020204" pitchFamily="34" charset="0"/>
              <a:buChar char="•"/>
            </a:pPr>
            <a:r>
              <a:rPr lang="en-US" b="0" i="0" dirty="0">
                <a:effectLst/>
                <a:latin typeface="Raleway" pitchFamily="2" charset="0"/>
              </a:rPr>
              <a:t>A </a:t>
            </a:r>
            <a:r>
              <a:rPr lang="en-US" b="1" i="0" dirty="0">
                <a:effectLst/>
                <a:latin typeface="Raleway" pitchFamily="2" charset="0"/>
              </a:rPr>
              <a:t>special use permit</a:t>
            </a:r>
            <a:r>
              <a:rPr lang="en-US" b="0" i="0" dirty="0">
                <a:effectLst/>
                <a:latin typeface="Raleway" pitchFamily="2" charset="0"/>
              </a:rPr>
              <a:t> authorizes land uses that are allowed by the ordinance and the applicable zoning district.</a:t>
            </a:r>
            <a:r>
              <a:rPr lang="en-US" dirty="0">
                <a:latin typeface="Raleway" pitchFamily="2" charset="0"/>
              </a:rPr>
              <a:t> These uses are between by-right and not allowed. These are uses that are allowed within the zoning district but require additional review to ensure it will not adversely impact the surrounding area.</a:t>
            </a:r>
          </a:p>
          <a:p>
            <a:pPr marL="285750" indent="-285750" algn="just">
              <a:buFont typeface="Arial" panose="020B0604020202020204" pitchFamily="34" charset="0"/>
              <a:buChar char="•"/>
            </a:pPr>
            <a:r>
              <a:rPr lang="en-US" dirty="0">
                <a:latin typeface="Raleway" pitchFamily="2" charset="0"/>
              </a:rPr>
              <a:t>Special Use Permits may also be referred to as conditional-use permits. Conditional Use Permits allow the municipality to have additional review of certain uses and allows the to place conditions that would make it more suitable to the surrounding area.</a:t>
            </a:r>
            <a:endParaRPr lang="en-US" b="0" i="0" dirty="0">
              <a:effectLst/>
              <a:latin typeface="Raleway" pitchFamily="2" charset="0"/>
            </a:endParaRPr>
          </a:p>
          <a:p>
            <a:pPr marL="285750" indent="-285750" algn="just">
              <a:buFont typeface="Arial" panose="020B0604020202020204" pitchFamily="34" charset="0"/>
              <a:buChar char="•"/>
            </a:pPr>
            <a:r>
              <a:rPr lang="en-US" b="0" i="0" dirty="0">
                <a:effectLst/>
                <a:latin typeface="Raleway" pitchFamily="2" charset="0"/>
              </a:rPr>
              <a:t>Special permits are approvals given to uses that meet certain standards or conditions which are listed in the local zoning ordinance. The conditions are often designed to ensure that the use will not adversely affect nearby, existing uses. Special permits are commonly employed to protect residential neighborhoods against potentially disruptive uses — uses which might generate substantial amounts of noise, odor, or traffic, or which might in some other way be incompatible with the neighborhood. For this reason, uses such as gas stations and convenience stores often require special permits.</a:t>
            </a:r>
          </a:p>
          <a:p>
            <a:pPr marL="285750" indent="-285750">
              <a:buFont typeface="Arial" panose="020B0604020202020204" pitchFamily="34" charset="0"/>
              <a:buChar char="•"/>
            </a:pPr>
            <a:endParaRPr lang="en-US" b="0" i="0" dirty="0">
              <a:effectLst/>
              <a:latin typeface="Raleway" pitchFamily="2" charset="0"/>
            </a:endParaRPr>
          </a:p>
          <a:p>
            <a:endParaRPr lang="en-US" u="sng" dirty="0">
              <a:latin typeface="Raleway" pitchFamily="2" charset="0"/>
            </a:endParaRPr>
          </a:p>
          <a:p>
            <a:endParaRPr lang="en-US" b="1" u="sng" dirty="0"/>
          </a:p>
        </p:txBody>
      </p:sp>
      <p:sp>
        <p:nvSpPr>
          <p:cNvPr id="4" name="Footer Placeholder 3">
            <a:extLst>
              <a:ext uri="{FF2B5EF4-FFF2-40B4-BE49-F238E27FC236}">
                <a16:creationId xmlns:a16="http://schemas.microsoft.com/office/drawing/2014/main" id="{36C19884-873C-4D13-BE6D-318CF07B0D12}"/>
              </a:ext>
            </a:extLst>
          </p:cNvPr>
          <p:cNvSpPr>
            <a:spLocks noGrp="1"/>
          </p:cNvSpPr>
          <p:nvPr>
            <p:ph type="ftr" sz="quarter" idx="11"/>
          </p:nvPr>
        </p:nvSpPr>
        <p:spPr>
          <a:xfrm>
            <a:off x="2669886" y="6356349"/>
            <a:ext cx="2482842" cy="365125"/>
          </a:xfrm>
        </p:spPr>
        <p:txBody>
          <a:bodyPr/>
          <a:lstStyle/>
          <a:p>
            <a:r>
              <a:rPr lang="en-US" dirty="0"/>
              <a:t>PRESENTATION TITLE</a:t>
            </a:r>
          </a:p>
        </p:txBody>
      </p:sp>
      <p:sp>
        <p:nvSpPr>
          <p:cNvPr id="6" name="Slide Number Placeholder 5">
            <a:extLst>
              <a:ext uri="{FF2B5EF4-FFF2-40B4-BE49-F238E27FC236}">
                <a16:creationId xmlns:a16="http://schemas.microsoft.com/office/drawing/2014/main" id="{7C991F00-87A7-45A6-8029-B097FA72498D}"/>
              </a:ext>
            </a:extLst>
          </p:cNvPr>
          <p:cNvSpPr>
            <a:spLocks noGrp="1"/>
          </p:cNvSpPr>
          <p:nvPr>
            <p:ph type="sldNum" sz="quarter" idx="12"/>
          </p:nvPr>
        </p:nvSpPr>
        <p:spPr>
          <a:xfrm>
            <a:off x="5536305" y="6356350"/>
            <a:ext cx="987552" cy="365125"/>
          </a:xfrm>
        </p:spPr>
        <p:txBody>
          <a:bodyPr/>
          <a:lstStyle/>
          <a:p>
            <a:fld id="{A49DFD55-3C28-40EF-9E31-A92D2E4017FF}" type="slidenum">
              <a:rPr lang="en-US" smtClean="0"/>
              <a:pPr/>
              <a:t>2</a:t>
            </a:fld>
            <a:endParaRPr lang="en-US" dirty="0"/>
          </a:p>
        </p:txBody>
      </p:sp>
    </p:spTree>
    <p:extLst>
      <p:ext uri="{BB962C8B-B14F-4D97-AF65-F5344CB8AC3E}">
        <p14:creationId xmlns:p14="http://schemas.microsoft.com/office/powerpoint/2010/main" val="1713219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731C-311B-46F7-A865-6C3AF6B09A47}"/>
              </a:ext>
            </a:extLst>
          </p:cNvPr>
          <p:cNvSpPr>
            <a:spLocks noGrp="1"/>
          </p:cNvSpPr>
          <p:nvPr>
            <p:ph type="title"/>
          </p:nvPr>
        </p:nvSpPr>
        <p:spPr>
          <a:xfrm>
            <a:off x="831850" y="394282"/>
            <a:ext cx="5111750" cy="611523"/>
          </a:xfrm>
        </p:spPr>
        <p:txBody>
          <a:bodyPr/>
          <a:lstStyle/>
          <a:p>
            <a:r>
              <a:rPr lang="en-US" dirty="0"/>
              <a:t>MGL. CH. 40A, Section 9</a:t>
            </a:r>
          </a:p>
        </p:txBody>
      </p:sp>
      <p:sp>
        <p:nvSpPr>
          <p:cNvPr id="3" name="Text Placeholder 2">
            <a:extLst>
              <a:ext uri="{FF2B5EF4-FFF2-40B4-BE49-F238E27FC236}">
                <a16:creationId xmlns:a16="http://schemas.microsoft.com/office/drawing/2014/main" id="{9D5232F9-FD00-464A-9F17-619C91AEF8F3}"/>
              </a:ext>
            </a:extLst>
          </p:cNvPr>
          <p:cNvSpPr>
            <a:spLocks noGrp="1"/>
          </p:cNvSpPr>
          <p:nvPr>
            <p:ph type="body" idx="1"/>
          </p:nvPr>
        </p:nvSpPr>
        <p:spPr>
          <a:xfrm>
            <a:off x="831849" y="1555136"/>
            <a:ext cx="6030345" cy="4199712"/>
          </a:xfrm>
        </p:spPr>
        <p:txBody>
          <a:bodyPr>
            <a:noAutofit/>
          </a:bodyPr>
          <a:lstStyle/>
          <a:p>
            <a:pPr algn="just"/>
            <a:r>
              <a:rPr lang="en-US" sz="2400" dirty="0"/>
              <a:t>Zoning ordinances or by-laws shall provide for specific types of uses which shall only be permitted in specified districts upon the issuance of a special permit. Special permits may be issued only for uses which are in harmony with the general purpose and intent of the ordinance or by-law and shall be subject to general or specific provisions set forth therein; and such permits may also impose conditions, safeguards and limitations on time or use. </a:t>
            </a:r>
          </a:p>
        </p:txBody>
      </p:sp>
      <p:sp>
        <p:nvSpPr>
          <p:cNvPr id="5" name="Footer Placeholder 4">
            <a:extLst>
              <a:ext uri="{FF2B5EF4-FFF2-40B4-BE49-F238E27FC236}">
                <a16:creationId xmlns:a16="http://schemas.microsoft.com/office/drawing/2014/main" id="{8D51ED20-04D4-4894-B0C2-9C541A61A734}"/>
              </a:ext>
            </a:extLst>
          </p:cNvPr>
          <p:cNvSpPr>
            <a:spLocks noGrp="1"/>
          </p:cNvSpPr>
          <p:nvPr>
            <p:ph type="ftr" sz="quarter" idx="11"/>
          </p:nvPr>
        </p:nvSpPr>
        <p:spPr>
          <a:xfrm>
            <a:off x="2463800" y="6356350"/>
            <a:ext cx="3479800" cy="365125"/>
          </a:xfrm>
        </p:spPr>
        <p:txBody>
          <a:bodyPr/>
          <a:lstStyle/>
          <a:p>
            <a:r>
              <a:rPr lang="en-US" dirty="0"/>
              <a:t>PRESENTATION TITLE</a:t>
            </a:r>
          </a:p>
        </p:txBody>
      </p:sp>
      <p:sp>
        <p:nvSpPr>
          <p:cNvPr id="6" name="Slide Number Placeholder 5">
            <a:extLst>
              <a:ext uri="{FF2B5EF4-FFF2-40B4-BE49-F238E27FC236}">
                <a16:creationId xmlns:a16="http://schemas.microsoft.com/office/drawing/2014/main" id="{7BC1787E-7110-4989-B0B8-DD4E0ACC09D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3</a:t>
            </a:fld>
            <a:endParaRPr lang="en-US" dirty="0"/>
          </a:p>
        </p:txBody>
      </p:sp>
    </p:spTree>
    <p:extLst>
      <p:ext uri="{BB962C8B-B14F-4D97-AF65-F5344CB8AC3E}">
        <p14:creationId xmlns:p14="http://schemas.microsoft.com/office/powerpoint/2010/main" val="3571516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E5F11-B7B9-4B80-8C6A-A8A7A7190B77}"/>
              </a:ext>
            </a:extLst>
          </p:cNvPr>
          <p:cNvSpPr>
            <a:spLocks noGrp="1"/>
          </p:cNvSpPr>
          <p:nvPr>
            <p:ph type="ctrTitle"/>
          </p:nvPr>
        </p:nvSpPr>
        <p:spPr>
          <a:xfrm>
            <a:off x="6514313" y="373310"/>
            <a:ext cx="5105575" cy="668165"/>
          </a:xfrm>
        </p:spPr>
        <p:txBody>
          <a:bodyPr/>
          <a:lstStyle/>
          <a:p>
            <a:r>
              <a:rPr lang="en-US" dirty="0"/>
              <a:t>Ayer Zoning Bylaws</a:t>
            </a:r>
          </a:p>
        </p:txBody>
      </p:sp>
      <p:sp>
        <p:nvSpPr>
          <p:cNvPr id="5" name="Subtitle 4">
            <a:extLst>
              <a:ext uri="{FF2B5EF4-FFF2-40B4-BE49-F238E27FC236}">
                <a16:creationId xmlns:a16="http://schemas.microsoft.com/office/drawing/2014/main" id="{56E52675-2D1A-0BF3-65D3-D63CFCAA7F03}"/>
              </a:ext>
            </a:extLst>
          </p:cNvPr>
          <p:cNvSpPr>
            <a:spLocks noGrp="1"/>
          </p:cNvSpPr>
          <p:nvPr>
            <p:ph type="subTitle" idx="1"/>
          </p:nvPr>
        </p:nvSpPr>
        <p:spPr>
          <a:xfrm>
            <a:off x="6096000" y="1141523"/>
            <a:ext cx="5942202" cy="4574954"/>
          </a:xfrm>
        </p:spPr>
        <p:txBody>
          <a:bodyPr>
            <a:normAutofit lnSpcReduction="10000"/>
          </a:bodyPr>
          <a:lstStyle/>
          <a:p>
            <a:pPr algn="just"/>
            <a:r>
              <a:rPr lang="en-US" dirty="0"/>
              <a:t>§ 320-3.4. B Criteria:</a:t>
            </a:r>
          </a:p>
          <a:p>
            <a:pPr algn="just"/>
            <a:r>
              <a:rPr lang="en-US" dirty="0"/>
              <a:t>Special permits shall be granted by the special permit granting authority only upon its written determination that the adverse effects of the proposed use will not outweigh its beneficial impacts to the Town or the neighborhood, in view of the particular characteristics of the site, and of the proposal in relation to that site. In addition to any specific factors that may be set forth elsewhere in this bylaw, the determination shall include consideration of each of the following:</a:t>
            </a:r>
          </a:p>
          <a:p>
            <a:pPr marL="342900" indent="-342900" algn="just">
              <a:buFont typeface="+mj-lt"/>
              <a:buAutoNum type="arabicPeriod"/>
            </a:pPr>
            <a:r>
              <a:rPr lang="en-US" dirty="0"/>
              <a:t>Social, economic, or community needs which are served by the proposal;</a:t>
            </a:r>
          </a:p>
          <a:p>
            <a:pPr marL="342900" indent="-342900" algn="just">
              <a:buFont typeface="+mj-lt"/>
              <a:buAutoNum type="arabicPeriod"/>
            </a:pPr>
            <a:r>
              <a:rPr lang="en-US" dirty="0"/>
              <a:t>Traffic flow and safety, including parking and loading;</a:t>
            </a:r>
          </a:p>
          <a:p>
            <a:pPr marL="342900" indent="-342900" algn="just">
              <a:buFont typeface="+mj-lt"/>
              <a:buAutoNum type="arabicPeriod"/>
            </a:pPr>
            <a:r>
              <a:rPr lang="en-US" dirty="0"/>
              <a:t>Adequacy of utilities and other public services;</a:t>
            </a:r>
          </a:p>
          <a:p>
            <a:pPr marL="342900" indent="-342900" algn="just">
              <a:buFont typeface="+mj-lt"/>
              <a:buAutoNum type="arabicPeriod"/>
            </a:pPr>
            <a:r>
              <a:rPr lang="en-US" dirty="0"/>
              <a:t>Neighborhood character and social structures;</a:t>
            </a:r>
          </a:p>
          <a:p>
            <a:pPr marL="342900" indent="-342900" algn="just">
              <a:buFont typeface="+mj-lt"/>
              <a:buAutoNum type="arabicPeriod"/>
            </a:pPr>
            <a:r>
              <a:rPr lang="en-US" dirty="0"/>
              <a:t>Impacts on the natural environment; and</a:t>
            </a:r>
          </a:p>
          <a:p>
            <a:pPr marL="342900" indent="-342900" algn="just">
              <a:buFont typeface="+mj-lt"/>
              <a:buAutoNum type="arabicPeriod"/>
            </a:pPr>
            <a:r>
              <a:rPr lang="en-US" dirty="0"/>
              <a:t>Potential fiscal impact, including impact on Town services, tax base, and employment.</a:t>
            </a:r>
          </a:p>
        </p:txBody>
      </p:sp>
    </p:spTree>
    <p:extLst>
      <p:ext uri="{BB962C8B-B14F-4D97-AF65-F5344CB8AC3E}">
        <p14:creationId xmlns:p14="http://schemas.microsoft.com/office/powerpoint/2010/main" val="379728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D010C5-9446-8954-6736-1AA32039D4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1E4640-7B37-851A-31F3-6FBBCA8ADE40}"/>
              </a:ext>
            </a:extLst>
          </p:cNvPr>
          <p:cNvSpPr>
            <a:spLocks noGrp="1"/>
          </p:cNvSpPr>
          <p:nvPr>
            <p:ph type="title"/>
          </p:nvPr>
        </p:nvSpPr>
        <p:spPr>
          <a:xfrm>
            <a:off x="546623" y="132948"/>
            <a:ext cx="6156179" cy="611523"/>
          </a:xfrm>
        </p:spPr>
        <p:txBody>
          <a:bodyPr>
            <a:normAutofit fontScale="90000"/>
          </a:bodyPr>
          <a:lstStyle/>
          <a:p>
            <a:r>
              <a:rPr lang="en-US" dirty="0"/>
              <a:t>Conditions and how they work</a:t>
            </a:r>
          </a:p>
        </p:txBody>
      </p:sp>
      <p:sp>
        <p:nvSpPr>
          <p:cNvPr id="3" name="Text Placeholder 2">
            <a:extLst>
              <a:ext uri="{FF2B5EF4-FFF2-40B4-BE49-F238E27FC236}">
                <a16:creationId xmlns:a16="http://schemas.microsoft.com/office/drawing/2014/main" id="{C30BE647-1FF5-07B7-2783-9BB0D59D4525}"/>
              </a:ext>
            </a:extLst>
          </p:cNvPr>
          <p:cNvSpPr>
            <a:spLocks noGrp="1"/>
          </p:cNvSpPr>
          <p:nvPr>
            <p:ph type="body" idx="1"/>
          </p:nvPr>
        </p:nvSpPr>
        <p:spPr>
          <a:xfrm>
            <a:off x="278175" y="744471"/>
            <a:ext cx="7557142" cy="5471772"/>
          </a:xfrm>
        </p:spPr>
        <p:txBody>
          <a:bodyPr>
            <a:noAutofit/>
          </a:bodyPr>
          <a:lstStyle/>
          <a:p>
            <a:pPr algn="just"/>
            <a:r>
              <a:rPr lang="en-US" sz="1200" b="1" u="sng" dirty="0"/>
              <a:t>§320-3.4.D Conditions:</a:t>
            </a:r>
          </a:p>
          <a:p>
            <a:pPr algn="just"/>
            <a:r>
              <a:rPr lang="en-US" sz="1200" dirty="0"/>
              <a:t>Special permits may be granted with such reasonable conditions, safeguards, or limitations on time or use, including performance guarantees, as the special permit granting authority may deem necessary to serve the purposes of this bylaw. Such conditions, safeguards or limitations shall be in writing and shall be made a part of the special and building permit, and may include but are not limited to the following:</a:t>
            </a:r>
          </a:p>
          <a:p>
            <a:pPr marL="342900" indent="-342900" algn="just">
              <a:buFont typeface="+mj-lt"/>
              <a:buAutoNum type="arabicPeriod"/>
            </a:pPr>
            <a:r>
              <a:rPr lang="en-US" sz="1200" dirty="0"/>
              <a:t>Front, side and rear yards greater than the minimum required by this bylaw.</a:t>
            </a:r>
          </a:p>
          <a:p>
            <a:pPr marL="342900" indent="-342900" algn="just">
              <a:buFont typeface="+mj-lt"/>
              <a:buAutoNum type="arabicPeriod"/>
            </a:pPr>
            <a:r>
              <a:rPr lang="en-US" sz="1200" dirty="0"/>
              <a:t>Screening buffers or planted strips and/or fences or walls as specified by the Planning Board.</a:t>
            </a:r>
          </a:p>
          <a:p>
            <a:pPr marL="342900" indent="-342900" algn="just">
              <a:buFont typeface="+mj-lt"/>
              <a:buAutoNum type="arabicPeriod"/>
            </a:pPr>
            <a:r>
              <a:rPr lang="en-US" sz="1200" dirty="0"/>
              <a:t>Design and installation of lighting to minimize glare into the night sky and spill into adjacent properties.</a:t>
            </a:r>
          </a:p>
          <a:p>
            <a:pPr marL="342900" indent="-342900" algn="just">
              <a:buFont typeface="+mj-lt"/>
              <a:buAutoNum type="arabicPeriod"/>
            </a:pPr>
            <a:r>
              <a:rPr lang="en-US" sz="1200" dirty="0"/>
              <a:t>Limitations on the size, number of occupants, method and/or time of operation, time duration of the permit and/or extent of facilities.</a:t>
            </a:r>
          </a:p>
          <a:p>
            <a:pPr marL="342900" indent="-342900" algn="just">
              <a:buFont typeface="+mj-lt"/>
              <a:buAutoNum type="arabicPeriod"/>
            </a:pPr>
            <a:r>
              <a:rPr lang="en-US" sz="1200" dirty="0"/>
              <a:t>Requirements as to number and/or location of driveways and/or other traffic features, off-street parking and/or loading and/or other specific features beyond the minimums required by this bylaw.</a:t>
            </a:r>
          </a:p>
          <a:p>
            <a:pPr algn="just"/>
            <a:r>
              <a:rPr lang="en-US" sz="1200" dirty="0"/>
              <a:t>Conditions can be used to make sure the use will not adversely impact the neighborhood and other existing uses.</a:t>
            </a:r>
          </a:p>
          <a:p>
            <a:pPr algn="just"/>
            <a:r>
              <a:rPr lang="en-US" sz="1200" b="1" u="sng" dirty="0"/>
              <a:t>Other Examples:</a:t>
            </a:r>
          </a:p>
          <a:p>
            <a:pPr algn="just"/>
            <a:r>
              <a:rPr lang="en-US" sz="1200" dirty="0"/>
              <a:t>Set a time frame for special permit and will need renewal.</a:t>
            </a:r>
          </a:p>
          <a:p>
            <a:pPr algn="just"/>
            <a:r>
              <a:rPr lang="en-US" sz="1200" dirty="0"/>
              <a:t>Make a two-family look like a one family from the front façade.</a:t>
            </a:r>
          </a:p>
          <a:p>
            <a:pPr algn="just"/>
            <a:r>
              <a:rPr lang="en-US" sz="1200" dirty="0"/>
              <a:t>Set a limit on how many work vehicles allowed for a landscape company within a residential zone.</a:t>
            </a:r>
          </a:p>
        </p:txBody>
      </p:sp>
      <p:sp>
        <p:nvSpPr>
          <p:cNvPr id="5" name="Footer Placeholder 4">
            <a:extLst>
              <a:ext uri="{FF2B5EF4-FFF2-40B4-BE49-F238E27FC236}">
                <a16:creationId xmlns:a16="http://schemas.microsoft.com/office/drawing/2014/main" id="{0736926A-6A0F-56BC-3425-60588EE11F96}"/>
              </a:ext>
            </a:extLst>
          </p:cNvPr>
          <p:cNvSpPr>
            <a:spLocks noGrp="1"/>
          </p:cNvSpPr>
          <p:nvPr>
            <p:ph type="ftr" sz="quarter" idx="11"/>
          </p:nvPr>
        </p:nvSpPr>
        <p:spPr>
          <a:xfrm>
            <a:off x="2463800" y="6356350"/>
            <a:ext cx="3479800" cy="365125"/>
          </a:xfrm>
        </p:spPr>
        <p:txBody>
          <a:bodyPr/>
          <a:lstStyle/>
          <a:p>
            <a:r>
              <a:rPr lang="en-US" dirty="0"/>
              <a:t>PRESENTATION TITLE</a:t>
            </a:r>
          </a:p>
        </p:txBody>
      </p:sp>
      <p:sp>
        <p:nvSpPr>
          <p:cNvPr id="6" name="Slide Number Placeholder 5">
            <a:extLst>
              <a:ext uri="{FF2B5EF4-FFF2-40B4-BE49-F238E27FC236}">
                <a16:creationId xmlns:a16="http://schemas.microsoft.com/office/drawing/2014/main" id="{865995B9-FD0F-1E50-61E8-4884DE6E250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5</a:t>
            </a:fld>
            <a:endParaRPr lang="en-US" dirty="0"/>
          </a:p>
        </p:txBody>
      </p:sp>
    </p:spTree>
    <p:extLst>
      <p:ext uri="{BB962C8B-B14F-4D97-AF65-F5344CB8AC3E}">
        <p14:creationId xmlns:p14="http://schemas.microsoft.com/office/powerpoint/2010/main" val="1363830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5E40F8-48D4-E1D9-CA7A-A1D5F62DEF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388C57B-7B93-3D4C-28EE-D8FD4C3BF313}"/>
              </a:ext>
            </a:extLst>
          </p:cNvPr>
          <p:cNvSpPr>
            <a:spLocks noGrp="1"/>
          </p:cNvSpPr>
          <p:nvPr>
            <p:ph type="ctrTitle"/>
          </p:nvPr>
        </p:nvSpPr>
        <p:spPr>
          <a:xfrm>
            <a:off x="4397230" y="222308"/>
            <a:ext cx="7726260" cy="668165"/>
          </a:xfrm>
        </p:spPr>
        <p:txBody>
          <a:bodyPr/>
          <a:lstStyle/>
          <a:p>
            <a:r>
              <a:rPr lang="en-US" dirty="0"/>
              <a:t>Decisions for special permits</a:t>
            </a:r>
          </a:p>
        </p:txBody>
      </p:sp>
      <p:sp>
        <p:nvSpPr>
          <p:cNvPr id="4" name="TextBox 3">
            <a:extLst>
              <a:ext uri="{FF2B5EF4-FFF2-40B4-BE49-F238E27FC236}">
                <a16:creationId xmlns:a16="http://schemas.microsoft.com/office/drawing/2014/main" id="{6F163AAF-C930-FE9D-E6A0-E79A0187DFF0}"/>
              </a:ext>
            </a:extLst>
          </p:cNvPr>
          <p:cNvSpPr txBox="1"/>
          <p:nvPr/>
        </p:nvSpPr>
        <p:spPr>
          <a:xfrm>
            <a:off x="5821960" y="1177653"/>
            <a:ext cx="5931016" cy="4247317"/>
          </a:xfrm>
          <a:prstGeom prst="rect">
            <a:avLst/>
          </a:prstGeom>
          <a:noFill/>
        </p:spPr>
        <p:txBody>
          <a:bodyPr wrap="square">
            <a:spAutoFit/>
          </a:bodyPr>
          <a:lstStyle/>
          <a:p>
            <a:pPr marL="285750" indent="-285750" algn="just">
              <a:buFont typeface="Arial" panose="020B0604020202020204" pitchFamily="34" charset="0"/>
              <a:buChar char="•"/>
            </a:pPr>
            <a:r>
              <a:rPr lang="en-US" dirty="0">
                <a:solidFill>
                  <a:schemeClr val="bg1"/>
                </a:solidFill>
              </a:rPr>
              <a:t>When the Zoning Board of Appeals is considering a Special Use Permit, they must go through the 6 criteria listed in §320-3.4.B. of the Ayer Zoning Bylaws.</a:t>
            </a:r>
          </a:p>
          <a:p>
            <a:pPr marL="285750" indent="-285750" algn="just">
              <a:buFont typeface="Arial" panose="020B0604020202020204" pitchFamily="34" charset="0"/>
              <a:buChar char="•"/>
            </a:pPr>
            <a:r>
              <a:rPr lang="en-US" dirty="0">
                <a:solidFill>
                  <a:schemeClr val="bg1"/>
                </a:solidFill>
              </a:rPr>
              <a:t>The Zoning Board should go through each of the 6 criteria and determine whether the proposed use would or would not have an adverse impact based on each criteria.</a:t>
            </a:r>
          </a:p>
          <a:p>
            <a:pPr marL="285750" indent="-285750" algn="just">
              <a:buFont typeface="Arial" panose="020B0604020202020204" pitchFamily="34" charset="0"/>
              <a:buChar char="•"/>
            </a:pPr>
            <a:r>
              <a:rPr lang="en-US" dirty="0">
                <a:solidFill>
                  <a:schemeClr val="bg1"/>
                </a:solidFill>
              </a:rPr>
              <a:t>Each board member should state whether the proposed use meets each criteria. If the majority of the 6 criteria are in the affirmative, the Zoning Board shall grant the special permit.</a:t>
            </a:r>
          </a:p>
          <a:p>
            <a:pPr marL="285750" indent="-285750" algn="just">
              <a:buFont typeface="Arial" panose="020B0604020202020204" pitchFamily="34" charset="0"/>
              <a:buChar char="•"/>
            </a:pPr>
            <a:r>
              <a:rPr lang="en-US" dirty="0">
                <a:solidFill>
                  <a:schemeClr val="bg1"/>
                </a:solidFill>
              </a:rPr>
              <a:t>The findings within the decision will state if the application does or does not meet each criteria.</a:t>
            </a:r>
          </a:p>
          <a:p>
            <a:pPr marL="285750" indent="-285750" algn="just">
              <a:buFont typeface="Arial" panose="020B0604020202020204" pitchFamily="34" charset="0"/>
              <a:buChar char="•"/>
            </a:pPr>
            <a:r>
              <a:rPr lang="en-US" dirty="0">
                <a:solidFill>
                  <a:schemeClr val="bg1"/>
                </a:solidFill>
              </a:rPr>
              <a:t>The conditions approved by the Board shall be stated within the decision.</a:t>
            </a:r>
          </a:p>
        </p:txBody>
      </p:sp>
    </p:spTree>
    <p:extLst>
      <p:ext uri="{BB962C8B-B14F-4D97-AF65-F5344CB8AC3E}">
        <p14:creationId xmlns:p14="http://schemas.microsoft.com/office/powerpoint/2010/main" val="1186549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47216C-E54A-0316-53E0-501D3BFFD4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96DB67-8B1A-E653-542B-5C77A2E5CB55}"/>
              </a:ext>
            </a:extLst>
          </p:cNvPr>
          <p:cNvSpPr>
            <a:spLocks noGrp="1"/>
          </p:cNvSpPr>
          <p:nvPr>
            <p:ph type="title"/>
          </p:nvPr>
        </p:nvSpPr>
        <p:spPr>
          <a:xfrm>
            <a:off x="546623" y="132948"/>
            <a:ext cx="6156179" cy="611523"/>
          </a:xfrm>
        </p:spPr>
        <p:txBody>
          <a:bodyPr>
            <a:normAutofit/>
          </a:bodyPr>
          <a:lstStyle/>
          <a:p>
            <a:r>
              <a:rPr lang="en-US" dirty="0"/>
              <a:t>CPTC Annual Conference 2024</a:t>
            </a:r>
          </a:p>
        </p:txBody>
      </p:sp>
      <p:sp>
        <p:nvSpPr>
          <p:cNvPr id="3" name="Text Placeholder 2">
            <a:extLst>
              <a:ext uri="{FF2B5EF4-FFF2-40B4-BE49-F238E27FC236}">
                <a16:creationId xmlns:a16="http://schemas.microsoft.com/office/drawing/2014/main" id="{548329C6-6514-366A-04E5-CBE00E007D48}"/>
              </a:ext>
            </a:extLst>
          </p:cNvPr>
          <p:cNvSpPr>
            <a:spLocks noGrp="1"/>
          </p:cNvSpPr>
          <p:nvPr>
            <p:ph type="body" idx="1"/>
          </p:nvPr>
        </p:nvSpPr>
        <p:spPr>
          <a:xfrm>
            <a:off x="278175" y="744471"/>
            <a:ext cx="7557142" cy="5899610"/>
          </a:xfrm>
        </p:spPr>
        <p:txBody>
          <a:bodyPr>
            <a:noAutofit/>
          </a:bodyPr>
          <a:lstStyle/>
          <a:p>
            <a:pPr algn="just"/>
            <a:r>
              <a:rPr lang="en-US" sz="1200" dirty="0"/>
              <a:t>Saturday, March 16, 2024, 8:00 am - 3:30 pm at Holy Cross College, Worcester</a:t>
            </a:r>
          </a:p>
          <a:p>
            <a:pPr algn="just"/>
            <a:r>
              <a:rPr lang="en-US" sz="1200" dirty="0"/>
              <a:t>The cost is $95. Registration is required. Registration deadline is March 12th.</a:t>
            </a:r>
          </a:p>
          <a:p>
            <a:pPr algn="just"/>
            <a:r>
              <a:rPr lang="en-US" sz="1100" dirty="0"/>
              <a:t>1. Roles and Responsibilities of Planning and Zoning Board of Appeals </a:t>
            </a:r>
          </a:p>
          <a:p>
            <a:pPr algn="just"/>
            <a:r>
              <a:rPr lang="en-US" sz="1100" dirty="0"/>
              <a:t>2. Vested Rights and Nonconforming Uses and Structures</a:t>
            </a:r>
          </a:p>
          <a:p>
            <a:pPr algn="just"/>
            <a:r>
              <a:rPr lang="en-US" sz="1100" dirty="0"/>
              <a:t>3. Building Climate Resilience – Massachusetts’ Plans and Resources for Communities</a:t>
            </a:r>
          </a:p>
          <a:p>
            <a:pPr algn="just"/>
            <a:r>
              <a:rPr lang="en-US" sz="1100" dirty="0"/>
              <a:t>4. The Legal Landscape for Firearms Bylaws and Regulations</a:t>
            </a:r>
          </a:p>
          <a:p>
            <a:pPr algn="just"/>
            <a:r>
              <a:rPr lang="en-US" sz="1100" dirty="0"/>
              <a:t>5. Planning with Community Support </a:t>
            </a:r>
          </a:p>
          <a:p>
            <a:pPr algn="just"/>
            <a:r>
              <a:rPr lang="en-US" sz="1100" dirty="0"/>
              <a:t>6. Site Plan Review </a:t>
            </a:r>
          </a:p>
          <a:p>
            <a:pPr algn="just"/>
            <a:r>
              <a:rPr lang="en-US" sz="1100" dirty="0"/>
              <a:t>8. Introduction to the Subdivision Control Law </a:t>
            </a:r>
          </a:p>
          <a:p>
            <a:pPr algn="just"/>
            <a:r>
              <a:rPr lang="en-US" sz="1100" dirty="0"/>
              <a:t>9. Laurel and Hardy Go to Planning School</a:t>
            </a:r>
          </a:p>
          <a:p>
            <a:pPr algn="just"/>
            <a:r>
              <a:rPr lang="en-US" sz="1100" dirty="0"/>
              <a:t>10. Community One Stop for Growth</a:t>
            </a:r>
          </a:p>
          <a:p>
            <a:pPr algn="just"/>
            <a:r>
              <a:rPr lang="en-US" sz="1100" dirty="0"/>
              <a:t>11. Overview of Recent Changes and New Developments in Massachusetts Cannabis Law</a:t>
            </a:r>
          </a:p>
          <a:p>
            <a:pPr algn="just"/>
            <a:r>
              <a:rPr lang="en-US" sz="1100" dirty="0"/>
              <a:t>12. MBTA Communities Zoning: How Communities are Getting it Done!</a:t>
            </a:r>
          </a:p>
          <a:p>
            <a:pPr algn="just"/>
            <a:r>
              <a:rPr lang="en-US" sz="1100" dirty="0"/>
              <a:t>13. Fair Housing Laws</a:t>
            </a:r>
          </a:p>
          <a:p>
            <a:pPr algn="just"/>
            <a:r>
              <a:rPr lang="en-US" sz="1100" dirty="0"/>
              <a:t>14. Creating Master Plans</a:t>
            </a:r>
          </a:p>
          <a:p>
            <a:pPr algn="just"/>
            <a:r>
              <a:rPr lang="en-US" sz="1100" dirty="0"/>
              <a:t>15. Community Planning for Solar – Case Law, Bylaw Approval, and Resources</a:t>
            </a:r>
          </a:p>
          <a:p>
            <a:pPr algn="just"/>
            <a:r>
              <a:rPr lang="en-US" sz="1100" dirty="0"/>
              <a:t>16. Smart Growth Toolkit: Update and Discussion</a:t>
            </a:r>
          </a:p>
          <a:p>
            <a:pPr algn="just"/>
            <a:r>
              <a:rPr lang="en-US" sz="1100" dirty="0"/>
              <a:t>17. Permitting and Preserving Affordable Units: Resources for Planning Boards</a:t>
            </a:r>
          </a:p>
          <a:p>
            <a:pPr algn="just"/>
            <a:r>
              <a:rPr lang="en-US" sz="1100" dirty="0"/>
              <a:t>18. Planning for Historic Preservation: Moving from Reactive to Proactive</a:t>
            </a:r>
          </a:p>
        </p:txBody>
      </p:sp>
      <p:sp>
        <p:nvSpPr>
          <p:cNvPr id="5" name="Footer Placeholder 4">
            <a:extLst>
              <a:ext uri="{FF2B5EF4-FFF2-40B4-BE49-F238E27FC236}">
                <a16:creationId xmlns:a16="http://schemas.microsoft.com/office/drawing/2014/main" id="{6E54C1C0-936B-D420-4E3B-44ABE3C17537}"/>
              </a:ext>
            </a:extLst>
          </p:cNvPr>
          <p:cNvSpPr>
            <a:spLocks noGrp="1"/>
          </p:cNvSpPr>
          <p:nvPr>
            <p:ph type="ftr" sz="quarter" idx="11"/>
          </p:nvPr>
        </p:nvSpPr>
        <p:spPr>
          <a:xfrm>
            <a:off x="2463800" y="6356350"/>
            <a:ext cx="3479800" cy="365125"/>
          </a:xfrm>
        </p:spPr>
        <p:txBody>
          <a:bodyPr/>
          <a:lstStyle/>
          <a:p>
            <a:r>
              <a:rPr lang="en-US" dirty="0"/>
              <a:t>PRESENTATION TITLE</a:t>
            </a:r>
          </a:p>
        </p:txBody>
      </p:sp>
      <p:sp>
        <p:nvSpPr>
          <p:cNvPr id="6" name="Slide Number Placeholder 5">
            <a:extLst>
              <a:ext uri="{FF2B5EF4-FFF2-40B4-BE49-F238E27FC236}">
                <a16:creationId xmlns:a16="http://schemas.microsoft.com/office/drawing/2014/main" id="{65B028A3-8CAE-0A3A-FD46-C9BF0D6FC34E}"/>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7</a:t>
            </a:fld>
            <a:endParaRPr lang="en-US" dirty="0"/>
          </a:p>
        </p:txBody>
      </p:sp>
      <p:sp>
        <p:nvSpPr>
          <p:cNvPr id="4" name="Text Placeholder 2">
            <a:extLst>
              <a:ext uri="{FF2B5EF4-FFF2-40B4-BE49-F238E27FC236}">
                <a16:creationId xmlns:a16="http://schemas.microsoft.com/office/drawing/2014/main" id="{6785CA82-1AF3-55F4-58AF-9B890D2A88C2}"/>
              </a:ext>
            </a:extLst>
          </p:cNvPr>
          <p:cNvSpPr txBox="1">
            <a:spLocks/>
          </p:cNvSpPr>
          <p:nvPr/>
        </p:nvSpPr>
        <p:spPr>
          <a:xfrm>
            <a:off x="8610600" y="4525815"/>
            <a:ext cx="3379046" cy="1830535"/>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just"/>
            <a:r>
              <a:rPr lang="en-US" sz="1200" dirty="0"/>
              <a:t>CPTC also holds online webinar classes in the spring and in the fall. The topics for these classes include special permits, variances, 40B comprehensive permits, nonconforming uses and lots, etc. These classes would be great for all Board members to attend. The Town reimburses the board members for registering and attending these classes.</a:t>
            </a:r>
          </a:p>
          <a:p>
            <a:pPr algn="just"/>
            <a:endParaRPr lang="en-US" sz="1100" dirty="0"/>
          </a:p>
        </p:txBody>
      </p:sp>
    </p:spTree>
    <p:extLst>
      <p:ext uri="{BB962C8B-B14F-4D97-AF65-F5344CB8AC3E}">
        <p14:creationId xmlns:p14="http://schemas.microsoft.com/office/powerpoint/2010/main" val="821520096"/>
      </p:ext>
    </p:extLst>
  </p:cSld>
  <p:clrMapOvr>
    <a:masterClrMapping/>
  </p:clrMapOvr>
</p:sld>
</file>

<file path=ppt/theme/theme1.xml><?xml version="1.0" encoding="utf-8"?>
<a:theme xmlns:a="http://schemas.openxmlformats.org/drawingml/2006/main" name="Office Theme">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presentation" id="{11346FDE-2DA4-453A-ACF7-41117CE5C235}" vid="{A628C74B-DC45-4C37-9A15-B37206CA45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Background xmlns="71af3243-3dd4-4a8d-8c0d-dd76da1f02a5">false</Background>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5826B4-4DD2-4A9B-8D6D-E91CF9C2316C}">
  <ds:schemaRefs>
    <ds:schemaRef ds:uri="http://schemas.microsoft.com/sharepoint/v3/contenttype/forms"/>
  </ds:schemaRefs>
</ds:datastoreItem>
</file>

<file path=customXml/itemProps2.xml><?xml version="1.0" encoding="utf-8"?>
<ds:datastoreItem xmlns:ds="http://schemas.openxmlformats.org/officeDocument/2006/customXml" ds:itemID="{4CC7F809-A434-4A8D-A127-1C50C2DB3890}">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00E6EE1E-660B-46C6-AC21-8E505FB957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{012CD63A-92C4-4534-99AD-FF40B0CB1EF2}tf67328976_win32</Template>
  <TotalTime>1080</TotalTime>
  <Words>1117</Words>
  <Application>Microsoft Office PowerPoint</Application>
  <PresentationFormat>Widescreen</PresentationFormat>
  <Paragraphs>65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Raleway</vt:lpstr>
      <vt:lpstr>Tenorite</vt:lpstr>
      <vt:lpstr>Office Theme</vt:lpstr>
      <vt:lpstr>Special permits</vt:lpstr>
      <vt:lpstr>What is a special permit?</vt:lpstr>
      <vt:lpstr>MGL. CH. 40A, Section 9</vt:lpstr>
      <vt:lpstr>Ayer Zoning Bylaws</vt:lpstr>
      <vt:lpstr>Conditions and how they work</vt:lpstr>
      <vt:lpstr>Decisions for special permits</vt:lpstr>
      <vt:lpstr>CPTC Annual Conference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permits</dc:title>
  <dc:creator>Danny Ruiz</dc:creator>
  <cp:lastModifiedBy>Danny Ruiz</cp:lastModifiedBy>
  <cp:revision>1</cp:revision>
  <dcterms:created xsi:type="dcterms:W3CDTF">2024-02-20T19:51:10Z</dcterms:created>
  <dcterms:modified xsi:type="dcterms:W3CDTF">2024-02-21T13:51:31Z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