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9" r:id="rId1"/>
  </p:sldMasterIdLst>
  <p:notesMasterIdLst>
    <p:notesMasterId r:id="rId17"/>
  </p:notesMasterIdLst>
  <p:handoutMasterIdLst>
    <p:handoutMasterId r:id="rId18"/>
  </p:handoutMasterIdLst>
  <p:sldIdLst>
    <p:sldId id="257" r:id="rId2"/>
    <p:sldId id="288" r:id="rId3"/>
    <p:sldId id="293" r:id="rId4"/>
    <p:sldId id="270" r:id="rId5"/>
    <p:sldId id="292" r:id="rId6"/>
    <p:sldId id="269" r:id="rId7"/>
    <p:sldId id="295" r:id="rId8"/>
    <p:sldId id="289" r:id="rId9"/>
    <p:sldId id="275" r:id="rId10"/>
    <p:sldId id="291" r:id="rId11"/>
    <p:sldId id="259" r:id="rId12"/>
    <p:sldId id="277" r:id="rId13"/>
    <p:sldId id="272" r:id="rId14"/>
    <p:sldId id="294" r:id="rId15"/>
    <p:sldId id="296" r:id="rId16"/>
  </p:sldIdLst>
  <p:sldSz cx="9144000" cy="6858000" type="screen4x3"/>
  <p:notesSz cx="7010400" cy="91598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C33873-C3F1-48CD-95D0-FD6CF3C2856D}">
          <p14:sldIdLst>
            <p14:sldId id="257"/>
            <p14:sldId id="288"/>
            <p14:sldId id="293"/>
            <p14:sldId id="270"/>
            <p14:sldId id="292"/>
            <p14:sldId id="269"/>
            <p14:sldId id="295"/>
            <p14:sldId id="289"/>
            <p14:sldId id="275"/>
            <p14:sldId id="291"/>
            <p14:sldId id="259"/>
            <p14:sldId id="277"/>
            <p14:sldId id="272"/>
            <p14:sldId id="294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A5926A-C0AD-2367-6B7B-7AFFD8DFFC5D}" name="Natalie G. Koncki" initials="NGK" userId="S::NGKoncki@tighebond.com::4976e122-4249-4e3a-9db5-030cb9fffc7e" providerId="AD"/>
  <p188:author id="{5604C5C7-E7BB-2C8F-9AF0-A17368B92378}" name="Alexander Ziter" initials="AZ" userId="S::AZiter@tighebond.com::274469d8-c4b4-41b5-bf99-d5382440247e" providerId="AD"/>
  <p188:author id="{5EFA82DE-2A22-732D-EF2D-0F2ED1C94B54}" name="Emily Scerbo" initials="ES" userId="S::EJScerbo@tigheBond.com::b7450885-bfbb-4261-acf3-e5ffc16534c4" providerId="AD"/>
  <p188:author id="{2E5D9BE0-7412-2B8E-2C87-4898450840F9}" name="Dan Van Schalkwyk" initials="DVS" userId="S-1-5-21-2520498931-706949653-2640212123-11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AF"/>
    <a:srgbClr val="020202"/>
    <a:srgbClr val="00659F"/>
    <a:srgbClr val="666666"/>
    <a:srgbClr val="8AC325"/>
    <a:srgbClr val="0A5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7" autoAdjust="0"/>
    <p:restoredTop sz="80937" autoAdjust="0"/>
  </p:normalViewPr>
  <p:slideViewPr>
    <p:cSldViewPr snapToGrid="0" showGuides="1">
      <p:cViewPr varScale="1">
        <p:scale>
          <a:sx n="92" d="100"/>
          <a:sy n="92" d="100"/>
        </p:scale>
        <p:origin x="21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pwserver2\Shared\4-Stormwater\Stormwater%20Utility\Stormwater%20Utility%202023\2.0_Financial%20Analysis%20and%20Rate%20Development\2.1%20Sustainable%20Funding%20Assessment\Ayer_Municipal%20Historic%20and%20Projected%20Stormwater%20Expenditures_DV10-23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Historic and Projected Stormwater Expenditures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94000"/>
                    <a:satMod val="100000"/>
                    <a:lumMod val="108000"/>
                  </a:schemeClr>
                </a:gs>
                <a:gs pos="50000">
                  <a:schemeClr val="accent2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2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Summary!$B$6:$K$6</c:f>
              <c:strCache>
                <c:ptCount val="10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  <c:pt idx="6">
                  <c:v>FY25</c:v>
                </c:pt>
                <c:pt idx="7">
                  <c:v>FY26</c:v>
                </c:pt>
                <c:pt idx="8">
                  <c:v>FY27</c:v>
                </c:pt>
                <c:pt idx="9">
                  <c:v>FY28</c:v>
                </c:pt>
              </c:strCache>
            </c:strRef>
          </c:cat>
          <c:val>
            <c:numRef>
              <c:f>Summary!$B$31:$K$31</c:f>
              <c:numCache>
                <c:formatCode>_("$"* #,##0_);_("$"* \(#,##0\);_("$"* "-"_);_(@_)</c:formatCode>
                <c:ptCount val="10"/>
                <c:pt idx="0">
                  <c:v>235000</c:v>
                </c:pt>
                <c:pt idx="1">
                  <c:v>176000</c:v>
                </c:pt>
                <c:pt idx="2">
                  <c:v>390000</c:v>
                </c:pt>
                <c:pt idx="3">
                  <c:v>83000</c:v>
                </c:pt>
                <c:pt idx="4">
                  <c:v>285000</c:v>
                </c:pt>
                <c:pt idx="5">
                  <c:v>497000</c:v>
                </c:pt>
                <c:pt idx="6">
                  <c:v>794000</c:v>
                </c:pt>
                <c:pt idx="7">
                  <c:v>3140000</c:v>
                </c:pt>
                <c:pt idx="8">
                  <c:v>822000</c:v>
                </c:pt>
                <c:pt idx="9">
                  <c:v>824000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AC-42EC-8419-48524B28FCD6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4">
                    <a:tint val="94000"/>
                    <a:satMod val="100000"/>
                    <a:lumMod val="108000"/>
                  </a:schemeClr>
                </a:gs>
                <a:gs pos="50000">
                  <a:schemeClr val="accent4">
                    <a:tint val="98000"/>
                    <a:shade val="100000"/>
                    <a:satMod val="100000"/>
                    <a:lumMod val="100000"/>
                  </a:schemeClr>
                </a:gs>
                <a:gs pos="100000">
                  <a:schemeClr val="accent4">
                    <a:shade val="72000"/>
                    <a:satMod val="12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c:spPr>
          <c:invertIfNegative val="0"/>
          <c:cat>
            <c:strRef>
              <c:f>Summary!$B$6:$K$6</c:f>
              <c:strCache>
                <c:ptCount val="10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  <c:pt idx="6">
                  <c:v>FY25</c:v>
                </c:pt>
                <c:pt idx="7">
                  <c:v>FY26</c:v>
                </c:pt>
                <c:pt idx="8">
                  <c:v>FY27</c:v>
                </c:pt>
                <c:pt idx="9">
                  <c:v>FY28</c:v>
                </c:pt>
              </c:strCache>
            </c:strRef>
          </c:cat>
          <c:val>
            <c:numRef>
              <c:f>Summary!$B$45:$K$45</c:f>
              <c:numCache>
                <c:formatCode>_("$"* #,##0_);_("$"* \(#,##0\);_("$"* "-"_);_(@_)</c:formatCode>
                <c:ptCount val="10"/>
                <c:pt idx="0">
                  <c:v>44000</c:v>
                </c:pt>
                <c:pt idx="1">
                  <c:v>61000</c:v>
                </c:pt>
                <c:pt idx="2">
                  <c:v>54000</c:v>
                </c:pt>
                <c:pt idx="3">
                  <c:v>65000</c:v>
                </c:pt>
                <c:pt idx="4">
                  <c:v>64000</c:v>
                </c:pt>
                <c:pt idx="5">
                  <c:v>115000</c:v>
                </c:pt>
                <c:pt idx="6">
                  <c:v>94000</c:v>
                </c:pt>
                <c:pt idx="7">
                  <c:v>105000</c:v>
                </c:pt>
                <c:pt idx="8">
                  <c:v>115000</c:v>
                </c:pt>
                <c:pt idx="9">
                  <c:v>115000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C-42EC-8419-48524B28F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2307231"/>
        <c:axId val="980341391"/>
      </c:barChart>
      <c:catAx>
        <c:axId val="71230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341391"/>
        <c:crosses val="autoZero"/>
        <c:auto val="1"/>
        <c:lblAlgn val="ctr"/>
        <c:lblOffset val="100"/>
        <c:noMultiLvlLbl val="0"/>
      </c:catAx>
      <c:valAx>
        <c:axId val="980341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30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BFA231-8E27-4C49-B304-6B69D2C1D38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B3DBF01D-8FB8-437B-993F-9C0E0088736B}">
      <dgm:prSet phldrT="[Text]" phldr="1"/>
      <dgm:spPr/>
      <dgm:t>
        <a:bodyPr/>
        <a:lstStyle/>
        <a:p>
          <a:endParaRPr lang="en-US" dirty="0"/>
        </a:p>
      </dgm:t>
    </dgm:pt>
    <dgm:pt modelId="{D12F845F-FBEE-4DC9-9C19-C66F184D00FA}" type="sibTrans" cxnId="{D4C83CF5-FA4B-42A2-AC6E-88AED96AB1AE}">
      <dgm:prSet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A red and white logo&#10;&#10;Description automatically generated">
            <a:extLst>
              <a:ext uri="{FF2B5EF4-FFF2-40B4-BE49-F238E27FC236}">
                <a16:creationId xmlns:a16="http://schemas.microsoft.com/office/drawing/2014/main" id="{3182DA50-F603-82A7-84DE-72DA3BF318BF}"/>
              </a:ext>
            </a:extLst>
          </dgm14:cNvPr>
        </a:ext>
      </dgm:extLst>
    </dgm:pt>
    <dgm:pt modelId="{900B1939-98D6-4274-AA72-2CD294CBBA4D}" type="parTrans" cxnId="{D4C83CF5-FA4B-42A2-AC6E-88AED96AB1AE}">
      <dgm:prSet/>
      <dgm:spPr/>
      <dgm:t>
        <a:bodyPr/>
        <a:lstStyle/>
        <a:p>
          <a:endParaRPr lang="en-US"/>
        </a:p>
      </dgm:t>
    </dgm:pt>
    <dgm:pt modelId="{3D978A04-54CC-4587-A309-DC1EB6175FBB}" type="pres">
      <dgm:prSet presAssocID="{FBBFA231-8E27-4C49-B304-6B69D2C1D388}" presName="Name0" presStyleCnt="0">
        <dgm:presLayoutVars>
          <dgm:chMax val="7"/>
          <dgm:chPref val="7"/>
          <dgm:dir/>
        </dgm:presLayoutVars>
      </dgm:prSet>
      <dgm:spPr/>
    </dgm:pt>
    <dgm:pt modelId="{ECD39355-0CD7-4042-8CD8-A1E576BA5C85}" type="pres">
      <dgm:prSet presAssocID="{FBBFA231-8E27-4C49-B304-6B69D2C1D388}" presName="Name1" presStyleCnt="0"/>
      <dgm:spPr/>
    </dgm:pt>
    <dgm:pt modelId="{FA8F9DE6-EF68-49E8-BF2F-7318CBFD50B0}" type="pres">
      <dgm:prSet presAssocID="{D12F845F-FBEE-4DC9-9C19-C66F184D00FA}" presName="picture_1" presStyleCnt="0"/>
      <dgm:spPr/>
    </dgm:pt>
    <dgm:pt modelId="{5BBB2FA3-148D-4C2D-BAC6-9B5EE4088C80}" type="pres">
      <dgm:prSet presAssocID="{D12F845F-FBEE-4DC9-9C19-C66F184D00FA}" presName="pictureRepeatNode" presStyleLbl="alignImgPlace1" presStyleIdx="0" presStyleCnt="1" custLinFactNeighborX="-47546" custLinFactNeighborY="496"/>
      <dgm:spPr/>
    </dgm:pt>
    <dgm:pt modelId="{73D98A03-E4FD-46AA-91F4-064D1E3AB3D7}" type="pres">
      <dgm:prSet presAssocID="{B3DBF01D-8FB8-437B-993F-9C0E0088736B}" presName="text_1" presStyleLbl="node1" presStyleIdx="0" presStyleCnt="0" custLinFactX="100000" custLinFactY="20019" custLinFactNeighborX="192455" custLinFactNeighborY="100000">
        <dgm:presLayoutVars>
          <dgm:bulletEnabled val="1"/>
        </dgm:presLayoutVars>
      </dgm:prSet>
      <dgm:spPr/>
    </dgm:pt>
  </dgm:ptLst>
  <dgm:cxnLst>
    <dgm:cxn modelId="{B8A63D46-E5BA-47D2-8211-B35F0B52C86E}" type="presOf" srcId="{B3DBF01D-8FB8-437B-993F-9C0E0088736B}" destId="{73D98A03-E4FD-46AA-91F4-064D1E3AB3D7}" srcOrd="0" destOrd="0" presId="urn:microsoft.com/office/officeart/2008/layout/CircularPictureCallout"/>
    <dgm:cxn modelId="{368AB388-99AF-41BC-B478-13A10DC349BA}" type="presOf" srcId="{D12F845F-FBEE-4DC9-9C19-C66F184D00FA}" destId="{5BBB2FA3-148D-4C2D-BAC6-9B5EE4088C80}" srcOrd="0" destOrd="0" presId="urn:microsoft.com/office/officeart/2008/layout/CircularPictureCallout"/>
    <dgm:cxn modelId="{F48DFAAA-2136-4ECD-AE48-F639657134E0}" type="presOf" srcId="{FBBFA231-8E27-4C49-B304-6B69D2C1D388}" destId="{3D978A04-54CC-4587-A309-DC1EB6175FBB}" srcOrd="0" destOrd="0" presId="urn:microsoft.com/office/officeart/2008/layout/CircularPictureCallout"/>
    <dgm:cxn modelId="{D4C83CF5-FA4B-42A2-AC6E-88AED96AB1AE}" srcId="{FBBFA231-8E27-4C49-B304-6B69D2C1D388}" destId="{B3DBF01D-8FB8-437B-993F-9C0E0088736B}" srcOrd="0" destOrd="0" parTransId="{900B1939-98D6-4274-AA72-2CD294CBBA4D}" sibTransId="{D12F845F-FBEE-4DC9-9C19-C66F184D00FA}"/>
    <dgm:cxn modelId="{C35989EA-7DC0-447E-A8C5-8A48A33676BD}" type="presParOf" srcId="{3D978A04-54CC-4587-A309-DC1EB6175FBB}" destId="{ECD39355-0CD7-4042-8CD8-A1E576BA5C85}" srcOrd="0" destOrd="0" presId="urn:microsoft.com/office/officeart/2008/layout/CircularPictureCallout"/>
    <dgm:cxn modelId="{BA29B7FD-F924-4CBD-BE43-922C2EE7517A}" type="presParOf" srcId="{ECD39355-0CD7-4042-8CD8-A1E576BA5C85}" destId="{FA8F9DE6-EF68-49E8-BF2F-7318CBFD50B0}" srcOrd="0" destOrd="0" presId="urn:microsoft.com/office/officeart/2008/layout/CircularPictureCallout"/>
    <dgm:cxn modelId="{58061ABD-2E6A-40B3-BC12-7A6149237C59}" type="presParOf" srcId="{FA8F9DE6-EF68-49E8-BF2F-7318CBFD50B0}" destId="{5BBB2FA3-148D-4C2D-BAC6-9B5EE4088C80}" srcOrd="0" destOrd="0" presId="urn:microsoft.com/office/officeart/2008/layout/CircularPictureCallout"/>
    <dgm:cxn modelId="{75C94E78-4AC4-466B-A265-DE881E3F4CBB}" type="presParOf" srcId="{ECD39355-0CD7-4042-8CD8-A1E576BA5C85}" destId="{73D98A03-E4FD-46AA-91F4-064D1E3AB3D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B2FA3-148D-4C2D-BAC6-9B5EE4088C80}">
      <dsp:nvSpPr>
        <dsp:cNvPr id="0" name=""/>
        <dsp:cNvSpPr/>
      </dsp:nvSpPr>
      <dsp:spPr>
        <a:xfrm>
          <a:off x="617622" y="0"/>
          <a:ext cx="1435986" cy="1435986"/>
        </a:xfrm>
        <a:prstGeom prst="ellipse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98A03-E4FD-46AA-91F4-064D1E3AB3D7}">
      <dsp:nvSpPr>
        <dsp:cNvPr id="0" name=""/>
        <dsp:cNvSpPr/>
      </dsp:nvSpPr>
      <dsp:spPr>
        <a:xfrm>
          <a:off x="3117709" y="962111"/>
          <a:ext cx="919031" cy="473875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3117709" y="962111"/>
        <a:ext cx="919031" cy="473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958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5958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/>
            </a:lvl1pPr>
          </a:lstStyle>
          <a:p>
            <a:fld id="{E6A76347-9FB4-4595-BA9B-6C0733F9D7CA}" type="datetimeFigureOut">
              <a:rPr lang="en-US" smtClean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0292"/>
            <a:ext cx="3037840" cy="459584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03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7994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57994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DC2D48-A0E8-452D-89EC-0702C2493B42}" type="datetimeFigureOut">
              <a:rPr lang="en-US"/>
              <a:pPr>
                <a:defRPr/>
              </a:pPr>
              <a:t>2/13/2024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4438" y="687388"/>
            <a:ext cx="4581525" cy="3435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0" tIns="46200" rIns="92400" bIns="4620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50941"/>
            <a:ext cx="5608320" cy="4121944"/>
          </a:xfrm>
          <a:prstGeom prst="rect">
            <a:avLst/>
          </a:prstGeom>
        </p:spPr>
        <p:txBody>
          <a:bodyPr vert="horz" lIns="92400" tIns="46200" rIns="92400" bIns="4620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0291"/>
            <a:ext cx="3037840" cy="457994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00291"/>
            <a:ext cx="3037840" cy="457994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C68B90-1066-4016-9788-C1986C2ADAC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1197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stormwater IS rain, but…</a:t>
            </a:r>
          </a:p>
          <a:p>
            <a:endParaRPr lang="en-US" dirty="0"/>
          </a:p>
          <a:p>
            <a:r>
              <a:rPr lang="en-US" dirty="0"/>
              <a:t>The CONSEQUENCES of rain are profoundly different between natural, undeveloped land and developed, human-made landscapes. Undeveloped land manages water by itself, but developed land requires MANAGEMENT to protect people and property.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192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Convene an Advisory Group:  Suggested members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DPW Director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Town Engineer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Conservation Agent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Planning Board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Select Board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Local Business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IPP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TM Office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Citizens &amp; Residents (3)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>
                <a:solidFill>
                  <a:srgbClr val="00659F"/>
                </a:solidFill>
              </a:rPr>
              <a:t>Outreach Plan &amp; Schedule</a:t>
            </a:r>
          </a:p>
          <a:p>
            <a:pPr lvl="1"/>
            <a:r>
              <a:rPr lang="en-US" dirty="0"/>
              <a:t>Develop &amp; distribute educational materials</a:t>
            </a:r>
          </a:p>
          <a:p>
            <a:pPr lvl="1"/>
            <a:r>
              <a:rPr lang="en-US" dirty="0"/>
              <a:t>Hold a Stakeholder workshop</a:t>
            </a:r>
          </a:p>
          <a:p>
            <a:pPr lvl="2"/>
            <a:r>
              <a:rPr lang="en-US" dirty="0"/>
              <a:t>Identify target audience and dates</a:t>
            </a:r>
          </a:p>
          <a:p>
            <a:pPr lvl="3"/>
            <a:r>
              <a:rPr lang="en-US" dirty="0"/>
              <a:t>Ideally in July or August</a:t>
            </a:r>
          </a:p>
          <a:p>
            <a:pPr lvl="1"/>
            <a:r>
              <a:rPr lang="en-US" dirty="0"/>
              <a:t>Meeting with Select Board in early September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8937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CDCA-D9B3-8BA2-446D-352994FB2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02C0A6-DF40-F64F-C55B-79C40F555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8876C-E746-340F-2E8B-10FA23E98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Convene an Advisory Group:  Suggested members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DPW Director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Town Engineer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Conservation Agent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Planning Board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Select Board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Local Business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IPP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TM Office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Citizens &amp; Residents (3)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>
                <a:solidFill>
                  <a:srgbClr val="00659F"/>
                </a:solidFill>
              </a:rPr>
              <a:t>Outreach Plan &amp; Schedule</a:t>
            </a:r>
          </a:p>
          <a:p>
            <a:pPr lvl="1"/>
            <a:r>
              <a:rPr lang="en-US" dirty="0"/>
              <a:t>Develop &amp; distribute educational materials</a:t>
            </a:r>
          </a:p>
          <a:p>
            <a:pPr lvl="1"/>
            <a:r>
              <a:rPr lang="en-US" dirty="0"/>
              <a:t>Hold a Stakeholder workshop</a:t>
            </a:r>
          </a:p>
          <a:p>
            <a:pPr lvl="2"/>
            <a:r>
              <a:rPr lang="en-US" dirty="0"/>
              <a:t>Identify target audience and dates</a:t>
            </a:r>
          </a:p>
          <a:p>
            <a:pPr lvl="3"/>
            <a:r>
              <a:rPr lang="en-US" dirty="0"/>
              <a:t>Ideally in July or August</a:t>
            </a:r>
          </a:p>
          <a:p>
            <a:pPr lvl="1"/>
            <a:r>
              <a:rPr lang="en-US" dirty="0"/>
              <a:t>Meeting with Select Board in early September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05B76-1374-FDFE-02ED-60349A62A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50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8157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192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386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October 2023, we witnessed what a MODEST rainstorm could do: Lancaster, Leominster, Manchester, NH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050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430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Lightly touch upon the pros and cons of each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2486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Massachusetts, towns that have approved and launched an enterprise fund for stormwater include: Westford, Chelmsford, Pepperell, Shrewsbury, Newton, Reading, Milton, and many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950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Convene an Advisory Group:  Suggested members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DPW Director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Town Engineer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Conservation Agent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Planning Board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Select Board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Local Business Leader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IPP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TM Office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Citizens &amp; Residents (3)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dirty="0">
                <a:solidFill>
                  <a:srgbClr val="00659F"/>
                </a:solidFill>
              </a:rPr>
              <a:t>Outreach Plan &amp; Schedule</a:t>
            </a:r>
          </a:p>
          <a:p>
            <a:pPr lvl="1"/>
            <a:r>
              <a:rPr lang="en-US" dirty="0"/>
              <a:t>Develop &amp; distribute educational materials</a:t>
            </a:r>
          </a:p>
          <a:p>
            <a:pPr lvl="1"/>
            <a:r>
              <a:rPr lang="en-US" dirty="0"/>
              <a:t>Hold a Stakeholder workshop</a:t>
            </a:r>
          </a:p>
          <a:p>
            <a:pPr lvl="2"/>
            <a:r>
              <a:rPr lang="en-US" dirty="0"/>
              <a:t>Identify target audience and dates</a:t>
            </a:r>
          </a:p>
          <a:p>
            <a:pPr lvl="3"/>
            <a:r>
              <a:rPr lang="en-US" dirty="0"/>
              <a:t>Ideally in July or August</a:t>
            </a:r>
          </a:p>
          <a:p>
            <a:pPr lvl="1"/>
            <a:r>
              <a:rPr lang="en-US" dirty="0"/>
              <a:t>Meeting with Select Board in early September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005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4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9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9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4879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48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50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25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87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5509903"/>
            <a:ext cx="7772400" cy="32887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50" b="1">
                <a:solidFill>
                  <a:srgbClr val="0072AF"/>
                </a:solidFill>
                <a:latin typeface="+mj-lt"/>
              </a:defRPr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en-US" dirty="0"/>
              <a:t>Subtitle or client name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2313" y="5875014"/>
            <a:ext cx="7772400" cy="271794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en-US" dirty="0"/>
              <a:t>Presenters names, this text may be split into two columns to make room for additional staff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3999" cy="4432300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Click icon to add picture. If photo resizes, use crop tool to fill slide width with image.  If image is too square, use a background photo to fill space, and place main image on top, or use two images with one taking up ⅔ of space, and one ⅓. If all else fails, ask Marketing Dept for help!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4851133"/>
            <a:ext cx="7772400" cy="67809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 i="0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A red and white logo&#10;&#10;Description automatically generated">
            <a:extLst>
              <a:ext uri="{FF2B5EF4-FFF2-40B4-BE49-F238E27FC236}">
                <a16:creationId xmlns:a16="http://schemas.microsoft.com/office/drawing/2014/main" id="{4DE1AD31-BC69-30E3-7993-099DD25DE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72" y="151090"/>
            <a:ext cx="920503" cy="9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4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87F14F-2F96-4F40-A560-BCF940DD13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6075" y="1145405"/>
            <a:ext cx="8229600" cy="5114309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</a:defRPr>
            </a:lvl1pPr>
            <a:lvl2pPr marL="557199" indent="-296459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Abadi" panose="020B0604020104020204" pitchFamily="34" charset="0"/>
              </a:defRPr>
            </a:lvl2pPr>
            <a:lvl3pPr marL="857228" indent="-171446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Abadi" panose="020B0604020104020204" pitchFamily="34" charset="0"/>
              </a:defRPr>
            </a:lvl3pPr>
            <a:lvl4pPr marL="1200120" indent="-171446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  <a:defRPr>
                <a:solidFill>
                  <a:srgbClr val="666666"/>
                </a:solidFill>
                <a:latin typeface="+mn-lt"/>
              </a:defRPr>
            </a:lvl4pPr>
            <a:lvl5pPr marL="1543012" indent="-171446">
              <a:buClr>
                <a:schemeClr val="tx1"/>
              </a:buClr>
              <a:buFont typeface="Myriad Pro" panose="020B0503030403020204" pitchFamily="34" charset="0"/>
              <a:buChar char="–"/>
              <a:defRPr>
                <a:solidFill>
                  <a:srgbClr val="6666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 - if too much orange on slide, change to dark grey or blue using theme colors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303816-5A6E-4C32-8D6B-5CEB2F53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cap="all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red and white logo&#10;&#10;Description automatically generated">
            <a:extLst>
              <a:ext uri="{FF2B5EF4-FFF2-40B4-BE49-F238E27FC236}">
                <a16:creationId xmlns:a16="http://schemas.microsoft.com/office/drawing/2014/main" id="{AFC51DB8-23FF-C2A5-F952-036FD952E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72" y="151090"/>
            <a:ext cx="920503" cy="9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50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3303816-5A6E-4C32-8D6B-5CEB2F53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223793"/>
            <a:ext cx="8797928" cy="7365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cap="all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87F14F-2F96-4F40-A560-BCF940DD1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7"/>
            <a:ext cx="4108203" cy="5095058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</a:defRPr>
            </a:lvl1pPr>
            <a:lvl2pPr marL="557199" indent="-296459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2pPr>
            <a:lvl3pPr marL="857228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3pPr>
            <a:lvl4pPr marL="1200120" indent="-171446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4pPr>
            <a:lvl5pPr marL="1543012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7F14F-2F96-4F40-A560-BCF940DD13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6970" y="1145407"/>
            <a:ext cx="4115687" cy="5095057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</a:defRPr>
            </a:lvl1pPr>
            <a:lvl2pPr marL="557199" indent="-296459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2pPr>
            <a:lvl3pPr marL="857228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3pPr>
            <a:lvl4pPr marL="1200120" indent="-171446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4pPr>
            <a:lvl5pPr marL="1543012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 cap="none" baseline="0">
                <a:solidFill>
                  <a:srgbClr val="6666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5B976CF4-593F-BE50-65E5-F2FF49877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72" y="151090"/>
            <a:ext cx="920503" cy="92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69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GHEB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91167-D4DB-4B3C-97B7-C474235BE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398" y="3068695"/>
            <a:ext cx="4003385" cy="7206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000376" y="-6136"/>
            <a:ext cx="1022350" cy="2760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713128" y="-6133"/>
            <a:ext cx="1022350" cy="2760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5165" y="-6133"/>
            <a:ext cx="1022350" cy="2760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1091" y="-6134"/>
            <a:ext cx="1022350" cy="276096"/>
          </a:xfrm>
          <a:prstGeom prst="rect">
            <a:avLst/>
          </a:prstGeom>
          <a:solidFill>
            <a:srgbClr val="8AC3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AC3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22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9163A-4383-4384-BA5E-72090CF6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52" y="4936844"/>
            <a:ext cx="8025731" cy="591464"/>
          </a:xfr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200" b="1" i="0" cap="all" baseline="0" dirty="0">
                <a:solidFill>
                  <a:srgbClr val="0A5D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765A9F-A2E0-4173-8C11-1DA8647478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661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 picture here , if it resizes, use crop tool to fill slide width with image. If you have any issues, see the Marketing Dept!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6EB94-1797-43C7-8E4B-00DFCCF5D6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5527675"/>
            <a:ext cx="5808663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403054-70EE-331A-74C8-057B117A4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186" y="156014"/>
            <a:ext cx="2169606" cy="8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3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0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6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7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1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4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7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5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1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07" r:id="rId21"/>
    <p:sldLayoutId id="2147483848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ayer.ma.us/storm-water-utility-advisory-workgroup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yer.ma.us/storm-water-utility-advisory-workgrou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vanschalkwyk@ayer.ma.u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69BEC9-4872-5A62-695C-40464B99A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374" y="5633977"/>
            <a:ext cx="6625544" cy="554950"/>
          </a:xfrm>
        </p:spPr>
        <p:txBody>
          <a:bodyPr>
            <a:normAutofit/>
          </a:bodyPr>
          <a:lstStyle/>
          <a:p>
            <a:r>
              <a:rPr lang="en-US" sz="1800" dirty="0"/>
              <a:t>Ayer Stormwater Utility Advisory Workgroup</a:t>
            </a:r>
          </a:p>
        </p:txBody>
      </p:sp>
      <p:pic>
        <p:nvPicPr>
          <p:cNvPr id="9" name="Picture Placeholder 8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D611746F-6FA2-E778-C78C-F72B2D8EFE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" b="30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0E4F3-8913-2F4F-CC6B-D7FD0D30B019}"/>
              </a:ext>
            </a:extLst>
          </p:cNvPr>
          <p:cNvSpPr txBox="1"/>
          <p:nvPr/>
        </p:nvSpPr>
        <p:spPr>
          <a:xfrm>
            <a:off x="755374" y="4762831"/>
            <a:ext cx="71609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Informational:</a:t>
            </a:r>
          </a:p>
          <a:p>
            <a:r>
              <a:rPr lang="en-US" sz="2800" dirty="0">
                <a:latin typeface="+mj-lt"/>
              </a:rPr>
              <a:t>Evaluation of a Stormwater Enterprise Fund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8531414-673A-09C4-0F90-80FA3F8BB2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966254"/>
              </p:ext>
            </p:extLst>
          </p:nvPr>
        </p:nvGraphicFramePr>
        <p:xfrm>
          <a:off x="6846849" y="4915983"/>
          <a:ext cx="4036741" cy="143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515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3B8006-F48C-7BC2-5E4E-7FB6A2A8E19E}"/>
              </a:ext>
            </a:extLst>
          </p:cNvPr>
          <p:cNvSpPr txBox="1"/>
          <p:nvPr/>
        </p:nvSpPr>
        <p:spPr>
          <a:xfrm>
            <a:off x="769385" y="474280"/>
            <a:ext cx="4740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are Ayer’s options?</a:t>
            </a:r>
          </a:p>
        </p:txBody>
      </p:sp>
      <p:pic>
        <p:nvPicPr>
          <p:cNvPr id="6" name="Picture 5" descr="A person writing in a book&#10;&#10;Description automatically generated">
            <a:extLst>
              <a:ext uri="{FF2B5EF4-FFF2-40B4-BE49-F238E27FC236}">
                <a16:creationId xmlns:a16="http://schemas.microsoft.com/office/drawing/2014/main" id="{17491AC3-B1D8-53F0-8B7F-D3394235C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78" y="1327150"/>
            <a:ext cx="3340100" cy="42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BBB3D-5FD6-4B73-8264-DD08A7A59388}"/>
              </a:ext>
            </a:extLst>
          </p:cNvPr>
          <p:cNvSpPr txBox="1"/>
          <p:nvPr/>
        </p:nvSpPr>
        <p:spPr>
          <a:xfrm>
            <a:off x="564543" y="1638453"/>
            <a:ext cx="47405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Continue Funding through the General Fund (i.e., tax base)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an independent Enterprise Fund, similar to water and sewer 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4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20" y="783558"/>
            <a:ext cx="5082145" cy="5891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659F"/>
                </a:solidFill>
              </a:rPr>
              <a:t>Sustainable, Long-Term Funding to Meet Program Goals</a:t>
            </a:r>
            <a:endParaRPr lang="en-US" sz="1800" dirty="0">
              <a:solidFill>
                <a:srgbClr val="00659F"/>
              </a:solidFill>
            </a:endParaRPr>
          </a:p>
          <a:p>
            <a:r>
              <a:rPr lang="en-US" sz="2000" dirty="0"/>
              <a:t>Asset Management Plan</a:t>
            </a:r>
          </a:p>
          <a:p>
            <a:pPr lvl="1"/>
            <a:r>
              <a:rPr lang="en-US" sz="1600" dirty="0"/>
              <a:t>Replacement value of Ayer’s drainage system is over $90 Million</a:t>
            </a:r>
          </a:p>
          <a:p>
            <a:r>
              <a:rPr lang="en-US" sz="2000" dirty="0"/>
              <a:t>Small MS4 General Permit</a:t>
            </a:r>
          </a:p>
          <a:p>
            <a:pPr lvl="1"/>
            <a:r>
              <a:rPr lang="en-US" sz="1600" dirty="0"/>
              <a:t>Expect more stringent requirements in the new Permit, expected for public comment this year</a:t>
            </a:r>
            <a:endParaRPr lang="en-US" dirty="0"/>
          </a:p>
          <a:p>
            <a:pPr marL="0" indent="0">
              <a:buNone/>
            </a:pPr>
            <a:r>
              <a:rPr lang="en-US" sz="1800" dirty="0">
                <a:solidFill>
                  <a:srgbClr val="00659F"/>
                </a:solidFill>
              </a:rPr>
              <a:t>Benefits of a Stormwater Enterprise Fund</a:t>
            </a:r>
          </a:p>
          <a:p>
            <a:pPr lvl="1">
              <a:lnSpc>
                <a:spcPct val="90000"/>
              </a:lnSpc>
            </a:pPr>
            <a:r>
              <a:rPr lang="en-US" sz="1600" b="1" dirty="0"/>
              <a:t>Stable: </a:t>
            </a:r>
            <a:r>
              <a:rPr lang="en-US" sz="1600" dirty="0"/>
              <a:t>Dedicated revenue source for financial sustainability</a:t>
            </a:r>
          </a:p>
          <a:p>
            <a:pPr lvl="1">
              <a:lnSpc>
                <a:spcPct val="90000"/>
              </a:lnSpc>
            </a:pPr>
            <a:r>
              <a:rPr lang="en-US" sz="1600" b="1" dirty="0"/>
              <a:t>Equitable &amp; Fair:</a:t>
            </a:r>
            <a:r>
              <a:rPr lang="en-US" sz="1600" dirty="0"/>
              <a:t> Based on stormwater impact vs. property value (taxes). Can include tax-exempt properties.</a:t>
            </a:r>
          </a:p>
          <a:p>
            <a:pPr lvl="1">
              <a:lnSpc>
                <a:spcPct val="90000"/>
              </a:lnSpc>
            </a:pPr>
            <a:r>
              <a:rPr lang="en-US" sz="1600" b="1" dirty="0"/>
              <a:t>Flexible:</a:t>
            </a:r>
            <a:r>
              <a:rPr lang="en-US" sz="1600" dirty="0"/>
              <a:t> Utility can pay for all aspects of the program</a:t>
            </a:r>
          </a:p>
          <a:p>
            <a:pPr lvl="1">
              <a:lnSpc>
                <a:spcPct val="90000"/>
              </a:lnSpc>
            </a:pPr>
            <a:r>
              <a:rPr lang="en-US" sz="1600" b="1" dirty="0"/>
              <a:t>Credit Policy: </a:t>
            </a:r>
            <a:r>
              <a:rPr lang="en-US" sz="1600" dirty="0"/>
              <a:t>Ability to provide a financial incentive for stormwater improvements on private property</a:t>
            </a:r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8BB342-61E5-A67A-236D-E8300CCBC13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5196" y="1335590"/>
            <a:ext cx="3369707" cy="4492943"/>
          </a:xfrm>
          <a:ln>
            <a:solidFill>
              <a:schemeClr val="accent4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64250E-510D-C80E-415E-50BAC1C2A8F5}"/>
              </a:ext>
            </a:extLst>
          </p:cNvPr>
          <p:cNvSpPr txBox="1"/>
          <p:nvPr/>
        </p:nvSpPr>
        <p:spPr>
          <a:xfrm>
            <a:off x="789411" y="198783"/>
            <a:ext cx="5715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Advantages of an Enterprise Fund</a:t>
            </a:r>
          </a:p>
        </p:txBody>
      </p:sp>
    </p:spTree>
    <p:extLst>
      <p:ext uri="{BB962C8B-B14F-4D97-AF65-F5344CB8AC3E}">
        <p14:creationId xmlns:p14="http://schemas.microsoft.com/office/powerpoint/2010/main" val="3002185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 descr="A map of the state of maine&#10;&#10;Description automatically generated with low confidence">
            <a:extLst>
              <a:ext uri="{FF2B5EF4-FFF2-40B4-BE49-F238E27FC236}">
                <a16:creationId xmlns:a16="http://schemas.microsoft.com/office/drawing/2014/main" id="{8B07F12E-A305-32E5-4CF0-BE206C32A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45280" y="1098395"/>
            <a:ext cx="4587658" cy="4661209"/>
          </a:xfrm>
          <a:ln>
            <a:solidFill>
              <a:schemeClr val="accent4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EA7015-F834-14A0-6413-5C57883E1926}"/>
              </a:ext>
            </a:extLst>
          </p:cNvPr>
          <p:cNvSpPr txBox="1"/>
          <p:nvPr/>
        </p:nvSpPr>
        <p:spPr>
          <a:xfrm>
            <a:off x="473825" y="1404851"/>
            <a:ext cx="36714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Not a New Concept:  ~2,000 stormwater utilities in the U.S.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20+ in MA as of December 2022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Must be a clear nexus among Program Cost of Service, User Fees, and Customer Benefits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Impervious area is the most commonly used method to assess stormwater fees in the U.S.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9358E-A1CF-53A9-5D13-02BA877835D8}"/>
              </a:ext>
            </a:extLst>
          </p:cNvPr>
          <p:cNvSpPr txBox="1"/>
          <p:nvPr/>
        </p:nvSpPr>
        <p:spPr>
          <a:xfrm>
            <a:off x="789411" y="198783"/>
            <a:ext cx="4872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Regional Stormwater Utilities</a:t>
            </a:r>
          </a:p>
        </p:txBody>
      </p:sp>
    </p:spTree>
    <p:extLst>
      <p:ext uri="{BB962C8B-B14F-4D97-AF65-F5344CB8AC3E}">
        <p14:creationId xmlns:p14="http://schemas.microsoft.com/office/powerpoint/2010/main" val="2209393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00D5CA-B456-9572-84CA-D4D47512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407" y="1226282"/>
            <a:ext cx="5784854" cy="428658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659F"/>
                </a:solidFill>
              </a:rPr>
              <a:t>Convene an Advisory Workgroup</a:t>
            </a:r>
            <a:r>
              <a:rPr lang="en-US" sz="1800" dirty="0"/>
              <a:t>	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659F"/>
                </a:solidFill>
              </a:rPr>
              <a:t>Refine budget projections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659F"/>
                </a:solidFill>
              </a:rPr>
              <a:t>Present rate structure alternatives for discussion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659F"/>
                </a:solidFill>
              </a:rPr>
              <a:t>Town Counsel guidance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Bylaws, regulations &amp; Town Warrant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659F"/>
                </a:solidFill>
              </a:rPr>
              <a:t>Outreach plan &amp; schedule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Develop &amp; distribute educational materials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Stakeholder workshop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Additional meetings with the Select Board</a:t>
            </a:r>
          </a:p>
          <a:p>
            <a:pPr marL="257168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A5D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CONSIDERATION: FALL TOWN MEETING 2024</a:t>
            </a:r>
          </a:p>
          <a:p>
            <a:pPr marL="257168" marR="0" lvl="0" indent="-25716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A5D8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DEVELOP CREDIT POLICY &amp; ABATEMENT</a:t>
            </a:r>
          </a:p>
          <a:p>
            <a:endParaRPr lang="en-US" dirty="0"/>
          </a:p>
          <a:p>
            <a:pPr marL="685782" lvl="2" indent="0">
              <a:buNone/>
            </a:pPr>
            <a:endParaRPr lang="en-US" dirty="0"/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11E9FBEF-31D5-7D57-5530-EEA6D2BAF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3074" y="1220111"/>
            <a:ext cx="226333" cy="302977"/>
          </a:xfrm>
          <a:prstGeom prst="rect">
            <a:avLst/>
          </a:prstGeom>
        </p:spPr>
      </p:pic>
      <p:pic>
        <p:nvPicPr>
          <p:cNvPr id="5" name="Picture 4" descr="A stone steps in a garden&#10;&#10;Description automatically generated">
            <a:extLst>
              <a:ext uri="{FF2B5EF4-FFF2-40B4-BE49-F238E27FC236}">
                <a16:creationId xmlns:a16="http://schemas.microsoft.com/office/drawing/2014/main" id="{F2F1E579-23A8-1B41-EE58-7AE1FF7C5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0" y="1220112"/>
            <a:ext cx="2547204" cy="4286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41B83-1CDC-FAB4-BCD0-CC369F81555D}"/>
              </a:ext>
            </a:extLst>
          </p:cNvPr>
          <p:cNvSpPr txBox="1"/>
          <p:nvPr/>
        </p:nvSpPr>
        <p:spPr>
          <a:xfrm>
            <a:off x="263420" y="5606496"/>
            <a:ext cx="8741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Learn more at our website:</a:t>
            </a:r>
          </a:p>
          <a:p>
            <a:r>
              <a:rPr lang="en-US" sz="2400" b="0" dirty="0">
                <a:solidFill>
                  <a:schemeClr val="tx1"/>
                </a:solidFill>
                <a:hlinkClick r:id="rId6"/>
              </a:rPr>
              <a:t>https://www.ayer.ma.us/storm-water-utility-advisory-workgroup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pic>
        <p:nvPicPr>
          <p:cNvPr id="8" name="Picture 7" descr="A qr code with a dinosaur&#10;&#10;Description automatically generated">
            <a:extLst>
              <a:ext uri="{FF2B5EF4-FFF2-40B4-BE49-F238E27FC236}">
                <a16:creationId xmlns:a16="http://schemas.microsoft.com/office/drawing/2014/main" id="{25A5AC67-55A5-7E0B-1D03-7911E4755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59" y="4725053"/>
            <a:ext cx="1296941" cy="1296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604AA-CC3F-68D3-9F84-4D2F684F8A53}"/>
              </a:ext>
            </a:extLst>
          </p:cNvPr>
          <p:cNvSpPr txBox="1"/>
          <p:nvPr/>
        </p:nvSpPr>
        <p:spPr>
          <a:xfrm>
            <a:off x="789411" y="198783"/>
            <a:ext cx="4136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Steps and Timeline</a:t>
            </a:r>
          </a:p>
        </p:txBody>
      </p:sp>
    </p:spTree>
    <p:extLst>
      <p:ext uri="{BB962C8B-B14F-4D97-AF65-F5344CB8AC3E}">
        <p14:creationId xmlns:p14="http://schemas.microsoft.com/office/powerpoint/2010/main" val="211119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00D5CA-B456-9572-84CA-D4D47512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54" y="1097280"/>
            <a:ext cx="8168291" cy="428658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The Workgroup is meeting monthly in hybrid format open to the public</a:t>
            </a:r>
          </a:p>
          <a:p>
            <a:pPr>
              <a:spcAft>
                <a:spcPts val="600"/>
              </a:spcAft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659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Additional information, including FAQs,  can be found on the Wo</a:t>
            </a:r>
            <a:r>
              <a:rPr lang="en-US" sz="1800" dirty="0" err="1">
                <a:solidFill>
                  <a:srgbClr val="00659F"/>
                </a:solidFill>
                <a:latin typeface="Arial"/>
              </a:rPr>
              <a:t>rkgroup’s</a:t>
            </a:r>
            <a:r>
              <a:rPr lang="en-US" sz="1800" dirty="0">
                <a:solidFill>
                  <a:srgbClr val="00659F"/>
                </a:solidFill>
                <a:latin typeface="Arial"/>
              </a:rPr>
              <a:t> website: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hlinkClick r:id="rId3"/>
              </a:rPr>
              <a:t>https://www.ayer.ma.us/storm-water-utility-advisory-workgroup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en-US" sz="1800" dirty="0">
              <a:solidFill>
                <a:srgbClr val="00659F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659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>
              <a:spcAft>
                <a:spcPts val="600"/>
              </a:spcAft>
            </a:pPr>
            <a:endParaRPr lang="en-US" sz="1800" dirty="0">
              <a:solidFill>
                <a:srgbClr val="00659F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Please join us on February 28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at 6:00PM at the Ayer Library for a presentation related to the importance of stormwater by Stefanie Covino of the Blackstone Watershed Collaborative!</a:t>
            </a:r>
          </a:p>
          <a:p>
            <a:pPr marL="685782" lvl="2" indent="0">
              <a:buNone/>
            </a:pPr>
            <a:endParaRPr lang="en-US" dirty="0"/>
          </a:p>
        </p:txBody>
      </p:sp>
      <p:pic>
        <p:nvPicPr>
          <p:cNvPr id="8" name="Picture 7" descr="A qr code with a dinosaur&#10;&#10;Description automatically generated">
            <a:extLst>
              <a:ext uri="{FF2B5EF4-FFF2-40B4-BE49-F238E27FC236}">
                <a16:creationId xmlns:a16="http://schemas.microsoft.com/office/drawing/2014/main" id="{25A5AC67-55A5-7E0B-1D03-7911E4755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20" y="2780529"/>
            <a:ext cx="1296941" cy="1296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F9CA8-359C-05DC-2CEB-868815587356}"/>
              </a:ext>
            </a:extLst>
          </p:cNvPr>
          <p:cNvSpPr txBox="1"/>
          <p:nvPr/>
        </p:nvSpPr>
        <p:spPr>
          <a:xfrm>
            <a:off x="789411" y="198783"/>
            <a:ext cx="3821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23105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B27C-4BBD-DF8E-A65D-C72D27CBD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08B65C-9950-8FF8-B61A-02EC4F132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54" y="1097280"/>
            <a:ext cx="8168291" cy="428658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59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Questions for the Workgroup can be sent to Dan Van Schalkwyk:</a:t>
            </a:r>
          </a:p>
          <a:p>
            <a:pPr marL="685782" lvl="2" indent="0">
              <a:buNone/>
            </a:pPr>
            <a:endParaRPr lang="en-US" dirty="0"/>
          </a:p>
          <a:p>
            <a:pPr marL="685782" lvl="2" indent="0">
              <a:buNone/>
            </a:pPr>
            <a:endParaRPr lang="en-US" dirty="0"/>
          </a:p>
          <a:p>
            <a:pPr marL="685782" lvl="2" indent="0">
              <a:buNone/>
            </a:pPr>
            <a:r>
              <a:rPr lang="en-US" dirty="0"/>
              <a:t>Dan Van Schalkwyk, P.E.</a:t>
            </a:r>
          </a:p>
          <a:p>
            <a:pPr marL="685782" lvl="2" indent="0">
              <a:buNone/>
            </a:pPr>
            <a:r>
              <a:rPr lang="en-US" dirty="0"/>
              <a:t>DPW Director</a:t>
            </a:r>
          </a:p>
          <a:p>
            <a:pPr marL="685782" lvl="2" indent="0">
              <a:buNone/>
            </a:pPr>
            <a:r>
              <a:rPr lang="en-US" dirty="0">
                <a:hlinkClick r:id="rId3"/>
              </a:rPr>
              <a:t>dvanschalkwyk@ayer.ma.us</a:t>
            </a:r>
            <a:endParaRPr lang="en-US" dirty="0"/>
          </a:p>
          <a:p>
            <a:pPr marL="685782" lvl="2" indent="0">
              <a:buNone/>
            </a:pPr>
            <a:r>
              <a:rPr lang="en-US" dirty="0"/>
              <a:t>978-772-8240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8DB86-9DF5-800F-8F63-3143EBC81654}"/>
              </a:ext>
            </a:extLst>
          </p:cNvPr>
          <p:cNvSpPr txBox="1"/>
          <p:nvPr/>
        </p:nvSpPr>
        <p:spPr>
          <a:xfrm>
            <a:off x="789411" y="198783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Contact</a:t>
            </a:r>
          </a:p>
        </p:txBody>
      </p:sp>
      <p:pic>
        <p:nvPicPr>
          <p:cNvPr id="5" name="Picture 4" descr="A person in a plaid shirt&#10;&#10;Description automatically generated">
            <a:extLst>
              <a:ext uri="{FF2B5EF4-FFF2-40B4-BE49-F238E27FC236}">
                <a16:creationId xmlns:a16="http://schemas.microsoft.com/office/drawing/2014/main" id="{CFBEFF09-C081-1249-E5AD-18ED65821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98" y="2431642"/>
            <a:ext cx="1807905" cy="16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0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aindrops in the sky&#10;&#10;Description automatically generated">
            <a:extLst>
              <a:ext uri="{FF2B5EF4-FFF2-40B4-BE49-F238E27FC236}">
                <a16:creationId xmlns:a16="http://schemas.microsoft.com/office/drawing/2014/main" id="{55797CA8-95CA-7D96-E70E-47620C6AA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37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B6424-5C2C-D425-5EC8-C662432CBDE0}"/>
              </a:ext>
            </a:extLst>
          </p:cNvPr>
          <p:cNvSpPr txBox="1"/>
          <p:nvPr/>
        </p:nvSpPr>
        <p:spPr>
          <a:xfrm>
            <a:off x="1659343" y="529081"/>
            <a:ext cx="5818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“Stormwater is just rain, right?”</a:t>
            </a:r>
          </a:p>
        </p:txBody>
      </p:sp>
      <p:pic>
        <p:nvPicPr>
          <p:cNvPr id="12" name="Picture 11" descr="A diagram of a forest&#10;&#10;Description automatically generated">
            <a:extLst>
              <a:ext uri="{FF2B5EF4-FFF2-40B4-BE49-F238E27FC236}">
                <a16:creationId xmlns:a16="http://schemas.microsoft.com/office/drawing/2014/main" id="{D5D17A19-01D9-FC5E-EBAB-F356AE5DE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0" y="1939391"/>
            <a:ext cx="3541353" cy="4066362"/>
          </a:xfrm>
          <a:prstGeom prst="rect">
            <a:avLst/>
          </a:prstGeom>
        </p:spPr>
      </p:pic>
      <p:pic>
        <p:nvPicPr>
          <p:cNvPr id="14" name="Picture 13" descr="A group of men carrying a large pipe in a flooded street&#10;&#10;Description automatically generated">
            <a:extLst>
              <a:ext uri="{FF2B5EF4-FFF2-40B4-BE49-F238E27FC236}">
                <a16:creationId xmlns:a16="http://schemas.microsoft.com/office/drawing/2014/main" id="{4A945F88-ED9F-BD63-6BCD-1320BB555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97" y="1939391"/>
            <a:ext cx="3238246" cy="40663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926CC8-14D6-5A33-7EB1-82A2A1E441D3}"/>
              </a:ext>
            </a:extLst>
          </p:cNvPr>
          <p:cNvSpPr txBox="1"/>
          <p:nvPr/>
        </p:nvSpPr>
        <p:spPr>
          <a:xfrm>
            <a:off x="4250437" y="3167390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A08BAD-9898-2E37-9208-F26D41EDB50A}"/>
              </a:ext>
            </a:extLst>
          </p:cNvPr>
          <p:cNvSpPr txBox="1"/>
          <p:nvPr/>
        </p:nvSpPr>
        <p:spPr>
          <a:xfrm>
            <a:off x="873239" y="610743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Undeveloped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74CE0D-BBD4-FF00-C4C8-C3FB7C944626}"/>
              </a:ext>
            </a:extLst>
          </p:cNvPr>
          <p:cNvSpPr txBox="1"/>
          <p:nvPr/>
        </p:nvSpPr>
        <p:spPr>
          <a:xfrm>
            <a:off x="6392848" y="610743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Developed land</a:t>
            </a:r>
          </a:p>
        </p:txBody>
      </p:sp>
    </p:spTree>
    <p:extLst>
      <p:ext uri="{BB962C8B-B14F-4D97-AF65-F5344CB8AC3E}">
        <p14:creationId xmlns:p14="http://schemas.microsoft.com/office/powerpoint/2010/main" val="163976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D55513-0875-3FE6-2A5B-BC67422398DF}"/>
              </a:ext>
            </a:extLst>
          </p:cNvPr>
          <p:cNvSpPr txBox="1"/>
          <p:nvPr/>
        </p:nvSpPr>
        <p:spPr>
          <a:xfrm>
            <a:off x="789411" y="198783"/>
            <a:ext cx="4287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Ayer’s Responsibilities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7BD9FC-54EB-F6EF-7279-7F4740A3A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Regulatory</a:t>
            </a:r>
          </a:p>
          <a:p>
            <a:pPr lvl="1"/>
            <a:r>
              <a:rPr lang="en-US" dirty="0"/>
              <a:t>Municipal Separate Storm Sewer System (MS4): Ayer is regulated by an EPA MS4 permit and must meet specific requirements and goals in its stormwater discharges and program</a:t>
            </a:r>
          </a:p>
          <a:p>
            <a:pPr lvl="1"/>
            <a:endParaRPr lang="en-US" dirty="0"/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22 miles of drainage pipe</a:t>
            </a:r>
          </a:p>
          <a:p>
            <a:pPr lvl="1"/>
            <a:r>
              <a:rPr lang="en-US" dirty="0"/>
              <a:t>1,082 catch basins</a:t>
            </a:r>
          </a:p>
          <a:p>
            <a:pPr lvl="1"/>
            <a:r>
              <a:rPr lang="en-US" dirty="0"/>
              <a:t>373 drain manholes</a:t>
            </a:r>
          </a:p>
          <a:p>
            <a:pPr lvl="1"/>
            <a:r>
              <a:rPr lang="en-US" dirty="0"/>
              <a:t>143 outfalls</a:t>
            </a:r>
          </a:p>
          <a:p>
            <a:pPr lvl="1"/>
            <a:r>
              <a:rPr lang="en-US" dirty="0"/>
              <a:t>84 culverts (totaling approximately 1 mile in length)</a:t>
            </a:r>
          </a:p>
          <a:p>
            <a:pPr lvl="1"/>
            <a:r>
              <a:rPr lang="en-US" dirty="0"/>
              <a:t>14 natural drainage conveyances</a:t>
            </a:r>
          </a:p>
          <a:p>
            <a:pPr lvl="1"/>
            <a:r>
              <a:rPr lang="en-US" dirty="0"/>
              <a:t>21 mapped treatment units and detention basins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95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D55513-0875-3FE6-2A5B-BC67422398DF}"/>
              </a:ext>
            </a:extLst>
          </p:cNvPr>
          <p:cNvSpPr txBox="1"/>
          <p:nvPr/>
        </p:nvSpPr>
        <p:spPr>
          <a:xfrm>
            <a:off x="789411" y="198783"/>
            <a:ext cx="4287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Ayer’s Responsibilities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7BD9FC-54EB-F6EF-7279-7F4740A3A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4B25FC9-D221-8031-18C0-AE9BF1838B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718639"/>
              </p:ext>
            </p:extLst>
          </p:nvPr>
        </p:nvGraphicFramePr>
        <p:xfrm>
          <a:off x="164408" y="783558"/>
          <a:ext cx="8979592" cy="5986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408" y="783558"/>
                        <a:ext cx="8979592" cy="5986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735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145405"/>
            <a:ext cx="6150744" cy="5114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</a:rPr>
              <a:t>Since 2003, Ayer’s MS4 Stormwater Management Program has included:</a:t>
            </a:r>
            <a:endParaRPr lang="en-US" sz="2400" dirty="0">
              <a:solidFill>
                <a:schemeClr val="tx1"/>
              </a:solidFill>
            </a:endParaRPr>
          </a:p>
          <a:p>
            <a:pPr marL="603640" lvl="1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Public education and outreach</a:t>
            </a:r>
          </a:p>
          <a:p>
            <a:pPr marL="603640" lvl="1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Illicit discharge detection &amp; elimination (i.e., water quality testing of the drain to find pollution)</a:t>
            </a:r>
          </a:p>
          <a:p>
            <a:pPr marL="603640" lvl="1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Local oversight of construction sites</a:t>
            </a:r>
          </a:p>
          <a:p>
            <a:pPr marL="603640" lvl="1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Local permitting for new development and redevelopment to control stormwater runoff </a:t>
            </a:r>
          </a:p>
          <a:p>
            <a:pPr marL="603640" lvl="1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800" dirty="0"/>
              <a:t>Good housekeeping and pollution prevention in municipal operations (e.g., system inspection and maintenance, street sweeping, catch basin cleaning)</a:t>
            </a:r>
          </a:p>
        </p:txBody>
      </p:sp>
      <p:pic>
        <p:nvPicPr>
          <p:cNvPr id="1028" name="Picture 4" descr="Clearwater symposium: Swimmable, Fishable, Drinkable: 50 Years of the Clean  Water Act - Riverkeeper">
            <a:extLst>
              <a:ext uri="{FF2B5EF4-FFF2-40B4-BE49-F238E27FC236}">
                <a16:creationId xmlns:a16="http://schemas.microsoft.com/office/drawing/2014/main" id="{E3C963A1-60CF-F683-D11D-E6EEFEE3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1039" y="1244255"/>
            <a:ext cx="2186717" cy="233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WC Releases Updated Interactive Tool for the Clean Water Act 50th  Anniversary - Source Water Collaborative">
            <a:extLst>
              <a:ext uri="{FF2B5EF4-FFF2-40B4-BE49-F238E27FC236}">
                <a16:creationId xmlns:a16="http://schemas.microsoft.com/office/drawing/2014/main" id="{0F83EB5D-62E1-D244-AF78-1C41093A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197" y="370255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55513-0875-3FE6-2A5B-BC67422398DF}"/>
              </a:ext>
            </a:extLst>
          </p:cNvPr>
          <p:cNvSpPr txBox="1"/>
          <p:nvPr/>
        </p:nvSpPr>
        <p:spPr>
          <a:xfrm>
            <a:off x="421420" y="198783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MS4 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252344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Historic Funding Approach</a:t>
            </a:r>
          </a:p>
          <a:p>
            <a:pPr lvl="1"/>
            <a:r>
              <a:rPr lang="en-US" sz="1800" dirty="0"/>
              <a:t>The Town has historically maintained it’s stormwater system by allocating funds in the Town’s General Fund (i.e., tax base)</a:t>
            </a:r>
          </a:p>
          <a:p>
            <a:pPr lvl="1"/>
            <a:endParaRPr lang="en-US" sz="1800" dirty="0"/>
          </a:p>
          <a:p>
            <a:r>
              <a:rPr lang="en-US" sz="2400" dirty="0"/>
              <a:t>Historic Maintenance Approach</a:t>
            </a:r>
          </a:p>
          <a:p>
            <a:pPr lvl="1"/>
            <a:r>
              <a:rPr lang="en-US" sz="1800" dirty="0"/>
              <a:t>The Town’s approach has been reactive, repairing infrastructure when it becomes a problem</a:t>
            </a:r>
          </a:p>
          <a:p>
            <a:pPr lvl="1"/>
            <a:r>
              <a:rPr lang="en-US" sz="1800" dirty="0"/>
              <a:t>The Town’s record information of its stormwater system is poor</a:t>
            </a:r>
          </a:p>
          <a:p>
            <a:pPr lvl="1"/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040CD-A872-9F4D-0F3E-046944F0A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12" y="4613820"/>
            <a:ext cx="5642749" cy="21804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F3E9F3-558A-158E-1B3A-634C39960DAD}"/>
              </a:ext>
            </a:extLst>
          </p:cNvPr>
          <p:cNvSpPr txBox="1"/>
          <p:nvPr/>
        </p:nvSpPr>
        <p:spPr>
          <a:xfrm>
            <a:off x="789411" y="198783"/>
            <a:ext cx="5421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We’ve Been Doing So Far</a:t>
            </a:r>
          </a:p>
        </p:txBody>
      </p:sp>
    </p:spTree>
    <p:extLst>
      <p:ext uri="{BB962C8B-B14F-4D97-AF65-F5344CB8AC3E}">
        <p14:creationId xmlns:p14="http://schemas.microsoft.com/office/powerpoint/2010/main" val="115670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145405"/>
            <a:ext cx="5543346" cy="511430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Recent Events</a:t>
            </a:r>
          </a:p>
          <a:p>
            <a:pPr lvl="1"/>
            <a:r>
              <a:rPr lang="en-US" sz="1800" dirty="0"/>
              <a:t>2021-2022: Stormwater Asset Management Plan developed</a:t>
            </a:r>
          </a:p>
          <a:p>
            <a:pPr lvl="2"/>
            <a:r>
              <a:rPr lang="en-US" sz="1800" dirty="0"/>
              <a:t>Plan includes evaluation of a portion of the stormwater system to understand what is present</a:t>
            </a:r>
          </a:p>
          <a:p>
            <a:pPr lvl="2"/>
            <a:r>
              <a:rPr lang="en-US" sz="1800" dirty="0"/>
              <a:t>Plan provides an asset management-based approach (i.e., criticality) to proactively maintain the stormwater system</a:t>
            </a:r>
          </a:p>
          <a:p>
            <a:pPr lvl="1"/>
            <a:r>
              <a:rPr lang="en-US" sz="1800" dirty="0"/>
              <a:t>EPA mandates more stringent MS4 Permit in 2016, another expected within a year </a:t>
            </a:r>
          </a:p>
          <a:p>
            <a:pPr lvl="1"/>
            <a:r>
              <a:rPr lang="en-US" sz="1800" dirty="0"/>
              <a:t>Select Board and Town Meeting authorize funding to evaluate a Stormwater Enterprise Fund (aka “Utility” Fund)</a:t>
            </a:r>
          </a:p>
          <a:p>
            <a:pPr lvl="1"/>
            <a:endParaRPr lang="en-US" sz="1300" dirty="0"/>
          </a:p>
        </p:txBody>
      </p:sp>
      <p:pic>
        <p:nvPicPr>
          <p:cNvPr id="5" name="Picture 4" descr="A close-up of several images of stormwater asset management plan&#10;&#10;Description automatically generated">
            <a:extLst>
              <a:ext uri="{FF2B5EF4-FFF2-40B4-BE49-F238E27FC236}">
                <a16:creationId xmlns:a16="http://schemas.microsoft.com/office/drawing/2014/main" id="{A4F39E8D-48A7-A420-4788-9D12E1DE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21" y="2092859"/>
            <a:ext cx="3254579" cy="3135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F4335-CA5A-16D0-63FC-B862CACDC03C}"/>
              </a:ext>
            </a:extLst>
          </p:cNvPr>
          <p:cNvSpPr txBox="1"/>
          <p:nvPr/>
        </p:nvSpPr>
        <p:spPr>
          <a:xfrm>
            <a:off x="789411" y="198783"/>
            <a:ext cx="5421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We’ve Been Doing So Far</a:t>
            </a:r>
          </a:p>
        </p:txBody>
      </p:sp>
    </p:spTree>
    <p:extLst>
      <p:ext uri="{BB962C8B-B14F-4D97-AF65-F5344CB8AC3E}">
        <p14:creationId xmlns:p14="http://schemas.microsoft.com/office/powerpoint/2010/main" val="290708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8D68F-994F-6DBB-51DB-11F554A7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74" y="2794478"/>
            <a:ext cx="4267201" cy="2058297"/>
          </a:xfrm>
          <a:prstGeom prst="rect">
            <a:avLst/>
          </a:prstGeom>
        </p:spPr>
      </p:pic>
      <p:pic>
        <p:nvPicPr>
          <p:cNvPr id="9" name="Picture 8" descr="A large crack in the road&#10;&#10;Description automatically generated">
            <a:extLst>
              <a:ext uri="{FF2B5EF4-FFF2-40B4-BE49-F238E27FC236}">
                <a16:creationId xmlns:a16="http://schemas.microsoft.com/office/drawing/2014/main" id="{952B4D2A-AD12-16B5-ACD7-2020D5AE9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4" y="3518452"/>
            <a:ext cx="3708013" cy="2668646"/>
          </a:xfrm>
          <a:prstGeom prst="rect">
            <a:avLst/>
          </a:prstGeom>
        </p:spPr>
      </p:pic>
      <p:pic>
        <p:nvPicPr>
          <p:cNvPr id="11" name="Picture 10" descr="A group of people in a boat&#10;&#10;Description automatically generated">
            <a:extLst>
              <a:ext uri="{FF2B5EF4-FFF2-40B4-BE49-F238E27FC236}">
                <a16:creationId xmlns:a16="http://schemas.microsoft.com/office/drawing/2014/main" id="{27D4AF05-3A11-AE6C-A8F3-46C95542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5" y="978839"/>
            <a:ext cx="3719672" cy="2360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274D1E-47DB-E181-3F83-5174EA9A75D6}"/>
              </a:ext>
            </a:extLst>
          </p:cNvPr>
          <p:cNvSpPr txBox="1"/>
          <p:nvPr/>
        </p:nvSpPr>
        <p:spPr>
          <a:xfrm>
            <a:off x="3916564" y="525290"/>
            <a:ext cx="433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Risks are growing fast: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449FB-E14F-B1DB-E2EC-495AE4171A94}"/>
              </a:ext>
            </a:extLst>
          </p:cNvPr>
          <p:cNvSpPr txBox="1"/>
          <p:nvPr/>
        </p:nvSpPr>
        <p:spPr>
          <a:xfrm>
            <a:off x="4064500" y="937659"/>
            <a:ext cx="44358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Anticipating impacts of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Preserving homes and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Maintaining transportation and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Ensuring economic continuity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Escalating infrastructure repairs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Culverts must be fixed or replaced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DA435-96A7-ECD3-BA23-2DBA459C96AC}"/>
              </a:ext>
            </a:extLst>
          </p:cNvPr>
          <p:cNvSpPr txBox="1"/>
          <p:nvPr/>
        </p:nvSpPr>
        <p:spPr>
          <a:xfrm>
            <a:off x="142582" y="6249726"/>
            <a:ext cx="4132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October 2023 floods devastated central 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026F43-5FC5-89F4-6D1E-0056E8F4130B}"/>
              </a:ext>
            </a:extLst>
          </p:cNvPr>
          <p:cNvSpPr txBox="1"/>
          <p:nvPr/>
        </p:nvSpPr>
        <p:spPr>
          <a:xfrm>
            <a:off x="4688674" y="5964391"/>
            <a:ext cx="4132862" cy="45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ts val="139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Culvert: Groton School Road over James Brook</a:t>
            </a:r>
          </a:p>
          <a:p>
            <a:pPr marL="0" marR="0" algn="ctr">
              <a:lnSpc>
                <a:spcPts val="139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Estimated Replacement Cost $3.0M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87383-54DA-7599-4876-51DA7FE7DB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164"/>
          <a:stretch/>
        </p:blipFill>
        <p:spPr>
          <a:xfrm>
            <a:off x="4135082" y="4250017"/>
            <a:ext cx="3244244" cy="16703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A75AC3-6328-9337-0CB8-FAC684F3E121}"/>
              </a:ext>
            </a:extLst>
          </p:cNvPr>
          <p:cNvSpPr/>
          <p:nvPr/>
        </p:nvSpPr>
        <p:spPr>
          <a:xfrm>
            <a:off x="4025590" y="2676293"/>
            <a:ext cx="5118410" cy="374271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CDEF9-D261-C35A-A0F7-D696FA240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3CDFE-8FB7-DC4D-D80F-22DC3AF1D9CB}"/>
              </a:ext>
            </a:extLst>
          </p:cNvPr>
          <p:cNvSpPr txBox="1"/>
          <p:nvPr/>
        </p:nvSpPr>
        <p:spPr>
          <a:xfrm>
            <a:off x="789411" y="198783"/>
            <a:ext cx="1985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Now?</a:t>
            </a:r>
          </a:p>
        </p:txBody>
      </p:sp>
    </p:spTree>
    <p:extLst>
      <p:ext uri="{BB962C8B-B14F-4D97-AF65-F5344CB8AC3E}">
        <p14:creationId xmlns:p14="http://schemas.microsoft.com/office/powerpoint/2010/main" val="286345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00D5CA-B456-9572-84CA-D4D47512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2" y="1137092"/>
            <a:ext cx="8443086" cy="1797177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Current budget (5-year average) = $355,000/yr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Next Five Years: significant increase in Capital and Operating</a:t>
            </a:r>
          </a:p>
          <a:p>
            <a:pPr marL="685782" lvl="2" indent="0">
              <a:buNone/>
            </a:pPr>
            <a:r>
              <a:rPr lang="en-US" dirty="0"/>
              <a:t>-Additional work needed to “right size” the program and revenue needs based on program goals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F227ADF-C172-0AB3-2DDE-1D3088947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184345"/>
              </p:ext>
            </p:extLst>
          </p:nvPr>
        </p:nvGraphicFramePr>
        <p:xfrm>
          <a:off x="1516565" y="2901946"/>
          <a:ext cx="6110869" cy="366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873665-B4BF-831F-BC9C-F39E6B5526BC}"/>
              </a:ext>
            </a:extLst>
          </p:cNvPr>
          <p:cNvSpPr txBox="1"/>
          <p:nvPr/>
        </p:nvSpPr>
        <p:spPr>
          <a:xfrm>
            <a:off x="789411" y="198783"/>
            <a:ext cx="3350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Revenue Projections</a:t>
            </a:r>
          </a:p>
        </p:txBody>
      </p:sp>
    </p:spTree>
    <p:extLst>
      <p:ext uri="{BB962C8B-B14F-4D97-AF65-F5344CB8AC3E}">
        <p14:creationId xmlns:p14="http://schemas.microsoft.com/office/powerpoint/2010/main" val="373508044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1738</TotalTime>
  <Words>1100</Words>
  <Application>Microsoft Office PowerPoint</Application>
  <PresentationFormat>On-screen Show (4:3)</PresentationFormat>
  <Paragraphs>179</Paragraphs>
  <Slides>15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Abadi</vt:lpstr>
      <vt:lpstr>Arial</vt:lpstr>
      <vt:lpstr>Calibri</vt:lpstr>
      <vt:lpstr>Myriad Pro</vt:lpstr>
      <vt:lpstr>Times New Roman</vt:lpstr>
      <vt:lpstr>Tw Cen MT</vt:lpstr>
      <vt:lpstr>Droplet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Ziter</dc:creator>
  <cp:lastModifiedBy>Danny Ruiz</cp:lastModifiedBy>
  <cp:revision>68</cp:revision>
  <cp:lastPrinted>2018-04-05T17:03:55Z</cp:lastPrinted>
  <dcterms:created xsi:type="dcterms:W3CDTF">2023-06-12T14:45:48Z</dcterms:created>
  <dcterms:modified xsi:type="dcterms:W3CDTF">2024-02-13T15:43:00Z</dcterms:modified>
</cp:coreProperties>
</file>