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9F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99D157-7A1A-4825-9673-11B31BB8CA42}" v="17" dt="2023-03-02T19:04:28.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D455-D4D0-992C-A50B-FF7F8DFA1C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62F850-03EC-B72E-6676-5F31B61B08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B63667-3980-8097-B1B0-47CB802F0551}"/>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5" name="Footer Placeholder 4">
            <a:extLst>
              <a:ext uri="{FF2B5EF4-FFF2-40B4-BE49-F238E27FC236}">
                <a16:creationId xmlns:a16="http://schemas.microsoft.com/office/drawing/2014/main" id="{56455F94-BC03-E58F-670E-69C58824B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EF036-0374-E275-90C4-6FF3EABA4F88}"/>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865687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3F20-9384-5779-A051-FB4E7C153E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5517D6-817F-0394-01E1-7CBF3DE250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7D90C-0903-7C31-7D45-C24B309E94F1}"/>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5" name="Footer Placeholder 4">
            <a:extLst>
              <a:ext uri="{FF2B5EF4-FFF2-40B4-BE49-F238E27FC236}">
                <a16:creationId xmlns:a16="http://schemas.microsoft.com/office/drawing/2014/main" id="{F500782C-9CE4-2726-5262-782DB94E64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A376C0-0DC6-7CE4-EAC4-1E556B9EFA86}"/>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327493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79A1DD-7806-014A-5572-1CCDABD886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2C4143-43F6-7083-6DE2-AF992B2F3E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D94D6-5F61-0409-FA13-5F9282D10C10}"/>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5" name="Footer Placeholder 4">
            <a:extLst>
              <a:ext uri="{FF2B5EF4-FFF2-40B4-BE49-F238E27FC236}">
                <a16:creationId xmlns:a16="http://schemas.microsoft.com/office/drawing/2014/main" id="{E5A0C89D-E092-FAF9-7ED0-E9E9F9BEC9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5F8CE-1C2A-8F80-4854-B53554C27754}"/>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108893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B3A1-5D27-F935-E81C-C49072D8D3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AA2A45-1F34-4E0B-E3A4-246F2F2029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D0152-4A40-3E39-AC5F-2523D0FC1A93}"/>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5" name="Footer Placeholder 4">
            <a:extLst>
              <a:ext uri="{FF2B5EF4-FFF2-40B4-BE49-F238E27FC236}">
                <a16:creationId xmlns:a16="http://schemas.microsoft.com/office/drawing/2014/main" id="{CEE0EDD7-35F3-5930-306E-15420675F3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FB426-238F-90C9-2FE9-B7823787B7E6}"/>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339253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433B6-AC23-0EC8-E594-B033A9CC9C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D30582-FB7B-2D30-678B-EAE61D2381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D905BD-B63E-380F-C788-CA457C2155CC}"/>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5" name="Footer Placeholder 4">
            <a:extLst>
              <a:ext uri="{FF2B5EF4-FFF2-40B4-BE49-F238E27FC236}">
                <a16:creationId xmlns:a16="http://schemas.microsoft.com/office/drawing/2014/main" id="{BCB6B75D-A7AF-39BF-ECBF-C64493EE7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CAD811-F45E-DF57-74D8-1A94CA43A205}"/>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365568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FC8D-AD52-EF11-35B7-31580FAF44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9461-E692-622F-0C91-2E5F235C4D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D17AF8-891D-F48C-0CBB-F2AFB79965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218B95-90D1-BCA8-D2B4-69E1B06499BB}"/>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6" name="Footer Placeholder 5">
            <a:extLst>
              <a:ext uri="{FF2B5EF4-FFF2-40B4-BE49-F238E27FC236}">
                <a16:creationId xmlns:a16="http://schemas.microsoft.com/office/drawing/2014/main" id="{993F863A-1947-F0DA-8094-61DC06123B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9B5B0-CD21-CB39-2A72-1E1B7EA3173F}"/>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120650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CF783-EC69-1DFC-B693-08B3A99238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E39C4F-99C1-65E5-D653-F16A34FF27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BBC9F0-1188-81D1-53C8-04A03E730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A3E2B2-B34C-186A-80B9-0AB0397203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18D84D-A987-9599-F44D-91C0385173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0948F-ACC5-64BF-AD7A-8A95362952CC}"/>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8" name="Footer Placeholder 7">
            <a:extLst>
              <a:ext uri="{FF2B5EF4-FFF2-40B4-BE49-F238E27FC236}">
                <a16:creationId xmlns:a16="http://schemas.microsoft.com/office/drawing/2014/main" id="{990A9BAC-24A5-2D8B-F16F-4F8A72209F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023DD5-DA94-1900-7B0B-0EAD6B3CEB91}"/>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422883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9A2B5-7AFC-360B-ED14-C822B1E074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C8B515-A121-815F-E162-4247AC425DE0}"/>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4" name="Footer Placeholder 3">
            <a:extLst>
              <a:ext uri="{FF2B5EF4-FFF2-40B4-BE49-F238E27FC236}">
                <a16:creationId xmlns:a16="http://schemas.microsoft.com/office/drawing/2014/main" id="{50641AAF-7AEE-E751-E0C9-130010ADE7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845C6A-2FE1-63C3-0EB1-FAA41D80F955}"/>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343092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037556-EDDE-CDDA-C994-AEFE73CD837E}"/>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3" name="Footer Placeholder 2">
            <a:extLst>
              <a:ext uri="{FF2B5EF4-FFF2-40B4-BE49-F238E27FC236}">
                <a16:creationId xmlns:a16="http://schemas.microsoft.com/office/drawing/2014/main" id="{77BDEDDA-7701-4724-0478-C92A978ED2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F008DF-190F-0543-CCD1-D42AF1FCB716}"/>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403672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24037-D2B5-FF11-42C9-9A5B1C2C53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FD613A-C7CE-3956-74F5-B203F4DF2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AEDAC5-CF35-ADA2-11D7-AFDEC8F24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8DE72B-F389-D1C9-0AFE-408AC8E7E1DE}"/>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6" name="Footer Placeholder 5">
            <a:extLst>
              <a:ext uri="{FF2B5EF4-FFF2-40B4-BE49-F238E27FC236}">
                <a16:creationId xmlns:a16="http://schemas.microsoft.com/office/drawing/2014/main" id="{70A5E98F-4DBA-991A-9523-9A9535118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17E90B-BBB4-0F50-8256-A90F38FC2411}"/>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65412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5679-3F88-C21E-66FF-A80332A18C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0DD405-324C-A59C-8720-21EFEE107F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127D3-3E20-8737-A1B3-2DFA30EE9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E5AD07-35E4-4E7D-ABF9-FF6C5F1414F4}"/>
              </a:ext>
            </a:extLst>
          </p:cNvPr>
          <p:cNvSpPr>
            <a:spLocks noGrp="1"/>
          </p:cNvSpPr>
          <p:nvPr>
            <p:ph type="dt" sz="half" idx="10"/>
          </p:nvPr>
        </p:nvSpPr>
        <p:spPr/>
        <p:txBody>
          <a:bodyPr/>
          <a:lstStyle/>
          <a:p>
            <a:fld id="{339D39FD-B48A-4B06-B2CB-AA8B2DAC75C0}" type="datetimeFigureOut">
              <a:rPr lang="en-US" smtClean="0"/>
              <a:t>11/16/2023</a:t>
            </a:fld>
            <a:endParaRPr lang="en-US"/>
          </a:p>
        </p:txBody>
      </p:sp>
      <p:sp>
        <p:nvSpPr>
          <p:cNvPr id="6" name="Footer Placeholder 5">
            <a:extLst>
              <a:ext uri="{FF2B5EF4-FFF2-40B4-BE49-F238E27FC236}">
                <a16:creationId xmlns:a16="http://schemas.microsoft.com/office/drawing/2014/main" id="{7B3E58F7-BEEC-F5BE-0F8A-346DA47FAC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ED5C03-16BD-12F8-CEE4-BD3EB5DD1912}"/>
              </a:ext>
            </a:extLst>
          </p:cNvPr>
          <p:cNvSpPr>
            <a:spLocks noGrp="1"/>
          </p:cNvSpPr>
          <p:nvPr>
            <p:ph type="sldNum" sz="quarter" idx="12"/>
          </p:nvPr>
        </p:nvSpPr>
        <p:spPr/>
        <p:txBody>
          <a:bodyPr/>
          <a:lstStyle/>
          <a:p>
            <a:fld id="{CC253459-974F-4A61-8C77-0B395B5636F9}" type="slidenum">
              <a:rPr lang="en-US" smtClean="0"/>
              <a:t>‹#›</a:t>
            </a:fld>
            <a:endParaRPr lang="en-US"/>
          </a:p>
        </p:txBody>
      </p:sp>
    </p:spTree>
    <p:extLst>
      <p:ext uri="{BB962C8B-B14F-4D97-AF65-F5344CB8AC3E}">
        <p14:creationId xmlns:p14="http://schemas.microsoft.com/office/powerpoint/2010/main" val="160454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3A7DAE-01D1-B66C-F9ED-EA7C87357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39B75A-544D-ACEE-4EF7-D57001A628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786728-C14A-7F93-EDA3-37FF45328F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D39FD-B48A-4B06-B2CB-AA8B2DAC75C0}" type="datetimeFigureOut">
              <a:rPr lang="en-US" smtClean="0"/>
              <a:t>11/16/2023</a:t>
            </a:fld>
            <a:endParaRPr lang="en-US"/>
          </a:p>
        </p:txBody>
      </p:sp>
      <p:sp>
        <p:nvSpPr>
          <p:cNvPr id="5" name="Footer Placeholder 4">
            <a:extLst>
              <a:ext uri="{FF2B5EF4-FFF2-40B4-BE49-F238E27FC236}">
                <a16:creationId xmlns:a16="http://schemas.microsoft.com/office/drawing/2014/main" id="{5EE0EBAF-FBF8-00F1-A5A8-7A861E7D28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DF8843-BD1A-A873-1F74-C12E622EBB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53459-974F-4A61-8C77-0B395B5636F9}" type="slidenum">
              <a:rPr lang="en-US" smtClean="0"/>
              <a:t>‹#›</a:t>
            </a:fld>
            <a:endParaRPr lang="en-US"/>
          </a:p>
        </p:txBody>
      </p:sp>
    </p:spTree>
    <p:extLst>
      <p:ext uri="{BB962C8B-B14F-4D97-AF65-F5344CB8AC3E}">
        <p14:creationId xmlns:p14="http://schemas.microsoft.com/office/powerpoint/2010/main" val="444090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F3A772-2FBF-4055-8F8C-96C2276189E5}"/>
              </a:ext>
            </a:extLst>
          </p:cNvPr>
          <p:cNvSpPr/>
          <p:nvPr/>
        </p:nvSpPr>
        <p:spPr>
          <a:xfrm>
            <a:off x="0" y="8449"/>
            <a:ext cx="12192000" cy="523220"/>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10F97C6-747A-3CFB-12FD-81A108E568A9}"/>
              </a:ext>
            </a:extLst>
          </p:cNvPr>
          <p:cNvSpPr/>
          <p:nvPr/>
        </p:nvSpPr>
        <p:spPr>
          <a:xfrm>
            <a:off x="0" y="5467156"/>
            <a:ext cx="12192000" cy="1390844"/>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picture containing text, outdoor, sign&#10;&#10;Description automatically generated">
            <a:extLst>
              <a:ext uri="{FF2B5EF4-FFF2-40B4-BE49-F238E27FC236}">
                <a16:creationId xmlns:a16="http://schemas.microsoft.com/office/drawing/2014/main" id="{BE0F1DFE-7C33-4740-30F9-A400A3549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5152" y="5469079"/>
            <a:ext cx="4286848" cy="1390844"/>
          </a:xfrm>
          <a:prstGeom prst="rect">
            <a:avLst/>
          </a:prstGeom>
        </p:spPr>
      </p:pic>
      <p:sp>
        <p:nvSpPr>
          <p:cNvPr id="15" name="Title 1">
            <a:extLst>
              <a:ext uri="{FF2B5EF4-FFF2-40B4-BE49-F238E27FC236}">
                <a16:creationId xmlns:a16="http://schemas.microsoft.com/office/drawing/2014/main" id="{062D3838-93C4-45F9-C133-AC641D9634F0}"/>
              </a:ext>
            </a:extLst>
          </p:cNvPr>
          <p:cNvSpPr>
            <a:spLocks noGrp="1"/>
          </p:cNvSpPr>
          <p:nvPr>
            <p:ph type="ctrTitle"/>
          </p:nvPr>
        </p:nvSpPr>
        <p:spPr>
          <a:xfrm>
            <a:off x="914400" y="822036"/>
            <a:ext cx="10363200" cy="4339623"/>
          </a:xfrm>
        </p:spPr>
        <p:txBody>
          <a:bodyPr anchor="t" anchorCtr="0">
            <a:normAutofit fontScale="90000"/>
          </a:bodyPr>
          <a:lstStyle/>
          <a:p>
            <a:pPr algn="l"/>
            <a:r>
              <a:rPr lang="en-US" sz="3200" dirty="0">
                <a:latin typeface="Arial" panose="020B0604020202020204" pitchFamily="34" charset="0"/>
                <a:cs typeface="Arial" panose="020B0604020202020204" pitchFamily="34" charset="0"/>
              </a:rPr>
              <a:t>Overview of the Charge and Purposes of the</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Senior Center Site Selection and Building Committee</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Constituted by the Select Board on September 6, 2023 </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Identify and recommend a viable site(s) in the Town of Ayer for the development of a Senior Center.</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Oversee and administer the necessary due diligence and conceptual design for the purposes of recommending the site(s) to the Select Board for appropriate consideration by a future Town Meeting for the acquisition of the recommended site(s)</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Oversee and conduct the necessary public outreach and participation in the stie(s) selection process and conceptual design.</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Identify and secure funding for the land acquisition and design of the project to include Town Meeting approval.</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Oversee the final design of the project.</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Develop, oversee, and administer a construction budget for the project to include Town Meeting approval.  </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Oversee the construction of the project.</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16" name="Title 1">
            <a:extLst>
              <a:ext uri="{FF2B5EF4-FFF2-40B4-BE49-F238E27FC236}">
                <a16:creationId xmlns:a16="http://schemas.microsoft.com/office/drawing/2014/main" id="{812EEACA-8C2F-671B-CCAF-29DCE519ED99}"/>
              </a:ext>
            </a:extLst>
          </p:cNvPr>
          <p:cNvSpPr txBox="1">
            <a:spLocks/>
          </p:cNvSpPr>
          <p:nvPr/>
        </p:nvSpPr>
        <p:spPr>
          <a:xfrm>
            <a:off x="914400" y="2858655"/>
            <a:ext cx="10363200" cy="1828800"/>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82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F3A772-2FBF-4055-8F8C-96C2276189E5}"/>
              </a:ext>
            </a:extLst>
          </p:cNvPr>
          <p:cNvSpPr/>
          <p:nvPr/>
        </p:nvSpPr>
        <p:spPr>
          <a:xfrm>
            <a:off x="0" y="8449"/>
            <a:ext cx="12192000" cy="523220"/>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10F97C6-747A-3CFB-12FD-81A108E568A9}"/>
              </a:ext>
            </a:extLst>
          </p:cNvPr>
          <p:cNvSpPr/>
          <p:nvPr/>
        </p:nvSpPr>
        <p:spPr>
          <a:xfrm>
            <a:off x="0" y="5467156"/>
            <a:ext cx="12192000" cy="1390844"/>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picture containing text, outdoor, sign&#10;&#10;Description automatically generated">
            <a:extLst>
              <a:ext uri="{FF2B5EF4-FFF2-40B4-BE49-F238E27FC236}">
                <a16:creationId xmlns:a16="http://schemas.microsoft.com/office/drawing/2014/main" id="{BE0F1DFE-7C33-4740-30F9-A400A3549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5152" y="5469079"/>
            <a:ext cx="4286848" cy="1390844"/>
          </a:xfrm>
          <a:prstGeom prst="rect">
            <a:avLst/>
          </a:prstGeom>
        </p:spPr>
      </p:pic>
      <p:sp>
        <p:nvSpPr>
          <p:cNvPr id="15" name="Title 1">
            <a:extLst>
              <a:ext uri="{FF2B5EF4-FFF2-40B4-BE49-F238E27FC236}">
                <a16:creationId xmlns:a16="http://schemas.microsoft.com/office/drawing/2014/main" id="{062D3838-93C4-45F9-C133-AC641D9634F0}"/>
              </a:ext>
            </a:extLst>
          </p:cNvPr>
          <p:cNvSpPr>
            <a:spLocks noGrp="1"/>
          </p:cNvSpPr>
          <p:nvPr>
            <p:ph type="ctrTitle"/>
          </p:nvPr>
        </p:nvSpPr>
        <p:spPr>
          <a:xfrm>
            <a:off x="538386" y="456792"/>
            <a:ext cx="10363200" cy="450291"/>
          </a:xfrm>
        </p:spPr>
        <p:txBody>
          <a:bodyPr anchor="t" anchorCtr="0">
            <a:normAutofit fontScale="90000"/>
          </a:bodyPr>
          <a:lstStyle/>
          <a:p>
            <a:pPr algn="l"/>
            <a:r>
              <a:rPr lang="en-US" sz="2800" dirty="0">
                <a:latin typeface="Arial" panose="020B0604020202020204" pitchFamily="34" charset="0"/>
                <a:cs typeface="Arial" panose="020B0604020202020204" pitchFamily="34" charset="0"/>
              </a:rPr>
              <a:t>Overview of the Charge and Purposes of the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Senior Center Site Selection and Building Committee (Continued) </a:t>
            </a:r>
            <a:r>
              <a:rPr lang="en-US" sz="2800" dirty="0">
                <a:solidFill>
                  <a:schemeClr val="bg1"/>
                </a:solidFill>
                <a:latin typeface="Arial" panose="020B0604020202020204" pitchFamily="34" charset="0"/>
                <a:cs typeface="Arial" panose="020B0604020202020204" pitchFamily="34" charset="0"/>
              </a:rPr>
              <a:t>de heading here</a:t>
            </a:r>
          </a:p>
        </p:txBody>
      </p:sp>
      <p:sp>
        <p:nvSpPr>
          <p:cNvPr id="16" name="Title 1">
            <a:extLst>
              <a:ext uri="{FF2B5EF4-FFF2-40B4-BE49-F238E27FC236}">
                <a16:creationId xmlns:a16="http://schemas.microsoft.com/office/drawing/2014/main" id="{812EEACA-8C2F-671B-CCAF-29DCE519ED99}"/>
              </a:ext>
            </a:extLst>
          </p:cNvPr>
          <p:cNvSpPr txBox="1">
            <a:spLocks/>
          </p:cNvSpPr>
          <p:nvPr/>
        </p:nvSpPr>
        <p:spPr>
          <a:xfrm>
            <a:off x="914400" y="2858655"/>
            <a:ext cx="10363200" cy="1828800"/>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dirty="0">
              <a:latin typeface="Arial" panose="020B0604020202020204" pitchFamily="34" charset="0"/>
              <a:cs typeface="Arial" panose="020B0604020202020204" pitchFamily="34" charset="0"/>
            </a:endParaRPr>
          </a:p>
        </p:txBody>
      </p:sp>
      <p:sp>
        <p:nvSpPr>
          <p:cNvPr id="5" name="Content Placeholder 3">
            <a:extLst>
              <a:ext uri="{FF2B5EF4-FFF2-40B4-BE49-F238E27FC236}">
                <a16:creationId xmlns:a16="http://schemas.microsoft.com/office/drawing/2014/main" id="{D27D80C7-702C-9B9D-364D-6564B9439F45}"/>
              </a:ext>
            </a:extLst>
          </p:cNvPr>
          <p:cNvSpPr txBox="1">
            <a:spLocks/>
          </p:cNvSpPr>
          <p:nvPr/>
        </p:nvSpPr>
        <p:spPr>
          <a:xfrm>
            <a:off x="1014008" y="1311370"/>
            <a:ext cx="10363200" cy="361507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dirty="0"/>
              <a:t>Oversee the construction of the project.</a:t>
            </a:r>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r>
              <a:rPr lang="en-US" sz="2000" dirty="0"/>
              <a:t>Conduct all meetings of the Committee in accordance with the Open Meeting Law and Public Records Law</a:t>
            </a:r>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r>
              <a:rPr lang="en-US" sz="2000" dirty="0"/>
              <a:t>Provide periodic updates to the Select Board (and other Boards and Committees as necessary or requested) regarding the status/progress of the project.</a:t>
            </a:r>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r>
              <a:rPr lang="en-US" sz="2000" dirty="0"/>
              <a:t>The Committee shall be provided with appropriate and reasonable levels of professional and administrative support from the Town Manager’s Office; Town Departments; and professional consultants and warranted and with approved funding. </a:t>
            </a:r>
          </a:p>
        </p:txBody>
      </p:sp>
    </p:spTree>
    <p:extLst>
      <p:ext uri="{BB962C8B-B14F-4D97-AF65-F5344CB8AC3E}">
        <p14:creationId xmlns:p14="http://schemas.microsoft.com/office/powerpoint/2010/main" val="159118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F3A772-2FBF-4055-8F8C-96C2276189E5}"/>
              </a:ext>
            </a:extLst>
          </p:cNvPr>
          <p:cNvSpPr/>
          <p:nvPr/>
        </p:nvSpPr>
        <p:spPr>
          <a:xfrm>
            <a:off x="0" y="8449"/>
            <a:ext cx="12192000" cy="523220"/>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10F97C6-747A-3CFB-12FD-81A108E568A9}"/>
              </a:ext>
            </a:extLst>
          </p:cNvPr>
          <p:cNvSpPr/>
          <p:nvPr/>
        </p:nvSpPr>
        <p:spPr>
          <a:xfrm>
            <a:off x="0" y="5467156"/>
            <a:ext cx="12192000" cy="1390844"/>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picture containing text, outdoor, sign&#10;&#10;Description automatically generated">
            <a:extLst>
              <a:ext uri="{FF2B5EF4-FFF2-40B4-BE49-F238E27FC236}">
                <a16:creationId xmlns:a16="http://schemas.microsoft.com/office/drawing/2014/main" id="{BE0F1DFE-7C33-4740-30F9-A400A3549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5152" y="5469079"/>
            <a:ext cx="4286848" cy="1390844"/>
          </a:xfrm>
          <a:prstGeom prst="rect">
            <a:avLst/>
          </a:prstGeom>
        </p:spPr>
      </p:pic>
      <p:sp>
        <p:nvSpPr>
          <p:cNvPr id="15" name="Title 1">
            <a:extLst>
              <a:ext uri="{FF2B5EF4-FFF2-40B4-BE49-F238E27FC236}">
                <a16:creationId xmlns:a16="http://schemas.microsoft.com/office/drawing/2014/main" id="{062D3838-93C4-45F9-C133-AC641D9634F0}"/>
              </a:ext>
            </a:extLst>
          </p:cNvPr>
          <p:cNvSpPr>
            <a:spLocks noGrp="1"/>
          </p:cNvSpPr>
          <p:nvPr>
            <p:ph type="ctrTitle"/>
          </p:nvPr>
        </p:nvSpPr>
        <p:spPr>
          <a:xfrm>
            <a:off x="914400" y="822037"/>
            <a:ext cx="10363200" cy="4296894"/>
          </a:xfrm>
        </p:spPr>
        <p:txBody>
          <a:bodyPr anchor="t" anchorCtr="0">
            <a:normAutofit fontScale="90000"/>
          </a:bodyPr>
          <a:lstStyle/>
          <a:p>
            <a:pPr algn="l"/>
            <a:r>
              <a:rPr lang="en-US" sz="2800" dirty="0">
                <a:latin typeface="Arial" panose="020B0604020202020204" pitchFamily="34" charset="0"/>
                <a:cs typeface="Arial" panose="020B0604020202020204" pitchFamily="34" charset="0"/>
              </a:rPr>
              <a:t>The Committee is required to adhere to all applicable provisions of the Open Meeting Law and Public Records Law</a:t>
            </a:r>
            <a:br>
              <a:rPr lang="en-US" sz="28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(Overview) of Open Meeting Law Requirements: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All meetings must be publicly posted at least 48 hours in advance.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All meetings must be held on Town property and be accessible to the public.</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All decisions and deliberations of the Committee must be held in a duly posted, open session meeting of the Committee.</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(Overview) of Public Records Law Requirements: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All materials of the Committee including emails by Committee Members are to be considered public records.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Committee must record, approve, and post official meeting minutes.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public may publicly request any public records that are not immediately accessible.</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16" name="Title 1">
            <a:extLst>
              <a:ext uri="{FF2B5EF4-FFF2-40B4-BE49-F238E27FC236}">
                <a16:creationId xmlns:a16="http://schemas.microsoft.com/office/drawing/2014/main" id="{812EEACA-8C2F-671B-CCAF-29DCE519ED99}"/>
              </a:ext>
            </a:extLst>
          </p:cNvPr>
          <p:cNvSpPr txBox="1">
            <a:spLocks/>
          </p:cNvSpPr>
          <p:nvPr/>
        </p:nvSpPr>
        <p:spPr>
          <a:xfrm>
            <a:off x="914400" y="2858655"/>
            <a:ext cx="10363200" cy="1828800"/>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dirty="0">
              <a:latin typeface="Arial" panose="020B0604020202020204" pitchFamily="34" charset="0"/>
              <a:cs typeface="Arial" panose="020B0604020202020204" pitchFamily="34" charset="0"/>
            </a:endParaRPr>
          </a:p>
        </p:txBody>
      </p:sp>
      <p:sp>
        <p:nvSpPr>
          <p:cNvPr id="5" name="Content Placeholder 3">
            <a:extLst>
              <a:ext uri="{FF2B5EF4-FFF2-40B4-BE49-F238E27FC236}">
                <a16:creationId xmlns:a16="http://schemas.microsoft.com/office/drawing/2014/main" id="{D27D80C7-702C-9B9D-364D-6564B9439F45}"/>
              </a:ext>
            </a:extLst>
          </p:cNvPr>
          <p:cNvSpPr txBox="1">
            <a:spLocks/>
          </p:cNvSpPr>
          <p:nvPr/>
        </p:nvSpPr>
        <p:spPr>
          <a:xfrm>
            <a:off x="914400" y="1532582"/>
            <a:ext cx="4003038" cy="3865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11" name="Title 1">
            <a:extLst>
              <a:ext uri="{FF2B5EF4-FFF2-40B4-BE49-F238E27FC236}">
                <a16:creationId xmlns:a16="http://schemas.microsoft.com/office/drawing/2014/main" id="{7D042327-E797-8463-111B-90C1247C4004}"/>
              </a:ext>
            </a:extLst>
          </p:cNvPr>
          <p:cNvSpPr txBox="1">
            <a:spLocks/>
          </p:cNvSpPr>
          <p:nvPr/>
        </p:nvSpPr>
        <p:spPr>
          <a:xfrm>
            <a:off x="470019" y="70410"/>
            <a:ext cx="10363200" cy="450291"/>
          </a:xfrm>
          <a:prstGeom prst="rect">
            <a:avLst/>
          </a:prstGeom>
        </p:spPr>
        <p:txBody>
          <a:bodyPr vert="horz" lIns="91440" tIns="45720" rIns="91440" bIns="45720" rtlCol="0" anchor="t" anchorCtr="0">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chemeClr val="bg1"/>
                </a:solidFill>
                <a:latin typeface="Arial" panose="020B0604020202020204" pitchFamily="34" charset="0"/>
                <a:cs typeface="Arial" panose="020B0604020202020204" pitchFamily="34" charset="0"/>
              </a:rPr>
              <a:t>Overview of the Open Meeting Law and Public Records Law</a:t>
            </a:r>
          </a:p>
        </p:txBody>
      </p:sp>
    </p:spTree>
    <p:extLst>
      <p:ext uri="{BB962C8B-B14F-4D97-AF65-F5344CB8AC3E}">
        <p14:creationId xmlns:p14="http://schemas.microsoft.com/office/powerpoint/2010/main" val="126838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F3A772-2FBF-4055-8F8C-96C2276189E5}"/>
              </a:ext>
            </a:extLst>
          </p:cNvPr>
          <p:cNvSpPr/>
          <p:nvPr/>
        </p:nvSpPr>
        <p:spPr>
          <a:xfrm>
            <a:off x="0" y="8449"/>
            <a:ext cx="12192000" cy="523220"/>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10F97C6-747A-3CFB-12FD-81A108E568A9}"/>
              </a:ext>
            </a:extLst>
          </p:cNvPr>
          <p:cNvSpPr/>
          <p:nvPr/>
        </p:nvSpPr>
        <p:spPr>
          <a:xfrm>
            <a:off x="0" y="5467156"/>
            <a:ext cx="12192000" cy="1390844"/>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picture containing text, outdoor, sign&#10;&#10;Description automatically generated">
            <a:extLst>
              <a:ext uri="{FF2B5EF4-FFF2-40B4-BE49-F238E27FC236}">
                <a16:creationId xmlns:a16="http://schemas.microsoft.com/office/drawing/2014/main" id="{BE0F1DFE-7C33-4740-30F9-A400A3549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5152" y="5469079"/>
            <a:ext cx="4286848" cy="1390844"/>
          </a:xfrm>
          <a:prstGeom prst="rect">
            <a:avLst/>
          </a:prstGeom>
        </p:spPr>
      </p:pic>
      <p:sp>
        <p:nvSpPr>
          <p:cNvPr id="16" name="Title 1">
            <a:extLst>
              <a:ext uri="{FF2B5EF4-FFF2-40B4-BE49-F238E27FC236}">
                <a16:creationId xmlns:a16="http://schemas.microsoft.com/office/drawing/2014/main" id="{812EEACA-8C2F-671B-CCAF-29DCE519ED99}"/>
              </a:ext>
            </a:extLst>
          </p:cNvPr>
          <p:cNvSpPr txBox="1">
            <a:spLocks/>
          </p:cNvSpPr>
          <p:nvPr/>
        </p:nvSpPr>
        <p:spPr>
          <a:xfrm>
            <a:off x="914400" y="2858655"/>
            <a:ext cx="10363200" cy="1828800"/>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dirty="0">
              <a:latin typeface="Arial" panose="020B0604020202020204" pitchFamily="34" charset="0"/>
              <a:cs typeface="Arial" panose="020B0604020202020204" pitchFamily="34" charset="0"/>
            </a:endParaRPr>
          </a:p>
        </p:txBody>
      </p:sp>
      <p:sp>
        <p:nvSpPr>
          <p:cNvPr id="5" name="Content Placeholder 3">
            <a:extLst>
              <a:ext uri="{FF2B5EF4-FFF2-40B4-BE49-F238E27FC236}">
                <a16:creationId xmlns:a16="http://schemas.microsoft.com/office/drawing/2014/main" id="{D27D80C7-702C-9B9D-364D-6564B9439F45}"/>
              </a:ext>
            </a:extLst>
          </p:cNvPr>
          <p:cNvSpPr txBox="1">
            <a:spLocks/>
          </p:cNvSpPr>
          <p:nvPr/>
        </p:nvSpPr>
        <p:spPr>
          <a:xfrm>
            <a:off x="914400" y="1300402"/>
            <a:ext cx="10363200" cy="386503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latin typeface="Arial" panose="020B0604020202020204" pitchFamily="34" charset="0"/>
                <a:cs typeface="Arial" panose="020B0604020202020204" pitchFamily="34" charset="0"/>
              </a:rPr>
              <a:t>The acquisition of real property (land) by the Town is largely a public process governed by State Law:</a:t>
            </a:r>
          </a:p>
          <a:p>
            <a:pPr algn="l"/>
            <a:endParaRPr lang="en-US" dirty="0">
              <a:latin typeface="Arial" panose="020B0604020202020204" pitchFamily="34" charset="0"/>
              <a:cs typeface="Arial" panose="020B0604020202020204" pitchFamily="34" charset="0"/>
            </a:endParaRPr>
          </a:p>
          <a:p>
            <a:pPr algn="l"/>
            <a:r>
              <a:rPr lang="en-US" u="sng" dirty="0">
                <a:latin typeface="Arial" panose="020B0604020202020204" pitchFamily="34" charset="0"/>
                <a:cs typeface="Arial" panose="020B0604020202020204" pitchFamily="34" charset="0"/>
              </a:rPr>
              <a:t>General Overview:  If Town must purchase the site (land):</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Purchase and sales agreement (Select Board)</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Land Appraisal</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21 E Phase 1 (Environmental Assessment)</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Authorization by Town Meeting</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Funding Authorization by Town Meeting</a:t>
            </a: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D3A6CC0E-F6FF-DD0A-AC54-68AE54D2F996}"/>
              </a:ext>
            </a:extLst>
          </p:cNvPr>
          <p:cNvSpPr txBox="1">
            <a:spLocks/>
          </p:cNvSpPr>
          <p:nvPr/>
        </p:nvSpPr>
        <p:spPr>
          <a:xfrm>
            <a:off x="470019" y="70410"/>
            <a:ext cx="10363200" cy="450291"/>
          </a:xfrm>
          <a:prstGeom prst="rect">
            <a:avLst/>
          </a:prstGeom>
        </p:spPr>
        <p:txBody>
          <a:bodyPr vert="horz" lIns="91440" tIns="45720" rIns="91440" bIns="45720" rtlCol="0" anchor="t" anchorCtr="0">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chemeClr val="bg1"/>
                </a:solidFill>
                <a:latin typeface="Arial" panose="020B0604020202020204" pitchFamily="34" charset="0"/>
                <a:cs typeface="Arial" panose="020B0604020202020204" pitchFamily="34" charset="0"/>
              </a:rPr>
              <a:t>Process and Procedures for the Town to Acquire Real Property</a:t>
            </a:r>
          </a:p>
        </p:txBody>
      </p:sp>
    </p:spTree>
    <p:extLst>
      <p:ext uri="{BB962C8B-B14F-4D97-AF65-F5344CB8AC3E}">
        <p14:creationId xmlns:p14="http://schemas.microsoft.com/office/powerpoint/2010/main" val="291873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F3A772-2FBF-4055-8F8C-96C2276189E5}"/>
              </a:ext>
            </a:extLst>
          </p:cNvPr>
          <p:cNvSpPr/>
          <p:nvPr/>
        </p:nvSpPr>
        <p:spPr>
          <a:xfrm>
            <a:off x="0" y="8449"/>
            <a:ext cx="12192000" cy="523220"/>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Appropriate Use of Executive Session by the Committee</a:t>
            </a:r>
          </a:p>
        </p:txBody>
      </p:sp>
      <p:sp>
        <p:nvSpPr>
          <p:cNvPr id="8" name="Rectangle 7">
            <a:extLst>
              <a:ext uri="{FF2B5EF4-FFF2-40B4-BE49-F238E27FC236}">
                <a16:creationId xmlns:a16="http://schemas.microsoft.com/office/drawing/2014/main" id="{B10F97C6-747A-3CFB-12FD-81A108E568A9}"/>
              </a:ext>
            </a:extLst>
          </p:cNvPr>
          <p:cNvSpPr/>
          <p:nvPr/>
        </p:nvSpPr>
        <p:spPr>
          <a:xfrm>
            <a:off x="0" y="5467156"/>
            <a:ext cx="12192000" cy="1390844"/>
          </a:xfrm>
          <a:prstGeom prst="rect">
            <a:avLst/>
          </a:prstGeom>
          <a:solidFill>
            <a:srgbClr val="759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picture containing text, outdoor, sign&#10;&#10;Description automatically generated">
            <a:extLst>
              <a:ext uri="{FF2B5EF4-FFF2-40B4-BE49-F238E27FC236}">
                <a16:creationId xmlns:a16="http://schemas.microsoft.com/office/drawing/2014/main" id="{BE0F1DFE-7C33-4740-30F9-A400A3549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5152" y="5469079"/>
            <a:ext cx="4286848" cy="1390844"/>
          </a:xfrm>
          <a:prstGeom prst="rect">
            <a:avLst/>
          </a:prstGeom>
        </p:spPr>
      </p:pic>
      <p:sp>
        <p:nvSpPr>
          <p:cNvPr id="16" name="Title 1">
            <a:extLst>
              <a:ext uri="{FF2B5EF4-FFF2-40B4-BE49-F238E27FC236}">
                <a16:creationId xmlns:a16="http://schemas.microsoft.com/office/drawing/2014/main" id="{812EEACA-8C2F-671B-CCAF-29DCE519ED99}"/>
              </a:ext>
            </a:extLst>
          </p:cNvPr>
          <p:cNvSpPr txBox="1">
            <a:spLocks/>
          </p:cNvSpPr>
          <p:nvPr/>
        </p:nvSpPr>
        <p:spPr>
          <a:xfrm>
            <a:off x="914400" y="2858655"/>
            <a:ext cx="10363200" cy="1828800"/>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5051D91E-AED4-FE00-D2A3-45A5B5780A66}"/>
              </a:ext>
            </a:extLst>
          </p:cNvPr>
          <p:cNvSpPr txBox="1">
            <a:spLocks/>
          </p:cNvSpPr>
          <p:nvPr/>
        </p:nvSpPr>
        <p:spPr>
          <a:xfrm>
            <a:off x="470019" y="70410"/>
            <a:ext cx="10363200" cy="450291"/>
          </a:xfrm>
          <a:prstGeom prst="rect">
            <a:avLst/>
          </a:prstGeom>
        </p:spPr>
        <p:txBody>
          <a:bodyPr vert="horz" lIns="91440" tIns="45720" rIns="91440" bIns="45720" rtlCol="0" anchor="t" anchorCtr="0">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28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1D030A4-C0E9-88A1-5DC2-D6F853995505}"/>
              </a:ext>
            </a:extLst>
          </p:cNvPr>
          <p:cNvSpPr txBox="1"/>
          <p:nvPr/>
        </p:nvSpPr>
        <p:spPr>
          <a:xfrm>
            <a:off x="470019" y="914400"/>
            <a:ext cx="11203536" cy="5909310"/>
          </a:xfrm>
          <a:prstGeom prst="rect">
            <a:avLst/>
          </a:prstGeom>
          <a:noFill/>
        </p:spPr>
        <p:txBody>
          <a:bodyPr wrap="square" rtlCol="0">
            <a:spAutoFit/>
          </a:bodyPr>
          <a:lstStyle/>
          <a:p>
            <a:r>
              <a:rPr lang="en-US" dirty="0"/>
              <a:t>At times there may be the need for the Committee to enter into Executive Session with respect to purchasing private property for the Senior Center.  Specifically for purposes </a:t>
            </a:r>
            <a:r>
              <a:rPr lang="en-US"/>
              <a:t>of negotiations.  </a:t>
            </a:r>
            <a:endParaRPr lang="en-US" dirty="0"/>
          </a:p>
          <a:p>
            <a:endParaRPr lang="en-US" dirty="0"/>
          </a:p>
          <a:p>
            <a:r>
              <a:rPr lang="en-US" dirty="0"/>
              <a:t>The Massachusetts Open Meeting Law provides ten purposes for which an Executive Session may be held.</a:t>
            </a:r>
          </a:p>
          <a:p>
            <a:endParaRPr lang="en-US" dirty="0"/>
          </a:p>
          <a:p>
            <a:r>
              <a:rPr lang="en-US" dirty="0"/>
              <a:t>Exemption #6:  To consider the purchase, exchange, lease or value of real property if the chair declares that an open meeting may have a detrimental effect on the negotiating position of the public body.</a:t>
            </a:r>
          </a:p>
          <a:p>
            <a:endParaRPr lang="en-US" dirty="0"/>
          </a:p>
          <a:p>
            <a:r>
              <a:rPr lang="en-US" dirty="0"/>
              <a:t>Committee must post the Executive Session.  </a:t>
            </a:r>
          </a:p>
          <a:p>
            <a:r>
              <a:rPr lang="en-US" dirty="0"/>
              <a:t>Committee must enter the Executive Session from Open Session by Roll Call Vote</a:t>
            </a:r>
          </a:p>
          <a:p>
            <a:r>
              <a:rPr lang="en-US" dirty="0"/>
              <a:t>Chair must declare the Exemption and declare that an open meeting may have a detrimental effect on the negotiating position of the Committee/Town.</a:t>
            </a:r>
          </a:p>
          <a:p>
            <a:r>
              <a:rPr lang="en-US" dirty="0"/>
              <a:t>Generally the Committee must identify the specific piece of property.  </a:t>
            </a:r>
          </a:p>
          <a:p>
            <a:r>
              <a:rPr lang="en-US" dirty="0"/>
              <a:t>The Committee may withhold the identity of the property if publicly disclosing that information would compromise the Committee/Town’s position.</a:t>
            </a:r>
          </a:p>
          <a:p>
            <a:r>
              <a:rPr lang="en-US" dirty="0"/>
              <a:t>Any votes in Executive Session must be by Roll Call Vote</a:t>
            </a:r>
          </a:p>
          <a:p>
            <a:r>
              <a:rPr lang="en-US" dirty="0"/>
              <a:t>The Committee must keep separate Executive Session minutes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05674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706</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Overview of the Charge and Purposes of the Senior Center Site Selection and Building Committee  Constituted by the Select Board on September 6, 2023   Identify and recommend a viable site(s) in the Town of Ayer for the development of a Senior Center.  Oversee and administer the necessary due diligence and conceptual design for the purposes of recommending the site(s) to the Select Board for appropriate consideration by a future Town Meeting for the acquisition of the recommended site(s)  Oversee and conduct the necessary public outreach and participation in the stie(s) selection process and conceptual design.  Identify and secure funding for the land acquisition and design of the project to include Town Meeting approval.  Oversee the final design of the project.  Develop, oversee, and administer a construction budget for the project to include Town Meeting approval.    Oversee the construction of the project.    </vt:lpstr>
      <vt:lpstr>Overview of the Charge and Purposes of the Senior Center Site Selection and Building Committee (Continued) de heading here</vt:lpstr>
      <vt:lpstr>The Committee is required to adhere to all applicable provisions of the Open Meeting Law and Public Records Law  (Overview) of Open Meeting Law Requirements: All meetings must be publicly posted at least 48 hours in advance. All meetings must be held on Town property and be accessible to the public. All decisions and deliberations of the Committee must be held in a duly posted, open session meeting of the Committee.  (Overview) of Public Records Law Requirements: All materials of the Committee including emails by Committee Members are to be considered public records. The Committee must record, approve, and post official meeting minutes.   The public may publicly request any public records that are not immediately accessible.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Cindy Knox</dc:creator>
  <cp:lastModifiedBy>Robert Pontbriand</cp:lastModifiedBy>
  <cp:revision>4</cp:revision>
  <dcterms:created xsi:type="dcterms:W3CDTF">2023-03-02T18:34:31Z</dcterms:created>
  <dcterms:modified xsi:type="dcterms:W3CDTF">2023-11-16T17:22:41Z</dcterms:modified>
</cp:coreProperties>
</file>