
<file path=[Content_Types].xml><?xml version="1.0" encoding="utf-8"?>
<Types xmlns="http://schemas.openxmlformats.org/package/2006/content-types">
  <Default Extension="jpeg" ContentType="image/jpeg"/>
  <Default Extension="jp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69" r:id="rId4"/>
    <p:sldId id="268" r:id="rId5"/>
    <p:sldId id="260" r:id="rId6"/>
    <p:sldId id="279" r:id="rId7"/>
    <p:sldId id="266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C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7" autoAdjust="0"/>
    <p:restoredTop sz="78468" autoAdjust="0"/>
  </p:normalViewPr>
  <p:slideViewPr>
    <p:cSldViewPr snapToGrid="0">
      <p:cViewPr varScale="1">
        <p:scale>
          <a:sx n="78" d="100"/>
          <a:sy n="78" d="100"/>
        </p:scale>
        <p:origin x="1242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2766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759CB9-686F-10E8-3147-973DFA8B8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14A8BC-809F-6196-EFC8-C07DBEFE5E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6125E-81E0-47AB-AE5B-061348B1D69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E4E60-E7A9-E8AC-488F-554023B55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C8DA4-04A9-C8A7-B244-87B050BC2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1D7C0-6666-4CB7-B3F0-A4D1DAF85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3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6CBD2-7BFB-411F-96BD-9B34FD3E361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541A7-FEC4-4B0D-A0B4-DBAFA0A6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7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Difficult to find</a:t>
            </a:r>
            <a:r>
              <a:rPr lang="en-US" u="none" dirty="0"/>
              <a:t>:  Poor street signage, tucked away in basement of housing authority.  </a:t>
            </a:r>
            <a:r>
              <a:rPr lang="en-US" dirty="0"/>
              <a:t>Caterers get lost, Amazon gets lost, new attendees get lost</a:t>
            </a:r>
          </a:p>
          <a:p>
            <a:r>
              <a:rPr lang="en-US" u="sng" dirty="0"/>
              <a:t>Limited parking:  </a:t>
            </a:r>
            <a:r>
              <a:rPr lang="en-US" dirty="0"/>
              <a:t>Staff park in the grass or at </a:t>
            </a:r>
            <a:r>
              <a:rPr lang="en-US" dirty="0" err="1"/>
              <a:t>Pirone</a:t>
            </a:r>
            <a:r>
              <a:rPr lang="en-US" dirty="0"/>
              <a:t> Park, which isn’t viable in the winter</a:t>
            </a:r>
          </a:p>
          <a:p>
            <a:r>
              <a:rPr lang="en-US" u="sng" dirty="0"/>
              <a:t>Unwelcoming entrance: </a:t>
            </a:r>
            <a:r>
              <a:rPr lang="en-US" dirty="0"/>
              <a:t>Not recognizable from the side as you approach, door is not ADA compliant and walk into empty hallway.  Wasn’t designed for this use.</a:t>
            </a:r>
          </a:p>
          <a:p>
            <a:r>
              <a:rPr lang="en-US" u="sng" dirty="0"/>
              <a:t>Not ADA compliant: </a:t>
            </a:r>
            <a:r>
              <a:rPr lang="en-US" dirty="0"/>
              <a:t>Narrow door that doesn’t open properly, large threshold, narrow hallway challenging for walkers and wheelchair users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541A7-FEC4-4B0D-A0B4-DBAFA0A61D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13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program at a time means not enough hours to cater to young seniors and older seniors.  Exercise example re strenuousness.</a:t>
            </a:r>
          </a:p>
          <a:p>
            <a:endParaRPr lang="en-US" dirty="0"/>
          </a:p>
          <a:p>
            <a:r>
              <a:rPr lang="en-US" dirty="0"/>
              <a:t>Poor air flow means hot in summer and winter</a:t>
            </a:r>
          </a:p>
          <a:p>
            <a:endParaRPr lang="en-US" dirty="0"/>
          </a:p>
          <a:p>
            <a:r>
              <a:rPr lang="en-US" dirty="0"/>
              <a:t>Lack of commercial kitchen makes for popular but expensive meals program</a:t>
            </a:r>
          </a:p>
          <a:p>
            <a:endParaRPr lang="en-US" dirty="0"/>
          </a:p>
          <a:p>
            <a:r>
              <a:rPr lang="en-US" dirty="0"/>
              <a:t>Story of senior stuck in bathroom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541A7-FEC4-4B0D-A0B4-DBAFA0A61D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2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</a:rPr>
              <a:t>Wall not to top = loud workspace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</a:rPr>
              <a:t>Lack of private areas for discussing finances, health, nutrition, and mental health issues, thus reducing requests for 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</a:rPr>
              <a:t>Can’t all be on the phone or seeing someone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541A7-FEC4-4B0D-A0B4-DBAFA0A61D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4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541A7-FEC4-4B0D-A0B4-DBAFA0A61D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4121-2941-4525-9A56-4242CAACA8C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EC9C-1F7D-4E55-9F9A-5E80D8B22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7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4121-2941-4525-9A56-4242CAACA8C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EC9C-1F7D-4E55-9F9A-5E80D8B22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4121-2941-4525-9A56-4242CAACA8C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EC9C-1F7D-4E55-9F9A-5E80D8B22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8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4121-2941-4525-9A56-4242CAACA8C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EC9C-1F7D-4E55-9F9A-5E80D8B22DE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6634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4121-2941-4525-9A56-4242CAACA8C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EC9C-1F7D-4E55-9F9A-5E80D8B22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03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4121-2941-4525-9A56-4242CAACA8C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EC9C-1F7D-4E55-9F9A-5E80D8B22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54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4121-2941-4525-9A56-4242CAACA8C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EC9C-1F7D-4E55-9F9A-5E80D8B22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71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4121-2941-4525-9A56-4242CAACA8C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EC9C-1F7D-4E55-9F9A-5E80D8B22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57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4121-2941-4525-9A56-4242CAACA8C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EC9C-1F7D-4E55-9F9A-5E80D8B22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4121-2941-4525-9A56-4242CAACA8C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EC9C-1F7D-4E55-9F9A-5E80D8B22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1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4121-2941-4525-9A56-4242CAACA8C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EC9C-1F7D-4E55-9F9A-5E80D8B22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2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4121-2941-4525-9A56-4242CAACA8C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EC9C-1F7D-4E55-9F9A-5E80D8B22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1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4121-2941-4525-9A56-4242CAACA8C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EC9C-1F7D-4E55-9F9A-5E80D8B22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4121-2941-4525-9A56-4242CAACA8C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EC9C-1F7D-4E55-9F9A-5E80D8B22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5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4121-2941-4525-9A56-4242CAACA8C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EC9C-1F7D-4E55-9F9A-5E80D8B22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7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4121-2941-4525-9A56-4242CAACA8C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EC9C-1F7D-4E55-9F9A-5E80D8B22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0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4121-2941-4525-9A56-4242CAACA8C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EC9C-1F7D-4E55-9F9A-5E80D8B22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5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3FD4121-2941-4525-9A56-4242CAACA8C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DEC9C-1F7D-4E55-9F9A-5E80D8B22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12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68505-26D4-B368-AC04-1BBEF9353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4009" y="1447800"/>
            <a:ext cx="3916743" cy="332958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500" b="1" dirty="0">
                <a:solidFill>
                  <a:srgbClr val="EBEBEB"/>
                </a:solidFill>
              </a:rPr>
              <a:t>The Need </a:t>
            </a:r>
            <a:br>
              <a:rPr lang="en-US" sz="4500" b="1" dirty="0">
                <a:solidFill>
                  <a:srgbClr val="EBEBEB"/>
                </a:solidFill>
              </a:rPr>
            </a:br>
            <a:r>
              <a:rPr lang="en-US" sz="4500" b="1" dirty="0">
                <a:solidFill>
                  <a:srgbClr val="EBEBEB"/>
                </a:solidFill>
              </a:rPr>
              <a:t>for a </a:t>
            </a:r>
            <a:br>
              <a:rPr lang="en-US" sz="4500" b="1" dirty="0">
                <a:solidFill>
                  <a:srgbClr val="EBEBEB"/>
                </a:solidFill>
              </a:rPr>
            </a:br>
            <a:r>
              <a:rPr lang="en-US" sz="4500" b="1" dirty="0">
                <a:solidFill>
                  <a:srgbClr val="EBEBEB"/>
                </a:solidFill>
              </a:rPr>
              <a:t>New Senior Center </a:t>
            </a:r>
            <a:br>
              <a:rPr lang="en-US" sz="4500" b="1" dirty="0">
                <a:solidFill>
                  <a:srgbClr val="EBEBEB"/>
                </a:solidFill>
              </a:rPr>
            </a:br>
            <a:endParaRPr lang="en-US" sz="4500" b="1" dirty="0">
              <a:solidFill>
                <a:srgbClr val="EBEBEB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7FFFD-7EE0-9001-685C-F7E9F82AD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3446" y="6109090"/>
            <a:ext cx="3916744" cy="861420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November 16, 2023</a:t>
            </a: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01769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974411-280B-B366-E1CD-6813B945DB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24" r="35958" b="-1"/>
          <a:stretch/>
        </p:blipFill>
        <p:spPr>
          <a:xfrm>
            <a:off x="20" y="10"/>
            <a:ext cx="3361453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6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5ABBF2D-E062-0349-DBEB-1621B5B6F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7212" y="1358382"/>
            <a:ext cx="3776165" cy="2931320"/>
          </a:xfrm>
        </p:spPr>
        <p:txBody>
          <a:bodyPr/>
          <a:lstStyle/>
          <a:p>
            <a:r>
              <a:rPr lang="en-US" sz="2400" b="1" dirty="0"/>
              <a:t>Difficult to Find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Limited Parking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Unwelcoming Entrance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Not ADA Compliant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 descr="A couple of benches in front of a building">
            <a:extLst>
              <a:ext uri="{FF2B5EF4-FFF2-40B4-BE49-F238E27FC236}">
                <a16:creationId xmlns:a16="http://schemas.microsoft.com/office/drawing/2014/main" id="{719DF101-87BF-6026-E1B3-F5FD699701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" b="11317"/>
          <a:stretch/>
        </p:blipFill>
        <p:spPr>
          <a:xfrm>
            <a:off x="0" y="1477086"/>
            <a:ext cx="4586996" cy="447572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6A37B2-96DC-4E18-8CB3-F97D09560AA3}"/>
              </a:ext>
            </a:extLst>
          </p:cNvPr>
          <p:cNvSpPr txBox="1"/>
          <p:nvPr/>
        </p:nvSpPr>
        <p:spPr>
          <a:xfrm>
            <a:off x="202519" y="135753"/>
            <a:ext cx="74011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Senior Center Exterior</a:t>
            </a:r>
            <a:endParaRPr lang="en-US" sz="4400" dirty="0"/>
          </a:p>
        </p:txBody>
      </p:sp>
      <p:pic>
        <p:nvPicPr>
          <p:cNvPr id="3" name="Picture 2" descr="A group of cars parked in a parking lot">
            <a:extLst>
              <a:ext uri="{FF2B5EF4-FFF2-40B4-BE49-F238E27FC236}">
                <a16:creationId xmlns:a16="http://schemas.microsoft.com/office/drawing/2014/main" id="{C89DF406-91F0-FF54-FDFF-5CB41387F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592" y="4188444"/>
            <a:ext cx="3559408" cy="266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43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92A8D-39FE-2F25-4EBC-DDC95E339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85" y="133599"/>
            <a:ext cx="7053542" cy="928087"/>
          </a:xfrm>
        </p:spPr>
        <p:txBody>
          <a:bodyPr vert="horz" lIns="68580" tIns="34290" rIns="68580" bIns="34290" rtlCol="0">
            <a:normAutofit/>
          </a:bodyPr>
          <a:lstStyle/>
          <a:p>
            <a:r>
              <a:rPr lang="en-US" b="1" dirty="0"/>
              <a:t>Interior Spaces Lacking</a:t>
            </a:r>
          </a:p>
        </p:txBody>
      </p:sp>
      <p:pic>
        <p:nvPicPr>
          <p:cNvPr id="4" name="Picture 3" descr="A group of people sitting in chairs in a room&#10;&#10;Description automatically generated">
            <a:extLst>
              <a:ext uri="{FF2B5EF4-FFF2-40B4-BE49-F238E27FC236}">
                <a16:creationId xmlns:a16="http://schemas.microsoft.com/office/drawing/2014/main" id="{FB5D386D-80A0-1DF7-8D32-1C5DBFF7B4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6" r="22799"/>
          <a:stretch/>
        </p:blipFill>
        <p:spPr>
          <a:xfrm>
            <a:off x="202286" y="1301815"/>
            <a:ext cx="2596956" cy="49465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3673706A-57C6-227C-78F4-68B35A0C6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2540" y="1012590"/>
            <a:ext cx="6161460" cy="5504809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b="1" u="sng" dirty="0"/>
              <a:t>General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Size limits the diversity and range of programs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Low ceilings and limited windows deflate atmosphere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Temperature control concerns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No large event space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b="1" u="sng" dirty="0"/>
              <a:t>Kitchen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No commercial kitchen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Open kitchen detracts from comfortable dining atmosphere 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b="1" u="sng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b="1" u="sng" dirty="0"/>
              <a:t>Living Room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Limited in size and use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b="1" u="sng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b="1" u="sng" dirty="0"/>
              <a:t>Bathrooms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Doesn’t meet the needs of seniors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Not ADA compliant </a:t>
            </a:r>
          </a:p>
        </p:txBody>
      </p:sp>
    </p:spTree>
    <p:extLst>
      <p:ext uri="{BB962C8B-B14F-4D97-AF65-F5344CB8AC3E}">
        <p14:creationId xmlns:p14="http://schemas.microsoft.com/office/powerpoint/2010/main" val="1370535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72316-B03D-C8B7-9443-4F5054E67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168" y="200008"/>
            <a:ext cx="6840039" cy="1216741"/>
          </a:xfrm>
        </p:spPr>
        <p:txBody>
          <a:bodyPr vert="horz" lIns="68580" tIns="34290" rIns="68580" bIns="34290" rtlCol="0" anchor="t">
            <a:noAutofit/>
          </a:bodyPr>
          <a:lstStyle/>
          <a:p>
            <a:pPr algn="ctr"/>
            <a:r>
              <a:rPr lang="en-US" sz="4200" b="1" dirty="0">
                <a:solidFill>
                  <a:srgbClr val="EBEBEB"/>
                </a:solidFill>
              </a:rPr>
              <a:t>Interior Staff Spaces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2D09C-0970-1891-3268-CE180CD7D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698" y="1202835"/>
            <a:ext cx="8905247" cy="2945718"/>
          </a:xfrm>
        </p:spPr>
        <p:txBody>
          <a:bodyPr vert="horz" lIns="68580" tIns="34290" rIns="68580" bIns="34290" rtlCol="0">
            <a:noAutofit/>
          </a:bodyPr>
          <a:lstStyle/>
          <a:p>
            <a:pPr>
              <a:buFont typeface="Wingdings 3" charset="2"/>
              <a:buChar char=""/>
            </a:pPr>
            <a:r>
              <a:rPr lang="en-US" sz="2200" dirty="0">
                <a:solidFill>
                  <a:srgbClr val="FFFFFF"/>
                </a:solidFill>
              </a:rPr>
              <a:t>Lack of space and privacy for planning &amp; collaboration</a:t>
            </a:r>
          </a:p>
          <a:p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8" name="Picture Placeholder 7" descr="A group of people sitting at a desk&#10;&#10;Description automatically generated">
            <a:extLst>
              <a:ext uri="{FF2B5EF4-FFF2-40B4-BE49-F238E27FC236}">
                <a16:creationId xmlns:a16="http://schemas.microsoft.com/office/drawing/2014/main" id="{720DC934-B246-DB45-2407-2E834045393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038" y="2437987"/>
            <a:ext cx="5387847" cy="40404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94C7D2-9E15-B832-17A1-32E195A5C52A}"/>
              </a:ext>
            </a:extLst>
          </p:cNvPr>
          <p:cNvSpPr txBox="1"/>
          <p:nvPr/>
        </p:nvSpPr>
        <p:spPr>
          <a:xfrm>
            <a:off x="92055" y="1844697"/>
            <a:ext cx="8850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</a:pPr>
            <a:r>
              <a:rPr lang="en-US" sz="2200" dirty="0">
                <a:solidFill>
                  <a:srgbClr val="FFFFFF"/>
                </a:solidFill>
              </a:rPr>
              <a:t>Lack of private areas for discussing confidential senior matters</a:t>
            </a:r>
          </a:p>
        </p:txBody>
      </p:sp>
    </p:spTree>
    <p:extLst>
      <p:ext uri="{BB962C8B-B14F-4D97-AF65-F5344CB8AC3E}">
        <p14:creationId xmlns:p14="http://schemas.microsoft.com/office/powerpoint/2010/main" val="519137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E3148-6FAC-D948-D52D-53B05A0FD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3933" y="1018727"/>
            <a:ext cx="5756425" cy="170134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EBEBEB"/>
                </a:solidFill>
              </a:rPr>
              <a:t>“Center for </a:t>
            </a:r>
            <a:br>
              <a:rPr lang="en-US" sz="5400" b="1" dirty="0">
                <a:solidFill>
                  <a:srgbClr val="EBEBEB"/>
                </a:solidFill>
              </a:rPr>
            </a:br>
            <a:r>
              <a:rPr lang="en-US" sz="5400" b="1" dirty="0">
                <a:solidFill>
                  <a:srgbClr val="EBEBEB"/>
                </a:solidFill>
              </a:rPr>
              <a:t>Active Living”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957CC6B-8230-702C-7633-CCB79FDC1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4177" y="3013223"/>
            <a:ext cx="5639808" cy="3700559"/>
          </a:xfrm>
        </p:spPr>
        <p:txBody>
          <a:bodyPr>
            <a:normAutofit fontScale="92500" lnSpcReduction="10000"/>
          </a:bodyPr>
          <a:lstStyle/>
          <a:p>
            <a:pPr marL="214313" indent="-21431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1.5 – 2.0 acre parcel</a:t>
            </a:r>
          </a:p>
          <a:p>
            <a:pPr marL="214313" indent="-21431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10,000 – 15,000 sq ft building</a:t>
            </a:r>
          </a:p>
          <a:p>
            <a:pPr marL="214313" indent="-21431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Diverse program space</a:t>
            </a:r>
          </a:p>
          <a:p>
            <a:pPr marL="214313" indent="-21431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ADA compliant</a:t>
            </a:r>
          </a:p>
          <a:p>
            <a:pPr marL="214313" indent="-21431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Adequate parking</a:t>
            </a:r>
          </a:p>
          <a:p>
            <a:pPr marL="214313" indent="-21431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Commercial kitchen</a:t>
            </a:r>
          </a:p>
          <a:p>
            <a:pPr marL="214313" indent="-21431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Productive staff areas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 descr="Seedling growing on a tree trunk">
            <a:extLst>
              <a:ext uri="{FF2B5EF4-FFF2-40B4-BE49-F238E27FC236}">
                <a16:creationId xmlns:a16="http://schemas.microsoft.com/office/drawing/2014/main" id="{030F2E00-5C41-0B58-F13F-8FDB3CBDAE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56" r="26666" b="-1"/>
          <a:stretch/>
        </p:blipFill>
        <p:spPr>
          <a:xfrm>
            <a:off x="15" y="857257"/>
            <a:ext cx="3394296" cy="5193739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8646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7064C-340D-C4EC-C6D5-AFFE0F305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Progress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E0272-8380-A4BF-1CD2-B04BC7AC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970" y="1755157"/>
            <a:ext cx="8536446" cy="4493249"/>
          </a:xfrm>
        </p:spPr>
        <p:txBody>
          <a:bodyPr>
            <a:normAutofit fontScale="92500"/>
          </a:bodyPr>
          <a:lstStyle/>
          <a:p>
            <a:pPr marL="342900" indent="-342900" fontAlgn="base">
              <a:lnSpc>
                <a:spcPct val="110000"/>
              </a:lnSpc>
              <a:spcAft>
                <a:spcPts val="1800"/>
              </a:spcAft>
            </a:pPr>
            <a:r>
              <a:rPr lang="en-US" sz="2400" b="1" dirty="0">
                <a:latin typeface="+mn-lt"/>
              </a:rPr>
              <a:t>2019-2020</a:t>
            </a:r>
            <a:r>
              <a:rPr lang="en-US" sz="2400" dirty="0">
                <a:latin typeface="+mn-lt"/>
              </a:rPr>
              <a:t>:  Senior Center Feasibility Study &amp; the tabling of West Main St</a:t>
            </a:r>
          </a:p>
          <a:p>
            <a:pPr algn="l" fontAlgn="base">
              <a:lnSpc>
                <a:spcPct val="110000"/>
              </a:lnSpc>
              <a:spcAft>
                <a:spcPts val="1800"/>
              </a:spcAft>
            </a:pPr>
            <a:r>
              <a:rPr lang="en-US" sz="2400" b="1" i="0" dirty="0">
                <a:effectLst/>
                <a:latin typeface="+mn-lt"/>
              </a:rPr>
              <a:t>2022:</a:t>
            </a:r>
            <a:r>
              <a:rPr lang="en-US" sz="2400" b="0" i="0" dirty="0">
                <a:effectLst/>
                <a:latin typeface="+mn-lt"/>
              </a:rPr>
              <a:t> Site Selection Working Group advanced the search for land for a Senior </a:t>
            </a:r>
            <a:r>
              <a:rPr lang="en-US" sz="2400" dirty="0">
                <a:latin typeface="+mn-lt"/>
              </a:rPr>
              <a:t>C</a:t>
            </a:r>
            <a:r>
              <a:rPr lang="en-US" sz="2400" b="0" i="0" dirty="0">
                <a:effectLst/>
                <a:latin typeface="+mn-lt"/>
              </a:rPr>
              <a:t>enter  </a:t>
            </a:r>
          </a:p>
          <a:p>
            <a:pPr algn="l" fontAlgn="base">
              <a:lnSpc>
                <a:spcPct val="110000"/>
              </a:lnSpc>
              <a:spcAft>
                <a:spcPts val="1800"/>
              </a:spcAft>
            </a:pPr>
            <a:r>
              <a:rPr lang="en-US" sz="2400" b="1" dirty="0">
                <a:latin typeface="+mn-lt"/>
              </a:rPr>
              <a:t>Dec 2022-Sept 2023:  </a:t>
            </a:r>
            <a:r>
              <a:rPr lang="en-US" sz="2400" dirty="0">
                <a:latin typeface="+mn-lt"/>
              </a:rPr>
              <a:t>Exploration of a combined Senior Center and Community Center at </a:t>
            </a:r>
            <a:r>
              <a:rPr lang="en-US" sz="2400" dirty="0" err="1">
                <a:latin typeface="+mn-lt"/>
              </a:rPr>
              <a:t>Pirone</a:t>
            </a:r>
            <a:r>
              <a:rPr lang="en-US" sz="2400" dirty="0">
                <a:latin typeface="+mn-lt"/>
              </a:rPr>
              <a:t> Park (not viable)</a:t>
            </a:r>
          </a:p>
          <a:p>
            <a:pPr algn="l" fontAlgn="base">
              <a:lnSpc>
                <a:spcPct val="110000"/>
              </a:lnSpc>
              <a:spcAft>
                <a:spcPts val="1800"/>
              </a:spcAft>
            </a:pPr>
            <a:r>
              <a:rPr lang="en-US" sz="2400" b="1" dirty="0">
                <a:latin typeface="+mn-lt"/>
              </a:rPr>
              <a:t>Sept 20</a:t>
            </a:r>
            <a:r>
              <a:rPr lang="en-US" sz="2400" b="1" i="0" dirty="0">
                <a:effectLst/>
                <a:latin typeface="+mn-lt"/>
              </a:rPr>
              <a:t>23:  </a:t>
            </a:r>
            <a:r>
              <a:rPr lang="en-US" sz="2400" b="0" i="0" dirty="0">
                <a:effectLst/>
                <a:latin typeface="+mn-lt"/>
              </a:rPr>
              <a:t>Select Board appointed the Senior Center Site Selection and Building Committee</a:t>
            </a:r>
          </a:p>
          <a:p>
            <a:pPr marL="0" indent="0" algn="l" fontAlgn="base">
              <a:buNone/>
            </a:pPr>
            <a:endParaRPr lang="en-US" b="0" i="0" dirty="0">
              <a:effectLst/>
              <a:latin typeface="Helvetica Neu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7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81B09-A390-DA2A-C75C-8DA44494A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5063" y="2712400"/>
            <a:ext cx="5688106" cy="14331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b="1" dirty="0">
                <a:solidFill>
                  <a:srgbClr val="EBEBEB"/>
                </a:solidFill>
              </a:rPr>
              <a:t>Challenge:</a:t>
            </a:r>
            <a:br>
              <a:rPr lang="en-US" sz="4200" b="1" dirty="0">
                <a:solidFill>
                  <a:srgbClr val="EBEBEB"/>
                </a:solidFill>
              </a:rPr>
            </a:br>
            <a:r>
              <a:rPr lang="en-US" sz="4200" b="1" dirty="0">
                <a:solidFill>
                  <a:srgbClr val="EBEBEB"/>
                </a:solidFill>
              </a:rPr>
              <a:t>Finding Suitable 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A10857-6F73-1B24-DE45-58AF40B6C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9706" y="4081220"/>
            <a:ext cx="5256788" cy="149109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Many sites considered</a:t>
            </a:r>
          </a:p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Public Request for land</a:t>
            </a:r>
          </a:p>
        </p:txBody>
      </p:sp>
      <p:pic>
        <p:nvPicPr>
          <p:cNvPr id="5" name="Picture 4" descr="A ladder in the desert">
            <a:extLst>
              <a:ext uri="{FF2B5EF4-FFF2-40B4-BE49-F238E27FC236}">
                <a16:creationId xmlns:a16="http://schemas.microsoft.com/office/drawing/2014/main" id="{A241D36A-BDA2-72DE-15EC-C0E37A04E2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69" r="21807" b="-1"/>
          <a:stretch/>
        </p:blipFill>
        <p:spPr>
          <a:xfrm>
            <a:off x="15" y="720097"/>
            <a:ext cx="3361458" cy="5143493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2277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2AD4F-08F0-2211-6DCF-6320F3C27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3" y="354854"/>
            <a:ext cx="7266338" cy="927762"/>
          </a:xfrm>
        </p:spPr>
        <p:txBody>
          <a:bodyPr/>
          <a:lstStyle/>
          <a:p>
            <a:r>
              <a:rPr lang="en-US" b="1" dirty="0"/>
              <a:t>Many Sites Considered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D0EF9C-8F9F-0ADB-ABBE-487C828AF5F4}"/>
              </a:ext>
            </a:extLst>
          </p:cNvPr>
          <p:cNvSpPr txBox="1"/>
          <p:nvPr/>
        </p:nvSpPr>
        <p:spPr>
          <a:xfrm>
            <a:off x="484583" y="1088794"/>
            <a:ext cx="8988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Evaluated based on size, location, availability, possible constraints and opportunities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43BFCF-D056-FAC6-994A-023D332EF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571" y="1626282"/>
            <a:ext cx="7683649" cy="495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Current Senior Center Location: 18 Pond Street </a:t>
            </a:r>
            <a:r>
              <a:rPr lang="en-US" sz="1600" b="1" i="1" dirty="0">
                <a:solidFill>
                  <a:srgbClr val="C00000"/>
                </a:solidFill>
              </a:rPr>
              <a:t>Too Small</a:t>
            </a:r>
          </a:p>
          <a:p>
            <a:pPr marL="0" indent="0">
              <a:buNone/>
            </a:pPr>
            <a:r>
              <a:rPr lang="en-US" sz="1600" b="1" dirty="0"/>
              <a:t>99 Fitchburg Road </a:t>
            </a:r>
            <a:r>
              <a:rPr lang="en-US" sz="1600" b="1" i="1" dirty="0">
                <a:solidFill>
                  <a:srgbClr val="C00000"/>
                </a:solidFill>
              </a:rPr>
              <a:t>Sold</a:t>
            </a:r>
          </a:p>
          <a:p>
            <a:pPr marL="0" indent="0">
              <a:buNone/>
            </a:pPr>
            <a:r>
              <a:rPr lang="en-US" sz="1600" b="1" dirty="0"/>
              <a:t>0 Park Street TRAFFIC; </a:t>
            </a:r>
            <a:r>
              <a:rPr lang="en-US" sz="1600" b="1" i="1" dirty="0">
                <a:solidFill>
                  <a:srgbClr val="C00000"/>
                </a:solidFill>
              </a:rPr>
              <a:t>Wetlands; Environmental Concerns</a:t>
            </a:r>
          </a:p>
          <a:p>
            <a:pPr marL="0" indent="0">
              <a:buNone/>
            </a:pPr>
            <a:r>
              <a:rPr lang="en-US" sz="1600" b="1" dirty="0"/>
              <a:t>106 Park Street </a:t>
            </a:r>
            <a:r>
              <a:rPr lang="en-US" sz="1600" b="1" i="1" dirty="0">
                <a:solidFill>
                  <a:srgbClr val="C00000"/>
                </a:solidFill>
              </a:rPr>
              <a:t>Traffic Concerns </a:t>
            </a:r>
          </a:p>
          <a:p>
            <a:pPr marL="0" indent="0">
              <a:buNone/>
            </a:pPr>
            <a:r>
              <a:rPr lang="en-US" sz="1600" b="1" dirty="0"/>
              <a:t>0 Brook Street </a:t>
            </a:r>
            <a:r>
              <a:rPr lang="en-US" sz="1600" b="1" i="1" dirty="0">
                <a:solidFill>
                  <a:srgbClr val="C00000"/>
                </a:solidFill>
              </a:rPr>
              <a:t>Parcel Too Small</a:t>
            </a:r>
          </a:p>
          <a:p>
            <a:pPr marL="0" indent="0">
              <a:buNone/>
            </a:pPr>
            <a:r>
              <a:rPr lang="en-US" sz="1600" b="1" dirty="0"/>
              <a:t>6 Groton Road </a:t>
            </a:r>
            <a:r>
              <a:rPr lang="en-US" sz="1600" b="1" i="1" dirty="0">
                <a:solidFill>
                  <a:srgbClr val="C00000"/>
                </a:solidFill>
              </a:rPr>
              <a:t>Owner Not Selling</a:t>
            </a:r>
          </a:p>
          <a:p>
            <a:pPr marL="0" indent="0">
              <a:buNone/>
            </a:pPr>
            <a:r>
              <a:rPr lang="en-US" sz="1600" b="1" dirty="0"/>
              <a:t>115 Washington Street </a:t>
            </a:r>
            <a:r>
              <a:rPr lang="en-US" sz="1600" b="1" i="1" dirty="0">
                <a:solidFill>
                  <a:srgbClr val="C00000"/>
                </a:solidFill>
              </a:rPr>
              <a:t>Not Available For Years</a:t>
            </a:r>
          </a:p>
          <a:p>
            <a:pPr marL="0" indent="0">
              <a:buNone/>
            </a:pPr>
            <a:r>
              <a:rPr lang="en-US" sz="1600" b="1" dirty="0"/>
              <a:t>211 West Main Street </a:t>
            </a:r>
            <a:r>
              <a:rPr lang="en-US" sz="1600" b="1" i="1" dirty="0">
                <a:solidFill>
                  <a:srgbClr val="C00000"/>
                </a:solidFill>
              </a:rPr>
              <a:t>Environmental Concerns</a:t>
            </a:r>
          </a:p>
          <a:p>
            <a:pPr marL="0" indent="0">
              <a:buNone/>
            </a:pPr>
            <a:r>
              <a:rPr lang="en-US" sz="1600" b="1" dirty="0"/>
              <a:t>Federated Church Site </a:t>
            </a:r>
            <a:r>
              <a:rPr lang="en-US" sz="1600" b="1" i="1" dirty="0">
                <a:solidFill>
                  <a:srgbClr val="C00000"/>
                </a:solidFill>
              </a:rPr>
              <a:t>Church/State; Lot Size; Programmatic Challenges</a:t>
            </a:r>
          </a:p>
          <a:p>
            <a:pPr marL="0" indent="0">
              <a:buNone/>
            </a:pPr>
            <a:r>
              <a:rPr lang="en-US" sz="1600" b="1" dirty="0"/>
              <a:t>Bishop Road Site </a:t>
            </a:r>
            <a:r>
              <a:rPr lang="en-US" sz="1600" b="1" i="1" dirty="0">
                <a:solidFill>
                  <a:srgbClr val="C00000"/>
                </a:solidFill>
              </a:rPr>
              <a:t>Too Small</a:t>
            </a:r>
          </a:p>
          <a:p>
            <a:pPr marL="0" indent="0">
              <a:buNone/>
            </a:pPr>
            <a:r>
              <a:rPr lang="en-US" sz="1600" b="1" dirty="0"/>
              <a:t>0 Sandy Pond Rd </a:t>
            </a:r>
            <a:r>
              <a:rPr lang="en-US" sz="1600" b="1" i="1" dirty="0">
                <a:solidFill>
                  <a:srgbClr val="C00000"/>
                </a:solidFill>
              </a:rPr>
              <a:t>Owner Not Selling</a:t>
            </a:r>
          </a:p>
          <a:p>
            <a:pPr marL="0" indent="0">
              <a:buNone/>
            </a:pPr>
            <a:r>
              <a:rPr lang="en-US" sz="1600" b="1" dirty="0"/>
              <a:t>59 Sandy Pond Rd </a:t>
            </a:r>
            <a:r>
              <a:rPr lang="en-US" sz="1600" b="1" i="1" dirty="0">
                <a:solidFill>
                  <a:srgbClr val="C00000"/>
                </a:solidFill>
              </a:rPr>
              <a:t>Size; Split By Wetlands</a:t>
            </a:r>
          </a:p>
          <a:p>
            <a:pPr marL="0" indent="0">
              <a:buNone/>
            </a:pPr>
            <a:r>
              <a:rPr lang="en-US" sz="1600" b="1" dirty="0"/>
              <a:t>Grant Rd, Devens </a:t>
            </a:r>
            <a:r>
              <a:rPr lang="en-US" sz="1600" b="1" i="1" dirty="0">
                <a:solidFill>
                  <a:srgbClr val="C00000"/>
                </a:solidFill>
              </a:rPr>
              <a:t>Procedural And Location Concerns</a:t>
            </a:r>
          </a:p>
          <a:p>
            <a:pPr marL="0" indent="0">
              <a:buNone/>
            </a:pPr>
            <a:r>
              <a:rPr lang="en-US" sz="1600" b="1" dirty="0"/>
              <a:t>McPherson Road, DPW Land </a:t>
            </a:r>
            <a:r>
              <a:rPr lang="en-US" sz="1600" b="1" i="1" dirty="0">
                <a:solidFill>
                  <a:srgbClr val="C00000"/>
                </a:solidFill>
              </a:rPr>
              <a:t>Potential Environmental Concerns </a:t>
            </a:r>
          </a:p>
        </p:txBody>
      </p:sp>
    </p:spTree>
    <p:extLst>
      <p:ext uri="{BB962C8B-B14F-4D97-AF65-F5344CB8AC3E}">
        <p14:creationId xmlns:p14="http://schemas.microsoft.com/office/powerpoint/2010/main" val="1333109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8723</TotalTime>
  <Words>524</Words>
  <Application>Microsoft Office PowerPoint</Application>
  <PresentationFormat>On-screen Show (4:3)</PresentationFormat>
  <Paragraphs>78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Helvetica Neue</vt:lpstr>
      <vt:lpstr>Wingdings 3</vt:lpstr>
      <vt:lpstr>Ion</vt:lpstr>
      <vt:lpstr>The Need  for a  New Senior Center  </vt:lpstr>
      <vt:lpstr>Difficult to Find  Limited Parking  Unwelcoming Entrance  Not ADA Compliant </vt:lpstr>
      <vt:lpstr>Interior Spaces Lacking</vt:lpstr>
      <vt:lpstr>Interior Staff Spaces</vt:lpstr>
      <vt:lpstr>“Center for  Active Living”</vt:lpstr>
      <vt:lpstr>Progress to Date</vt:lpstr>
      <vt:lpstr>Challenge: Finding Suitable Land</vt:lpstr>
      <vt:lpstr>Many Sites Considered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Petrossi</dc:creator>
  <cp:lastModifiedBy>Katie Petrossi</cp:lastModifiedBy>
  <cp:revision>64</cp:revision>
  <dcterms:created xsi:type="dcterms:W3CDTF">2022-05-15T20:06:53Z</dcterms:created>
  <dcterms:modified xsi:type="dcterms:W3CDTF">2023-11-15T21:52:29Z</dcterms:modified>
</cp:coreProperties>
</file>