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7" r:id="rId4"/>
  </p:sldMasterIdLst>
  <p:notesMasterIdLst>
    <p:notesMasterId r:id="rId53"/>
  </p:notesMasterIdLst>
  <p:handoutMasterIdLst>
    <p:handoutMasterId r:id="rId54"/>
  </p:handoutMasterIdLst>
  <p:sldIdLst>
    <p:sldId id="257" r:id="rId5"/>
    <p:sldId id="272" r:id="rId6"/>
    <p:sldId id="273" r:id="rId7"/>
    <p:sldId id="269" r:id="rId8"/>
    <p:sldId id="270" r:id="rId9"/>
    <p:sldId id="428" r:id="rId10"/>
    <p:sldId id="398" r:id="rId11"/>
    <p:sldId id="400" r:id="rId12"/>
    <p:sldId id="438" r:id="rId13"/>
    <p:sldId id="375" r:id="rId14"/>
    <p:sldId id="401" r:id="rId15"/>
    <p:sldId id="416" r:id="rId16"/>
    <p:sldId id="386" r:id="rId17"/>
    <p:sldId id="444" r:id="rId18"/>
    <p:sldId id="358" r:id="rId19"/>
    <p:sldId id="389" r:id="rId20"/>
    <p:sldId id="439" r:id="rId21"/>
    <p:sldId id="390" r:id="rId22"/>
    <p:sldId id="275" r:id="rId23"/>
    <p:sldId id="347" r:id="rId24"/>
    <p:sldId id="402" r:id="rId25"/>
    <p:sldId id="440" r:id="rId26"/>
    <p:sldId id="441" r:id="rId27"/>
    <p:sldId id="343" r:id="rId28"/>
    <p:sldId id="421" r:id="rId29"/>
    <p:sldId id="429" r:id="rId30"/>
    <p:sldId id="432" r:id="rId31"/>
    <p:sldId id="433" r:id="rId32"/>
    <p:sldId id="442" r:id="rId33"/>
    <p:sldId id="422" r:id="rId34"/>
    <p:sldId id="306" r:id="rId35"/>
    <p:sldId id="317" r:id="rId36"/>
    <p:sldId id="393" r:id="rId37"/>
    <p:sldId id="388" r:id="rId38"/>
    <p:sldId id="370" r:id="rId39"/>
    <p:sldId id="411" r:id="rId40"/>
    <p:sldId id="418" r:id="rId41"/>
    <p:sldId id="417" r:id="rId42"/>
    <p:sldId id="434" r:id="rId43"/>
    <p:sldId id="316" r:id="rId44"/>
    <p:sldId id="261" r:id="rId45"/>
    <p:sldId id="435" r:id="rId46"/>
    <p:sldId id="262" r:id="rId47"/>
    <p:sldId id="415" r:id="rId48"/>
    <p:sldId id="436" r:id="rId49"/>
    <p:sldId id="437" r:id="rId50"/>
    <p:sldId id="425" r:id="rId51"/>
    <p:sldId id="35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0" autoAdjust="0"/>
  </p:normalViewPr>
  <p:slideViewPr>
    <p:cSldViewPr>
      <p:cViewPr varScale="1">
        <p:scale>
          <a:sx n="101" d="100"/>
          <a:sy n="101" d="100"/>
        </p:scale>
        <p:origin x="195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57" tIns="46579" rIns="93157" bIns="4657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6435"/>
          </a:xfrm>
          <a:prstGeom prst="rect">
            <a:avLst/>
          </a:prstGeom>
        </p:spPr>
        <p:txBody>
          <a:bodyPr vert="horz" lIns="93157" tIns="46579" rIns="93157" bIns="46579" rtlCol="0"/>
          <a:lstStyle>
            <a:lvl1pPr algn="r">
              <a:defRPr sz="1200"/>
            </a:lvl1pPr>
          </a:lstStyle>
          <a:p>
            <a:fld id="{E6EF3AE8-8B77-4475-BC08-96B6400AEFC6}" type="datetimeFigureOut">
              <a:rPr lang="en-US" smtClean="0"/>
              <a:t>11/29/2023</a:t>
            </a:fld>
            <a:endParaRPr lang="en-US" dirty="0"/>
          </a:p>
        </p:txBody>
      </p:sp>
      <p:sp>
        <p:nvSpPr>
          <p:cNvPr id="4" name="Footer Placeholder 3"/>
          <p:cNvSpPr>
            <a:spLocks noGrp="1"/>
          </p:cNvSpPr>
          <p:nvPr>
            <p:ph type="ftr" sz="quarter" idx="2"/>
          </p:nvPr>
        </p:nvSpPr>
        <p:spPr>
          <a:xfrm>
            <a:off x="0" y="8829969"/>
            <a:ext cx="3037840" cy="466434"/>
          </a:xfrm>
          <a:prstGeom prst="rect">
            <a:avLst/>
          </a:prstGeom>
        </p:spPr>
        <p:txBody>
          <a:bodyPr vert="horz" lIns="93157" tIns="46579" rIns="93157" bIns="465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6434"/>
          </a:xfrm>
          <a:prstGeom prst="rect">
            <a:avLst/>
          </a:prstGeom>
        </p:spPr>
        <p:txBody>
          <a:bodyPr vert="horz" lIns="93157" tIns="46579" rIns="93157" bIns="46579" rtlCol="0" anchor="b"/>
          <a:lstStyle>
            <a:lvl1pPr algn="r">
              <a:defRPr sz="1200"/>
            </a:lvl1pPr>
          </a:lstStyle>
          <a:p>
            <a:fld id="{B27CC5FF-A0A0-4C9C-8504-24C864101300}" type="slidenum">
              <a:rPr lang="en-US" smtClean="0"/>
              <a:t>‹#›</a:t>
            </a:fld>
            <a:endParaRPr lang="en-US" dirty="0"/>
          </a:p>
        </p:txBody>
      </p:sp>
    </p:spTree>
    <p:extLst>
      <p:ext uri="{BB962C8B-B14F-4D97-AF65-F5344CB8AC3E}">
        <p14:creationId xmlns:p14="http://schemas.microsoft.com/office/powerpoint/2010/main" val="288158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57" tIns="46579" rIns="93157" bIns="4657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57" tIns="46579" rIns="93157" bIns="46579" rtlCol="0"/>
          <a:lstStyle>
            <a:lvl1pPr algn="r">
              <a:defRPr sz="1200"/>
            </a:lvl1pPr>
          </a:lstStyle>
          <a:p>
            <a:fld id="{FCE4DDBE-3F67-45C5-902C-EC583528543D}" type="datetimeFigureOut">
              <a:rPr lang="en-US" smtClean="0"/>
              <a:t>11/29/2023</a:t>
            </a:fld>
            <a:endParaRPr lang="en-US" dirty="0"/>
          </a:p>
        </p:txBody>
      </p:sp>
      <p:sp>
        <p:nvSpPr>
          <p:cNvPr id="4" name="Slide Image Placeholder 3"/>
          <p:cNvSpPr>
            <a:spLocks noGrp="1" noRot="1" noChangeAspect="1"/>
          </p:cNvSpPr>
          <p:nvPr>
            <p:ph type="sldImg" idx="2"/>
          </p:nvPr>
        </p:nvSpPr>
        <p:spPr>
          <a:xfrm>
            <a:off x="1182688" y="698500"/>
            <a:ext cx="4646612" cy="3486150"/>
          </a:xfrm>
          <a:prstGeom prst="rect">
            <a:avLst/>
          </a:prstGeom>
          <a:noFill/>
          <a:ln w="12700">
            <a:solidFill>
              <a:prstClr val="black"/>
            </a:solidFill>
          </a:ln>
        </p:spPr>
        <p:txBody>
          <a:bodyPr vert="horz" lIns="93157" tIns="46579" rIns="93157" bIns="46579"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57" tIns="46579" rIns="93157" bIns="465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57" tIns="46579" rIns="93157"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57" tIns="46579" rIns="93157" bIns="46579" rtlCol="0" anchor="b"/>
          <a:lstStyle>
            <a:lvl1pPr algn="r">
              <a:defRPr sz="1200"/>
            </a:lvl1pPr>
          </a:lstStyle>
          <a:p>
            <a:fld id="{6A9789F4-029E-4103-B002-2FFDD480A588}" type="slidenum">
              <a:rPr lang="en-US" smtClean="0"/>
              <a:t>‹#›</a:t>
            </a:fld>
            <a:endParaRPr lang="en-US" dirty="0"/>
          </a:p>
        </p:txBody>
      </p:sp>
    </p:spTree>
    <p:extLst>
      <p:ext uri="{BB962C8B-B14F-4D97-AF65-F5344CB8AC3E}">
        <p14:creationId xmlns:p14="http://schemas.microsoft.com/office/powerpoint/2010/main" val="388151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11/29/2023 2:23 PM</a:t>
            </a:fld>
            <a:endParaRPr lang="en-US" dirty="0"/>
          </a:p>
        </p:txBody>
      </p:sp>
      <p:sp>
        <p:nvSpPr>
          <p:cNvPr id="6" name="Footer Placeholder 5"/>
          <p:cNvSpPr>
            <a:spLocks noGrp="1"/>
          </p:cNvSpPr>
          <p:nvPr>
            <p:ph type="ftr" sz="quarter" idx="12"/>
          </p:nvPr>
        </p:nvSpPr>
        <p:spPr>
          <a:xfrm>
            <a:off x="2" y="8829969"/>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9"/>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78432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poor condition water main on Third Street</a:t>
            </a:r>
          </a:p>
          <a:p>
            <a:r>
              <a:rPr lang="en-US" dirty="0"/>
              <a:t>Procured and contracted with an engineering firm to design and bid the Washington St Storage Tank rehabilitation</a:t>
            </a:r>
          </a:p>
          <a:p>
            <a:r>
              <a:rPr lang="en-US" dirty="0"/>
              <a:t>Awarded a contract to install new valves at the Main and Central Pump Stations</a:t>
            </a:r>
          </a:p>
          <a:p>
            <a:r>
              <a:rPr lang="en-US" dirty="0"/>
              <a:t>Procured and purchased a new mobile generator for Water and Wastewater Divisions</a:t>
            </a:r>
          </a:p>
          <a:p>
            <a:r>
              <a:rPr lang="en-US" dirty="0"/>
              <a:t>Awarded a contract to replace the two boilers at the Wastewater Treatment Plant</a:t>
            </a:r>
          </a:p>
          <a:p>
            <a:r>
              <a:rPr lang="en-US" dirty="0"/>
              <a:t>Awarded a contract to rehabilitate a sections of W. Main Street and Sandy Pond Road for I/I control</a:t>
            </a:r>
          </a:p>
          <a:p>
            <a:r>
              <a:rPr lang="en-US" dirty="0"/>
              <a:t>Received parts to replace valves at one of two Grove Pond Greensand Filters</a:t>
            </a:r>
          </a:p>
          <a:p>
            <a:r>
              <a:rPr lang="en-US" dirty="0"/>
              <a:t>Completed the replacement of an Impeller and Volute at Main Pump Station</a:t>
            </a:r>
          </a:p>
          <a:p>
            <a:r>
              <a:rPr lang="en-US" dirty="0"/>
              <a:t>Significant completion of the Phase 3 Wastewater Treatment </a:t>
            </a:r>
            <a:r>
              <a:rPr lang="en-US"/>
              <a:t>Plant upgrade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A9789F4-029E-4103-B002-2FFDD480A588}" type="slidenum">
              <a:rPr lang="en-US" smtClean="0"/>
              <a:t>10</a:t>
            </a:fld>
            <a:endParaRPr lang="en-US" dirty="0"/>
          </a:p>
        </p:txBody>
      </p:sp>
    </p:spTree>
    <p:extLst>
      <p:ext uri="{BB962C8B-B14F-4D97-AF65-F5344CB8AC3E}">
        <p14:creationId xmlns:p14="http://schemas.microsoft.com/office/powerpoint/2010/main" val="203062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11/29/2023 2:23 PM</a:t>
            </a:fld>
            <a:endParaRPr lang="en-US" dirty="0"/>
          </a:p>
        </p:txBody>
      </p:sp>
      <p:sp>
        <p:nvSpPr>
          <p:cNvPr id="6" name="Footer Placeholder 5"/>
          <p:cNvSpPr>
            <a:spLocks noGrp="1"/>
          </p:cNvSpPr>
          <p:nvPr>
            <p:ph type="ftr" sz="quarter" idx="12"/>
          </p:nvPr>
        </p:nvSpPr>
        <p:spPr>
          <a:xfrm>
            <a:off x="2" y="8829969"/>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9"/>
            <a:ext cx="699418" cy="464820"/>
          </a:xfrm>
        </p:spPr>
        <p:txBody>
          <a:bodyPr/>
          <a:lstStyle/>
          <a:p>
            <a:fld id="{EC87E0CF-87F6-4B58-B8B8-DCAB2DAAF3CA}" type="slidenum">
              <a:rPr lang="en-US" smtClean="0"/>
              <a:pPr/>
              <a:t>31</a:t>
            </a:fld>
            <a:endParaRPr lang="en-US" dirty="0"/>
          </a:p>
        </p:txBody>
      </p:sp>
    </p:spTree>
    <p:extLst>
      <p:ext uri="{BB962C8B-B14F-4D97-AF65-F5344CB8AC3E}">
        <p14:creationId xmlns:p14="http://schemas.microsoft.com/office/powerpoint/2010/main" val="74194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06C99B3B-D881-4EE2-A49B-EAF439DD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08" b="-1747"/>
          <a:stretch/>
        </p:blipFill>
        <p:spPr>
          <a:xfrm>
            <a:off x="197794" y="108153"/>
            <a:ext cx="1070289" cy="1129749"/>
          </a:xfrm>
          <a:prstGeom prst="rect">
            <a:avLst/>
          </a:prstGeom>
        </p:spPr>
      </p:pic>
      <p:sp>
        <p:nvSpPr>
          <p:cNvPr id="2" name="Date Placeholder 1"/>
          <p:cNvSpPr>
            <a:spLocks noGrp="1"/>
          </p:cNvSpPr>
          <p:nvPr>
            <p:ph type="dt" sz="half" idx="10"/>
          </p:nvPr>
        </p:nvSpPr>
        <p:spPr>
          <a:xfrm>
            <a:off x="6241265" y="6351150"/>
            <a:ext cx="2057400" cy="252000"/>
          </a:xfrm>
          <a:prstGeom prst="rect">
            <a:avLst/>
          </a:prstGeom>
        </p:spPr>
        <p:txBody>
          <a:bodyPr/>
          <a:lstStyle/>
          <a:p>
            <a:fld id="{C0DBE923-BA4E-4F94-8B8F-233B03C63C89}" type="datetime4">
              <a:rPr lang="en-GB" smtClean="0"/>
              <a:t>29 November 2023</a:t>
            </a:fld>
            <a:endParaRPr lang="en-GB" dirty="0"/>
          </a:p>
        </p:txBody>
      </p:sp>
      <p:sp>
        <p:nvSpPr>
          <p:cNvPr id="3" name="Footer Placeholder 2"/>
          <p:cNvSpPr>
            <a:spLocks noGrp="1"/>
          </p:cNvSpPr>
          <p:nvPr>
            <p:ph type="ftr" sz="quarter" idx="11"/>
          </p:nvPr>
        </p:nvSpPr>
        <p:spPr>
          <a:xfrm>
            <a:off x="3028950" y="6351150"/>
            <a:ext cx="3086100" cy="252000"/>
          </a:xfrm>
          <a:prstGeom prst="rect">
            <a:avLst/>
          </a:prstGeom>
        </p:spPr>
        <p:txBody>
          <a:bodyPr/>
          <a:lstStyle/>
          <a:p>
            <a:endParaRPr lang="en-GB" dirty="0"/>
          </a:p>
        </p:txBody>
      </p:sp>
      <p:sp>
        <p:nvSpPr>
          <p:cNvPr id="4" name="Slide Number Placeholder 3"/>
          <p:cNvSpPr>
            <a:spLocks noGrp="1"/>
          </p:cNvSpPr>
          <p:nvPr>
            <p:ph type="sldNum" sz="quarter" idx="12"/>
          </p:nvPr>
        </p:nvSpPr>
        <p:spPr>
          <a:xfrm>
            <a:off x="8298665" y="6351150"/>
            <a:ext cx="404812" cy="252000"/>
          </a:xfrm>
          <a:prstGeom prst="rect">
            <a:avLst/>
          </a:prstGeom>
        </p:spPr>
        <p:txBody>
          <a:bodyPr/>
          <a:lstStyle/>
          <a:p>
            <a:fld id="{203C551C-83BB-4568-94F6-AC8A8312A04A}" type="slidenum">
              <a:rPr lang="en-GB" smtClean="0"/>
              <a:pPr/>
              <a:t>‹#›</a:t>
            </a:fld>
            <a:endParaRPr lang="en-GB" dirty="0"/>
          </a:p>
        </p:txBody>
      </p:sp>
      <p:sp>
        <p:nvSpPr>
          <p:cNvPr id="7" name="Title 6">
            <a:extLst>
              <a:ext uri="{FF2B5EF4-FFF2-40B4-BE49-F238E27FC236}">
                <a16:creationId xmlns:a16="http://schemas.microsoft.com/office/drawing/2014/main" id="{1FB3CCEC-59DB-4F49-B317-4DE61C9E684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5994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2A837-0B34-4E5E-87DC-4C117C6C6B4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9751-A8F9-4835-A383-1C739FD6FA6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3293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2A837-0B34-4E5E-87DC-4C117C6C6B4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9751-A8F9-4835-A383-1C739FD6FA6B}" type="slidenum">
              <a:rPr lang="en-US" smtClean="0"/>
              <a:t>‹#›</a:t>
            </a:fld>
            <a:endParaRPr lang="en-US"/>
          </a:p>
        </p:txBody>
      </p:sp>
      <p:pic>
        <p:nvPicPr>
          <p:cNvPr id="7" name="Picture 6">
            <a:extLst>
              <a:ext uri="{FF2B5EF4-FFF2-40B4-BE49-F238E27FC236}">
                <a16:creationId xmlns:a16="http://schemas.microsoft.com/office/drawing/2014/main" id="{3FF278B3-C758-4786-95AC-406D6E80B6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48400"/>
            <a:ext cx="1267933" cy="514350"/>
          </a:xfrm>
          <a:prstGeom prst="rect">
            <a:avLst/>
          </a:prstGeom>
        </p:spPr>
      </p:pic>
    </p:spTree>
    <p:extLst>
      <p:ext uri="{BB962C8B-B14F-4D97-AF65-F5344CB8AC3E}">
        <p14:creationId xmlns:p14="http://schemas.microsoft.com/office/powerpoint/2010/main" val="14820586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2A837-0B34-4E5E-87DC-4C117C6C6B4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9751-A8F9-4835-A383-1C739FD6FA6B}"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50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2A837-0B34-4E5E-87DC-4C117C6C6B4A}"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2736358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2A837-0B34-4E5E-87DC-4C117C6C6B4A}" type="datetimeFigureOut">
              <a:rPr lang="en-US" smtClean="0"/>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1184539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2A837-0B34-4E5E-87DC-4C117C6C6B4A}" type="datetimeFigureOut">
              <a:rPr lang="en-US" smtClean="0"/>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86554108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32A837-0B34-4E5E-87DC-4C117C6C6B4A}" type="datetimeFigureOut">
              <a:rPr lang="en-US" smtClean="0"/>
              <a:t>11/29/2023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258712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E32A837-0B34-4E5E-87DC-4C117C6C6B4A}" type="datetimeFigureOut">
              <a:rPr lang="en-US" smtClean="0"/>
              <a:t>11/29/2023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EE9751-A8F9-4835-A383-1C739FD6FA6B}" type="slidenum">
              <a:rPr lang="en-US" smtClean="0"/>
              <a:t>‹#›</a:t>
            </a:fld>
            <a:endParaRPr lang="en-US"/>
          </a:p>
        </p:txBody>
      </p:sp>
    </p:spTree>
    <p:extLst>
      <p:ext uri="{BB962C8B-B14F-4D97-AF65-F5344CB8AC3E}">
        <p14:creationId xmlns:p14="http://schemas.microsoft.com/office/powerpoint/2010/main" val="283198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E32A837-0B34-4E5E-87DC-4C117C6C6B4A}" type="datetimeFigureOut">
              <a:rPr lang="en-US" smtClean="0"/>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77659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2A837-0B34-4E5E-87DC-4C117C6C6B4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857461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2A837-0B34-4E5E-87DC-4C117C6C6B4A}" type="datetimeFigureOut">
              <a:rPr lang="en-US" smtClean="0"/>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746402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9228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48400"/>
            <a:ext cx="1267933" cy="51435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 id="214748367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AE32A837-0B34-4E5E-87DC-4C117C6C6B4A}" type="datetimeFigureOut">
              <a:rPr lang="en-US" smtClean="0"/>
              <a:t>11/29/2023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74EE9751-A8F9-4835-A383-1C739FD6FA6B}"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97524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fade/>
  </p:transition>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610600" cy="3124200"/>
          </a:xfrm>
        </p:spPr>
        <p:txBody>
          <a:bodyPr>
            <a:normAutofit fontScale="90000"/>
          </a:bodyPr>
          <a:lstStyle/>
          <a:p>
            <a:pPr algn="ctr">
              <a:spcBef>
                <a:spcPts val="2400"/>
              </a:spcBef>
            </a:pPr>
            <a:r>
              <a:rPr lang="en-US" sz="4000" dirty="0"/>
              <a:t>FY25 Through FY29                                     </a:t>
            </a:r>
            <a:r>
              <a:rPr lang="en-US" dirty="0"/>
              <a:t>Capital Improvement Program</a:t>
            </a:r>
            <a:br>
              <a:rPr lang="en-US" dirty="0"/>
            </a:br>
            <a:br>
              <a:rPr lang="en-US" sz="3600" dirty="0"/>
            </a:br>
            <a:r>
              <a:rPr lang="en-US" sz="3600" dirty="0"/>
              <a:t>Engineering, Highway and Stormwater Requests</a:t>
            </a:r>
          </a:p>
        </p:txBody>
      </p:sp>
      <p:sp>
        <p:nvSpPr>
          <p:cNvPr id="3" name="Subtitle 2"/>
          <p:cNvSpPr>
            <a:spLocks noGrp="1"/>
          </p:cNvSpPr>
          <p:nvPr>
            <p:ph type="subTitle" idx="1"/>
          </p:nvPr>
        </p:nvSpPr>
        <p:spPr>
          <a:xfrm>
            <a:off x="769143" y="4648200"/>
            <a:ext cx="7681913" cy="1446212"/>
          </a:xfrm>
        </p:spPr>
        <p:txBody>
          <a:bodyPr>
            <a:normAutofit/>
          </a:bodyPr>
          <a:lstStyle/>
          <a:p>
            <a:pPr algn="ctr"/>
            <a:r>
              <a:rPr lang="en-US" dirty="0"/>
              <a:t>Ayer Department of Public Works</a:t>
            </a:r>
          </a:p>
          <a:p>
            <a:pPr algn="ctr"/>
            <a:r>
              <a:rPr lang="en-US" dirty="0"/>
              <a:t>Presented</a:t>
            </a:r>
          </a:p>
          <a:p>
            <a:pPr algn="ctr"/>
            <a:r>
              <a:rPr lang="en-US" dirty="0"/>
              <a:t>November 30, 2023</a:t>
            </a:r>
          </a:p>
        </p:txBody>
      </p:sp>
      <p:pic>
        <p:nvPicPr>
          <p:cNvPr id="5" name="Picture 4" descr="Text&#10;&#10;Description automatically generated">
            <a:extLst>
              <a:ext uri="{FF2B5EF4-FFF2-40B4-BE49-F238E27FC236}">
                <a16:creationId xmlns:a16="http://schemas.microsoft.com/office/drawing/2014/main" id="{3E668D3E-F92C-4744-B835-AED59BB0C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609600"/>
            <a:ext cx="2590800" cy="1050984"/>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43" y="609600"/>
            <a:ext cx="7467600" cy="1143000"/>
          </a:xfrm>
        </p:spPr>
        <p:txBody>
          <a:bodyPr/>
          <a:lstStyle/>
          <a:p>
            <a:r>
              <a:rPr lang="en-US" dirty="0"/>
              <a:t>What Did We Do Last Year?</a:t>
            </a:r>
          </a:p>
        </p:txBody>
      </p:sp>
      <p:sp>
        <p:nvSpPr>
          <p:cNvPr id="3" name="Content Placeholder 2"/>
          <p:cNvSpPr>
            <a:spLocks noGrp="1"/>
          </p:cNvSpPr>
          <p:nvPr>
            <p:ph idx="1"/>
          </p:nvPr>
        </p:nvSpPr>
        <p:spPr>
          <a:xfrm>
            <a:off x="914400" y="1905000"/>
            <a:ext cx="7315200" cy="4038600"/>
          </a:xfrm>
        </p:spPr>
        <p:txBody>
          <a:bodyPr>
            <a:noAutofit/>
          </a:bodyPr>
          <a:lstStyle/>
          <a:p>
            <a:pPr>
              <a:spcBef>
                <a:spcPts val="600"/>
              </a:spcBef>
              <a:spcAft>
                <a:spcPts val="0"/>
              </a:spcAft>
              <a:buFont typeface="Arial" panose="020B0604020202020204" pitchFamily="34" charset="0"/>
              <a:buChar char="•"/>
            </a:pPr>
            <a:r>
              <a:rPr lang="en-US" sz="1800" dirty="0"/>
              <a:t>Replaced poor condition water main on Third Street</a:t>
            </a:r>
          </a:p>
          <a:p>
            <a:pPr>
              <a:spcBef>
                <a:spcPts val="600"/>
              </a:spcBef>
              <a:spcAft>
                <a:spcPts val="0"/>
              </a:spcAft>
              <a:buFont typeface="Arial" panose="020B0604020202020204" pitchFamily="34" charset="0"/>
              <a:buChar char="•"/>
            </a:pPr>
            <a:r>
              <a:rPr lang="en-US" sz="1800" dirty="0"/>
              <a:t>Completed West Main Street Reconstruction (</a:t>
            </a:r>
            <a:r>
              <a:rPr lang="en-US" sz="1800" dirty="0" err="1"/>
              <a:t>MassWorks</a:t>
            </a:r>
            <a:r>
              <a:rPr lang="en-US" sz="1800" dirty="0"/>
              <a:t> Grant)</a:t>
            </a:r>
          </a:p>
          <a:p>
            <a:pPr>
              <a:spcBef>
                <a:spcPts val="600"/>
              </a:spcBef>
              <a:spcAft>
                <a:spcPts val="0"/>
              </a:spcAft>
              <a:buFont typeface="Arial" panose="020B0604020202020204" pitchFamily="34" charset="0"/>
              <a:buChar char="•"/>
            </a:pPr>
            <a:r>
              <a:rPr lang="en-US" sz="1800" dirty="0"/>
              <a:t>Completed Stormwater Asset Management Plan</a:t>
            </a:r>
          </a:p>
          <a:p>
            <a:pPr>
              <a:spcBef>
                <a:spcPts val="600"/>
              </a:spcBef>
              <a:spcAft>
                <a:spcPts val="0"/>
              </a:spcAft>
              <a:buFont typeface="Arial" panose="020B0604020202020204" pitchFamily="34" charset="0"/>
              <a:buChar char="•"/>
            </a:pPr>
            <a:r>
              <a:rPr lang="en-US" sz="1800" dirty="0"/>
              <a:t>Substantially constructed Main Street light replacement</a:t>
            </a:r>
          </a:p>
          <a:p>
            <a:pPr>
              <a:spcBef>
                <a:spcPts val="600"/>
              </a:spcBef>
              <a:spcAft>
                <a:spcPts val="0"/>
              </a:spcAft>
              <a:buFont typeface="Arial" panose="020B0604020202020204" pitchFamily="34" charset="0"/>
              <a:buChar char="•"/>
            </a:pPr>
            <a:r>
              <a:rPr lang="en-US" sz="1800" dirty="0"/>
              <a:t>Designed and bid I/I rehab of Sandy Pond sewer trunk main</a:t>
            </a:r>
          </a:p>
          <a:p>
            <a:pPr>
              <a:spcBef>
                <a:spcPts val="600"/>
              </a:spcBef>
              <a:spcAft>
                <a:spcPts val="0"/>
              </a:spcAft>
              <a:buFont typeface="Arial" panose="020B0604020202020204" pitchFamily="34" charset="0"/>
              <a:buChar char="•"/>
            </a:pPr>
            <a:r>
              <a:rPr lang="en-US" sz="1800" dirty="0"/>
              <a:t>Obtained grant and designed Sandy Pond Road Complete Street</a:t>
            </a:r>
          </a:p>
          <a:p>
            <a:pPr>
              <a:spcBef>
                <a:spcPts val="600"/>
              </a:spcBef>
              <a:spcAft>
                <a:spcPts val="0"/>
              </a:spcAft>
              <a:buFont typeface="Arial" panose="020B0604020202020204" pitchFamily="34" charset="0"/>
              <a:buChar char="•"/>
            </a:pPr>
            <a:r>
              <a:rPr lang="en-US" sz="1800" dirty="0"/>
              <a:t>Replaced sidewalks, curbing and repaved portions of Pheasant Circle, Loon Hill Road, and Bennetts Crossing</a:t>
            </a:r>
          </a:p>
          <a:p>
            <a:pPr>
              <a:spcBef>
                <a:spcPts val="600"/>
              </a:spcBef>
              <a:spcAft>
                <a:spcPts val="0"/>
              </a:spcAft>
              <a:buFont typeface="Arial" panose="020B0604020202020204" pitchFamily="34" charset="0"/>
              <a:buChar char="•"/>
            </a:pPr>
            <a:r>
              <a:rPr lang="en-US" sz="1800" dirty="0"/>
              <a:t>Began evaluation of Stormwater Utility Fund</a:t>
            </a:r>
          </a:p>
          <a:p>
            <a:pPr>
              <a:spcBef>
                <a:spcPts val="600"/>
              </a:spcBef>
              <a:spcAft>
                <a:spcPts val="0"/>
              </a:spcAft>
              <a:buFont typeface="Arial" panose="020B0604020202020204" pitchFamily="34" charset="0"/>
              <a:buChar char="•"/>
            </a:pPr>
            <a:r>
              <a:rPr lang="en-US" sz="1800" dirty="0"/>
              <a:t>Substantially construction of Phase 3 Wastewater Treatment Plant upgrade</a:t>
            </a:r>
          </a:p>
          <a:p>
            <a:pPr>
              <a:spcBef>
                <a:spcPts val="600"/>
              </a:spcBef>
              <a:spcAft>
                <a:spcPts val="0"/>
              </a:spcAft>
              <a:buFont typeface="Arial" panose="020B0604020202020204" pitchFamily="34" charset="0"/>
              <a:buChar char="•"/>
            </a:pPr>
            <a:r>
              <a:rPr lang="en-US" sz="1800" dirty="0"/>
              <a:t>Designed and bid Wright Way Pump Station upgrades</a:t>
            </a:r>
          </a:p>
          <a:p>
            <a:pPr>
              <a:spcBef>
                <a:spcPts val="600"/>
              </a:spcBef>
              <a:spcAft>
                <a:spcPts val="0"/>
              </a:spcAft>
              <a:buFont typeface="Arial" panose="020B0604020202020204" pitchFamily="34" charset="0"/>
              <a:buChar char="•"/>
            </a:pPr>
            <a:r>
              <a:rPr lang="en-US" sz="1800" dirty="0"/>
              <a:t>Completed emergency sewer trunk main repair on Main Street</a:t>
            </a:r>
          </a:p>
          <a:p>
            <a:pPr>
              <a:spcBef>
                <a:spcPts val="600"/>
              </a:spcBef>
              <a:spcAft>
                <a:spcPts val="0"/>
              </a:spcAft>
              <a:buFont typeface="Arial" panose="020B0604020202020204" pitchFamily="34" charset="0"/>
              <a:buChar char="•"/>
            </a:pPr>
            <a:r>
              <a:rPr lang="en-US" sz="1800" dirty="0"/>
              <a:t>Implemented a 4-way stop at Central Ave and Groton Harvard Road</a:t>
            </a:r>
          </a:p>
          <a:p>
            <a:pPr marL="0" indent="0">
              <a:buNone/>
            </a:pPr>
            <a:endParaRPr lang="en-US" sz="1800" dirty="0"/>
          </a:p>
        </p:txBody>
      </p:sp>
      <p:sp>
        <p:nvSpPr>
          <p:cNvPr id="4" name="Footer Placeholder 3"/>
          <p:cNvSpPr>
            <a:spLocks noGrp="1"/>
          </p:cNvSpPr>
          <p:nvPr>
            <p:ph type="ftr" sz="quarter" idx="11"/>
          </p:nvPr>
        </p:nvSpPr>
        <p:spPr>
          <a:xfrm>
            <a:off x="3124200" y="6422064"/>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153400" y="6422064"/>
            <a:ext cx="762000" cy="365125"/>
          </a:xfrm>
          <a:prstGeom prst="rect">
            <a:avLst/>
          </a:prstGeom>
        </p:spPr>
        <p:txBody>
          <a:bodyPr/>
          <a:lstStyle/>
          <a:p>
            <a:pPr>
              <a:defRPr/>
            </a:pPr>
            <a:fld id="{D15376C8-B87A-4DF2-A919-B4477F57DBF3}" type="slidenum">
              <a:rPr lang="en-US" smtClean="0"/>
              <a:pPr>
                <a:defRPr/>
              </a:pPr>
              <a:t>10</a:t>
            </a:fld>
            <a:endParaRPr lang="en-US" dirty="0"/>
          </a:p>
        </p:txBody>
      </p:sp>
    </p:spTree>
    <p:extLst>
      <p:ext uri="{BB962C8B-B14F-4D97-AF65-F5344CB8AC3E}">
        <p14:creationId xmlns:p14="http://schemas.microsoft.com/office/powerpoint/2010/main" val="397327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843" y="609600"/>
            <a:ext cx="7467600" cy="1143000"/>
          </a:xfrm>
        </p:spPr>
        <p:txBody>
          <a:bodyPr/>
          <a:lstStyle/>
          <a:p>
            <a:r>
              <a:rPr lang="en-US" dirty="0"/>
              <a:t>What Did We Do Last Year?</a:t>
            </a:r>
          </a:p>
        </p:txBody>
      </p:sp>
      <p:sp>
        <p:nvSpPr>
          <p:cNvPr id="3" name="Content Placeholder 2"/>
          <p:cNvSpPr>
            <a:spLocks noGrp="1"/>
          </p:cNvSpPr>
          <p:nvPr>
            <p:ph idx="1"/>
          </p:nvPr>
        </p:nvSpPr>
        <p:spPr>
          <a:xfrm>
            <a:off x="914400" y="1905000"/>
            <a:ext cx="7467600" cy="5105400"/>
          </a:xfrm>
        </p:spPr>
        <p:txBody>
          <a:bodyPr>
            <a:noAutofit/>
          </a:bodyPr>
          <a:lstStyle/>
          <a:p>
            <a:pPr>
              <a:spcBef>
                <a:spcPts val="600"/>
              </a:spcBef>
              <a:spcAft>
                <a:spcPts val="0"/>
              </a:spcAft>
              <a:buFont typeface="Arial" panose="020B0604020202020204" pitchFamily="34" charset="0"/>
              <a:buChar char="•"/>
            </a:pPr>
            <a:r>
              <a:rPr lang="en-US" sz="1800" dirty="0"/>
              <a:t>Designing Main Street TIP Project</a:t>
            </a:r>
          </a:p>
          <a:p>
            <a:pPr>
              <a:spcBef>
                <a:spcPts val="600"/>
              </a:spcBef>
              <a:spcAft>
                <a:spcPts val="0"/>
              </a:spcAft>
              <a:buFont typeface="Arial" panose="020B0604020202020204" pitchFamily="34" charset="0"/>
              <a:buChar char="•"/>
            </a:pPr>
            <a:r>
              <a:rPr lang="en-US" sz="1800" dirty="0"/>
              <a:t>Performing design of Barnum Road Bridge repair</a:t>
            </a:r>
          </a:p>
          <a:p>
            <a:pPr>
              <a:spcBef>
                <a:spcPts val="600"/>
              </a:spcBef>
              <a:spcAft>
                <a:spcPts val="0"/>
              </a:spcAft>
              <a:buFont typeface="Arial" panose="020B0604020202020204" pitchFamily="34" charset="0"/>
              <a:buChar char="•"/>
            </a:pPr>
            <a:r>
              <a:rPr lang="en-US" sz="1800" dirty="0"/>
              <a:t>Implementation of Tree Management Plan </a:t>
            </a:r>
          </a:p>
          <a:p>
            <a:pPr>
              <a:spcBef>
                <a:spcPts val="600"/>
              </a:spcBef>
              <a:spcAft>
                <a:spcPts val="0"/>
              </a:spcAft>
              <a:buFont typeface="Arial" panose="020B0604020202020204" pitchFamily="34" charset="0"/>
              <a:buChar char="•"/>
            </a:pPr>
            <a:r>
              <a:rPr lang="en-US" sz="1800" dirty="0"/>
              <a:t>Operated Woodlawn Cemetery, conducted 15 burials in 2023 and sold 13 lots since April 2022</a:t>
            </a:r>
          </a:p>
          <a:p>
            <a:pPr>
              <a:spcBef>
                <a:spcPts val="600"/>
              </a:spcBef>
              <a:spcAft>
                <a:spcPts val="0"/>
              </a:spcAft>
              <a:buFont typeface="Arial" panose="020B0604020202020204" pitchFamily="34" charset="0"/>
              <a:buChar char="•"/>
            </a:pPr>
            <a:r>
              <a:rPr lang="en-US" sz="1800" dirty="0"/>
              <a:t>Assisted Parks Department with Kiddie Junction Playground replacement</a:t>
            </a:r>
          </a:p>
          <a:p>
            <a:pPr>
              <a:spcBef>
                <a:spcPts val="600"/>
              </a:spcBef>
              <a:spcAft>
                <a:spcPts val="0"/>
              </a:spcAft>
              <a:buFont typeface="Arial" panose="020B0604020202020204" pitchFamily="34" charset="0"/>
              <a:buChar char="•"/>
            </a:pPr>
            <a:r>
              <a:rPr lang="en-US" sz="1800" dirty="0"/>
              <a:t>Assisted Conservation Commission with Flannagan Pond Public Access Study</a:t>
            </a:r>
          </a:p>
          <a:p>
            <a:pPr>
              <a:spcBef>
                <a:spcPts val="600"/>
              </a:spcBef>
              <a:spcAft>
                <a:spcPts val="0"/>
              </a:spcAft>
              <a:buFont typeface="Arial" panose="020B0604020202020204" pitchFamily="34" charset="0"/>
              <a:buChar char="•"/>
            </a:pPr>
            <a:endParaRPr lang="en-US" sz="1800" dirty="0"/>
          </a:p>
          <a:p>
            <a:pPr>
              <a:spcBef>
                <a:spcPts val="600"/>
              </a:spcBef>
              <a:spcAft>
                <a:spcPts val="0"/>
              </a:spcAft>
              <a:buFont typeface="Arial" panose="020B0604020202020204" pitchFamily="34" charset="0"/>
              <a:buChar char="•"/>
            </a:pPr>
            <a:endParaRPr lang="en-US" sz="1800" dirty="0"/>
          </a:p>
          <a:p>
            <a:pPr>
              <a:spcBef>
                <a:spcPts val="600"/>
              </a:spcBef>
              <a:spcAft>
                <a:spcPts val="0"/>
              </a:spcAft>
              <a:buFont typeface="Arial" panose="020B0604020202020204" pitchFamily="34" charset="0"/>
              <a:buChar char="•"/>
            </a:pPr>
            <a:endParaRPr lang="en-US" sz="1800" dirty="0"/>
          </a:p>
          <a:p>
            <a:pPr>
              <a:spcBef>
                <a:spcPts val="600"/>
              </a:spcBef>
              <a:spcAft>
                <a:spcPts val="0"/>
              </a:spcAft>
              <a:buFont typeface="Arial" panose="020B0604020202020204" pitchFamily="34" charset="0"/>
              <a:buChar char="•"/>
            </a:pPr>
            <a:endParaRPr lang="en-US" sz="1800" dirty="0"/>
          </a:p>
          <a:p>
            <a:pPr>
              <a:buFont typeface="Arial" panose="020B0604020202020204" pitchFamily="34" charset="0"/>
              <a:buChar char="•"/>
            </a:pPr>
            <a:endParaRPr lang="en-US" sz="1800" dirty="0"/>
          </a:p>
          <a:p>
            <a:pPr marL="0" indent="0">
              <a:buNone/>
            </a:pPr>
            <a:endParaRPr lang="en-US" sz="1800" dirty="0"/>
          </a:p>
        </p:txBody>
      </p:sp>
      <p:sp>
        <p:nvSpPr>
          <p:cNvPr id="4" name="Footer Placeholder 3"/>
          <p:cNvSpPr>
            <a:spLocks noGrp="1"/>
          </p:cNvSpPr>
          <p:nvPr>
            <p:ph type="ftr" sz="quarter" idx="11"/>
          </p:nvPr>
        </p:nvSpPr>
        <p:spPr>
          <a:xfrm>
            <a:off x="3124200" y="6422064"/>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8153400" y="6422064"/>
            <a:ext cx="762000" cy="365125"/>
          </a:xfrm>
          <a:prstGeom prst="rect">
            <a:avLst/>
          </a:prstGeom>
        </p:spPr>
        <p:txBody>
          <a:bodyPr/>
          <a:lstStyle/>
          <a:p>
            <a:pPr>
              <a:defRPr/>
            </a:pPr>
            <a:fld id="{D15376C8-B87A-4DF2-A919-B4477F57DBF3}" type="slidenum">
              <a:rPr lang="en-US" smtClean="0"/>
              <a:pPr>
                <a:defRPr/>
              </a:pPr>
              <a:t>11</a:t>
            </a:fld>
            <a:endParaRPr lang="en-US" dirty="0"/>
          </a:p>
        </p:txBody>
      </p:sp>
    </p:spTree>
    <p:extLst>
      <p:ext uri="{BB962C8B-B14F-4D97-AF65-F5344CB8AC3E}">
        <p14:creationId xmlns:p14="http://schemas.microsoft.com/office/powerpoint/2010/main" val="231520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prstGeom prst="rect">
            <a:avLst/>
          </a:prstGeom>
        </p:spPr>
        <p:txBody>
          <a:bodyPr/>
          <a:lstStyle/>
          <a:p>
            <a:pPr>
              <a:defRPr/>
            </a:pPr>
            <a:endParaRPr lang="en-US" dirty="0"/>
          </a:p>
        </p:txBody>
      </p:sp>
      <p:sp>
        <p:nvSpPr>
          <p:cNvPr id="5" name="Slide Number Placeholder 4"/>
          <p:cNvSpPr>
            <a:spLocks noGrp="1"/>
          </p:cNvSpPr>
          <p:nvPr>
            <p:ph type="sldNum" sz="quarter" idx="12"/>
          </p:nvPr>
        </p:nvSpPr>
        <p:spPr>
          <a:prstGeom prst="rect">
            <a:avLst/>
          </a:prstGeom>
        </p:spPr>
        <p:txBody>
          <a:bodyPr/>
          <a:lstStyle/>
          <a:p>
            <a:pPr>
              <a:defRPr/>
            </a:pPr>
            <a:fld id="{D15376C8-B87A-4DF2-A919-B4477F57DBF3}" type="slidenum">
              <a:rPr lang="en-US" smtClean="0"/>
              <a:pPr>
                <a:defRPr/>
              </a:pPr>
              <a:t>12</a:t>
            </a:fld>
            <a:endParaRPr lang="en-US" dirty="0"/>
          </a:p>
        </p:txBody>
      </p:sp>
      <p:sp>
        <p:nvSpPr>
          <p:cNvPr id="2" name="Title 1"/>
          <p:cNvSpPr>
            <a:spLocks noGrp="1"/>
          </p:cNvSpPr>
          <p:nvPr>
            <p:ph type="title" idx="4294967295"/>
          </p:nvPr>
        </p:nvSpPr>
        <p:spPr>
          <a:xfrm>
            <a:off x="9525" y="-9525"/>
            <a:ext cx="7467600" cy="1143001"/>
          </a:xfrm>
        </p:spPr>
        <p:txBody>
          <a:bodyPr/>
          <a:lstStyle/>
          <a:p>
            <a:r>
              <a:rPr lang="en-US" dirty="0"/>
              <a:t>Ongoing </a:t>
            </a:r>
            <a:br>
              <a:rPr lang="en-US" dirty="0"/>
            </a:br>
            <a:r>
              <a:rPr lang="en-US" dirty="0"/>
              <a:t>Capital</a:t>
            </a:r>
          </a:p>
        </p:txBody>
      </p:sp>
      <p:graphicFrame>
        <p:nvGraphicFramePr>
          <p:cNvPr id="6" name="Object 5">
            <a:extLst>
              <a:ext uri="{FF2B5EF4-FFF2-40B4-BE49-F238E27FC236}">
                <a16:creationId xmlns:a16="http://schemas.microsoft.com/office/drawing/2014/main" id="{09B58EAD-F07E-FE37-C523-05552D7DD397}"/>
              </a:ext>
            </a:extLst>
          </p:cNvPr>
          <p:cNvGraphicFramePr>
            <a:graphicFrameLocks noChangeAspect="1"/>
          </p:cNvGraphicFramePr>
          <p:nvPr>
            <p:extLst>
              <p:ext uri="{D42A27DB-BD31-4B8C-83A1-F6EECF244321}">
                <p14:modId xmlns:p14="http://schemas.microsoft.com/office/powerpoint/2010/main" val="4153223314"/>
              </p:ext>
            </p:extLst>
          </p:nvPr>
        </p:nvGraphicFramePr>
        <p:xfrm>
          <a:off x="1752600" y="71189"/>
          <a:ext cx="7086600" cy="6153900"/>
        </p:xfrm>
        <a:graphic>
          <a:graphicData uri="http://schemas.openxmlformats.org/presentationml/2006/ole">
            <mc:AlternateContent xmlns:mc="http://schemas.openxmlformats.org/markup-compatibility/2006">
              <mc:Choice xmlns:v="urn:schemas-microsoft-com:vml" Requires="v">
                <p:oleObj name="Worksheet" r:id="rId2" imgW="9201188" imgH="7991407" progId="Excel.Sheet.12">
                  <p:embed/>
                </p:oleObj>
              </mc:Choice>
              <mc:Fallback>
                <p:oleObj name="Worksheet" r:id="rId2" imgW="9201188" imgH="7991407" progId="Excel.Sheet.12">
                  <p:embed/>
                  <p:pic>
                    <p:nvPicPr>
                      <p:cNvPr id="0" name=""/>
                      <p:cNvPicPr/>
                      <p:nvPr/>
                    </p:nvPicPr>
                    <p:blipFill>
                      <a:blip r:embed="rId3"/>
                      <a:stretch>
                        <a:fillRect/>
                      </a:stretch>
                    </p:blipFill>
                    <p:spPr>
                      <a:xfrm>
                        <a:off x="1752600" y="71189"/>
                        <a:ext cx="7086600" cy="6153900"/>
                      </a:xfrm>
                      <a:prstGeom prst="rect">
                        <a:avLst/>
                      </a:prstGeom>
                    </p:spPr>
                  </p:pic>
                </p:oleObj>
              </mc:Fallback>
            </mc:AlternateContent>
          </a:graphicData>
        </a:graphic>
      </p:graphicFrame>
    </p:spTree>
    <p:extLst>
      <p:ext uri="{BB962C8B-B14F-4D97-AF65-F5344CB8AC3E}">
        <p14:creationId xmlns:p14="http://schemas.microsoft.com/office/powerpoint/2010/main" val="3289327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54" y="1197014"/>
            <a:ext cx="8382000" cy="553998"/>
          </a:xfrm>
        </p:spPr>
        <p:txBody>
          <a:bodyPr>
            <a:normAutofit fontScale="90000"/>
          </a:bodyPr>
          <a:lstStyle/>
          <a:p>
            <a:r>
              <a:rPr lang="en-US" sz="4000" dirty="0"/>
              <a:t>West Main St Bridge Brief Update</a:t>
            </a:r>
          </a:p>
        </p:txBody>
      </p:sp>
      <p:sp>
        <p:nvSpPr>
          <p:cNvPr id="3" name="Text Placeholder 2"/>
          <p:cNvSpPr>
            <a:spLocks noGrp="1"/>
          </p:cNvSpPr>
          <p:nvPr>
            <p:ph type="body" sz="quarter" idx="10"/>
          </p:nvPr>
        </p:nvSpPr>
        <p:spPr>
          <a:xfrm>
            <a:off x="871654" y="1751012"/>
            <a:ext cx="7510346" cy="4961358"/>
          </a:xfrm>
        </p:spPr>
        <p:txBody>
          <a:bodyPr/>
          <a:lstStyle/>
          <a:p>
            <a:pPr>
              <a:buFont typeface="Arial" panose="020B0604020202020204" pitchFamily="34" charset="0"/>
              <a:buChar char="•"/>
            </a:pPr>
            <a:r>
              <a:rPr lang="en-US" sz="2200" dirty="0"/>
              <a:t>Current Status of Funding:</a:t>
            </a:r>
          </a:p>
          <a:p>
            <a:pPr lvl="1">
              <a:buFont typeface="Arial" panose="020B0604020202020204" pitchFamily="34" charset="0"/>
              <a:buChar char="•"/>
            </a:pPr>
            <a:r>
              <a:rPr lang="en-US" sz="1800" dirty="0"/>
              <a:t>MassDOT Small Bridge Grant 2022 = $500,000</a:t>
            </a:r>
          </a:p>
          <a:p>
            <a:pPr lvl="1">
              <a:buFont typeface="Arial" panose="020B0604020202020204" pitchFamily="34" charset="0"/>
              <a:buChar char="•"/>
            </a:pPr>
            <a:r>
              <a:rPr lang="en-US" sz="1800" dirty="0"/>
              <a:t>MassDOT Small Bridge Grant 2023 = $500,000</a:t>
            </a:r>
          </a:p>
          <a:p>
            <a:pPr lvl="1">
              <a:buFont typeface="Arial" panose="020B0604020202020204" pitchFamily="34" charset="0"/>
              <a:buChar char="•"/>
            </a:pPr>
            <a:r>
              <a:rPr lang="en-US" sz="1800" dirty="0"/>
              <a:t>Local Appropriation 2023 = $3,000,000</a:t>
            </a:r>
          </a:p>
          <a:p>
            <a:pPr lvl="1">
              <a:buFont typeface="Arial" panose="020B0604020202020204" pitchFamily="34" charset="0"/>
              <a:buChar char="•"/>
            </a:pPr>
            <a:r>
              <a:rPr lang="en-US" sz="1800" dirty="0"/>
              <a:t>Remaining Prior Local Appropriations = ~$1,000,000</a:t>
            </a:r>
          </a:p>
          <a:p>
            <a:pPr lvl="1">
              <a:buFont typeface="Arial" panose="020B0604020202020204" pitchFamily="34" charset="0"/>
              <a:buChar char="•"/>
            </a:pPr>
            <a:r>
              <a:rPr lang="en-US" sz="1800" dirty="0"/>
              <a:t>Total Funding = ~$5,000,000 (Note: any outside funds will reduce amount of local funds borrowed for project)</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Awaiting potential earmark from Congresswoman Trahan’s office</a:t>
            </a:r>
          </a:p>
          <a:p>
            <a:pPr lvl="1">
              <a:buFont typeface="Arial" panose="020B0604020202020204" pitchFamily="34" charset="0"/>
              <a:buChar char="•"/>
            </a:pPr>
            <a:r>
              <a:rPr lang="en-US" sz="1800" dirty="0"/>
              <a:t>Continue to seek outside funding sources</a:t>
            </a:r>
          </a:p>
          <a:p>
            <a:pPr>
              <a:buFont typeface="Arial" panose="020B0604020202020204" pitchFamily="34" charset="0"/>
              <a:buChar char="•"/>
            </a:pPr>
            <a:endParaRPr lang="en-US" sz="1950" dirty="0"/>
          </a:p>
          <a:p>
            <a:pPr lvl="1">
              <a:buFont typeface="Arial" panose="020B0604020202020204" pitchFamily="34" charset="0"/>
              <a:buChar char="•"/>
            </a:pPr>
            <a:endParaRPr lang="en-US" sz="2000" dirty="0"/>
          </a:p>
        </p:txBody>
      </p:sp>
    </p:spTree>
    <p:extLst>
      <p:ext uri="{BB962C8B-B14F-4D97-AF65-F5344CB8AC3E}">
        <p14:creationId xmlns:p14="http://schemas.microsoft.com/office/powerpoint/2010/main" val="12058367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754" y="1197014"/>
            <a:ext cx="8382000" cy="553998"/>
          </a:xfrm>
        </p:spPr>
        <p:txBody>
          <a:bodyPr>
            <a:normAutofit fontScale="90000"/>
          </a:bodyPr>
          <a:lstStyle/>
          <a:p>
            <a:r>
              <a:rPr lang="en-US" sz="4000" dirty="0"/>
              <a:t>West Main St Bridge Brief Update</a:t>
            </a:r>
          </a:p>
        </p:txBody>
      </p:sp>
      <p:sp>
        <p:nvSpPr>
          <p:cNvPr id="3" name="Text Placeholder 2"/>
          <p:cNvSpPr>
            <a:spLocks noGrp="1"/>
          </p:cNvSpPr>
          <p:nvPr>
            <p:ph type="body" sz="quarter" idx="10"/>
          </p:nvPr>
        </p:nvSpPr>
        <p:spPr>
          <a:xfrm>
            <a:off x="871654" y="1751012"/>
            <a:ext cx="7510346" cy="4961358"/>
          </a:xfrm>
        </p:spPr>
        <p:txBody>
          <a:bodyPr/>
          <a:lstStyle/>
          <a:p>
            <a:pPr>
              <a:buFont typeface="Arial" panose="020B0604020202020204" pitchFamily="34" charset="0"/>
              <a:buChar char="•"/>
            </a:pPr>
            <a:r>
              <a:rPr lang="en-US" sz="2200" dirty="0"/>
              <a:t>Current Status of Bidding:</a:t>
            </a:r>
          </a:p>
          <a:p>
            <a:pPr lvl="1">
              <a:buFont typeface="Arial" panose="020B0604020202020204" pitchFamily="34" charset="0"/>
              <a:buChar char="•"/>
            </a:pPr>
            <a:r>
              <a:rPr lang="en-US" sz="1800" dirty="0"/>
              <a:t>Two required items before bid</a:t>
            </a:r>
          </a:p>
          <a:p>
            <a:pPr lvl="2">
              <a:buFont typeface="Arial" panose="020B0604020202020204" pitchFamily="34" charset="0"/>
              <a:buChar char="•"/>
            </a:pPr>
            <a:r>
              <a:rPr lang="en-US" sz="1500" dirty="0"/>
              <a:t>Utility Coordination</a:t>
            </a:r>
          </a:p>
          <a:p>
            <a:pPr lvl="2">
              <a:buFont typeface="Arial" panose="020B0604020202020204" pitchFamily="34" charset="0"/>
              <a:buChar char="•"/>
            </a:pPr>
            <a:r>
              <a:rPr lang="en-US" sz="1500" dirty="0"/>
              <a:t>Re-Permit Environmental</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Utility Coordination:</a:t>
            </a:r>
          </a:p>
          <a:p>
            <a:pPr lvl="2">
              <a:buFont typeface="Arial" panose="020B0604020202020204" pitchFamily="34" charset="0"/>
              <a:buChar char="•"/>
            </a:pPr>
            <a:r>
              <a:rPr lang="en-US" sz="1500" dirty="0"/>
              <a:t>Several meetings since Spring with utility companies, at a point where close to final and will deal with additional coordination as we continue with bid</a:t>
            </a:r>
          </a:p>
          <a:p>
            <a:pPr lvl="2">
              <a:buFont typeface="Arial" panose="020B0604020202020204" pitchFamily="34" charset="0"/>
              <a:buChar char="•"/>
            </a:pPr>
            <a:r>
              <a:rPr lang="en-US" sz="1500" dirty="0"/>
              <a:t>Of note, coordination was never completed prior to 2020 bid. Utilities are significant and complex: Overhead electric, fiber, communications, fire – underground communications (14 conduits), gas (one high pressure and two low pressure), water, sewer, drain</a:t>
            </a:r>
          </a:p>
          <a:p>
            <a:pPr lvl="1">
              <a:buFont typeface="Arial" panose="020B0604020202020204" pitchFamily="34" charset="0"/>
              <a:buChar char="•"/>
            </a:pPr>
            <a:r>
              <a:rPr lang="en-US" sz="1800" dirty="0"/>
              <a:t>Re-Permit Environmental:</a:t>
            </a:r>
          </a:p>
          <a:p>
            <a:pPr lvl="2">
              <a:buFont typeface="Arial" panose="020B0604020202020204" pitchFamily="34" charset="0"/>
              <a:buChar char="•"/>
            </a:pPr>
            <a:r>
              <a:rPr lang="en-US" sz="1500" dirty="0"/>
              <a:t>Submission of re-permitting ongoing, awaited results of utility coordination incase need to include changes</a:t>
            </a:r>
          </a:p>
          <a:p>
            <a:pPr lvl="2">
              <a:buFont typeface="Arial" panose="020B0604020202020204" pitchFamily="34" charset="0"/>
              <a:buChar char="•"/>
            </a:pPr>
            <a:endParaRPr lang="en-US" sz="1500" dirty="0"/>
          </a:p>
          <a:p>
            <a:pPr lvl="1">
              <a:buFont typeface="Arial" panose="020B0604020202020204" pitchFamily="34" charset="0"/>
              <a:buChar char="•"/>
            </a:pPr>
            <a:r>
              <a:rPr lang="en-US" sz="1800" dirty="0"/>
              <a:t>Bid timeframe</a:t>
            </a:r>
          </a:p>
          <a:p>
            <a:pPr lvl="2">
              <a:buFont typeface="Arial" panose="020B0604020202020204" pitchFamily="34" charset="0"/>
              <a:buChar char="•"/>
            </a:pPr>
            <a:r>
              <a:rPr lang="en-US" sz="1500" dirty="0"/>
              <a:t>Bid likely advertise in December/January, open in February/March, construction April/May start</a:t>
            </a:r>
          </a:p>
          <a:p>
            <a:pPr>
              <a:buFont typeface="Arial" panose="020B0604020202020204" pitchFamily="34" charset="0"/>
              <a:buChar char="•"/>
            </a:pPr>
            <a:endParaRPr lang="en-US" sz="1950" dirty="0"/>
          </a:p>
          <a:p>
            <a:pPr lvl="1">
              <a:buFont typeface="Arial" panose="020B0604020202020204" pitchFamily="34" charset="0"/>
              <a:buChar char="•"/>
            </a:pPr>
            <a:endParaRPr lang="en-US" sz="2000" dirty="0"/>
          </a:p>
        </p:txBody>
      </p:sp>
    </p:spTree>
    <p:extLst>
      <p:ext uri="{BB962C8B-B14F-4D97-AF65-F5344CB8AC3E}">
        <p14:creationId xmlns:p14="http://schemas.microsoft.com/office/powerpoint/2010/main" val="11415513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382000" cy="1329595"/>
          </a:xfrm>
        </p:spPr>
        <p:txBody>
          <a:bodyPr/>
          <a:lstStyle/>
          <a:p>
            <a:r>
              <a:rPr lang="en-US" dirty="0"/>
              <a:t>DPW General Fund Capital Plan</a:t>
            </a:r>
            <a:br>
              <a:rPr lang="en-US" dirty="0"/>
            </a:br>
            <a:r>
              <a:rPr lang="en-US" dirty="0"/>
              <a:t>Engineering Division</a:t>
            </a:r>
          </a:p>
        </p:txBody>
      </p:sp>
      <p:pic>
        <p:nvPicPr>
          <p:cNvPr id="4" name="Picture 3">
            <a:extLst>
              <a:ext uri="{FF2B5EF4-FFF2-40B4-BE49-F238E27FC236}">
                <a16:creationId xmlns:a16="http://schemas.microsoft.com/office/drawing/2014/main" id="{748B80A1-AE66-2DE9-BE90-C5548108B725}"/>
              </a:ext>
            </a:extLst>
          </p:cNvPr>
          <p:cNvPicPr>
            <a:picLocks noChangeAspect="1"/>
          </p:cNvPicPr>
          <p:nvPr/>
        </p:nvPicPr>
        <p:blipFill>
          <a:blip r:embed="rId2"/>
          <a:stretch>
            <a:fillRect/>
          </a:stretch>
        </p:blipFill>
        <p:spPr>
          <a:xfrm>
            <a:off x="623887" y="2805112"/>
            <a:ext cx="7896225" cy="1247775"/>
          </a:xfrm>
          <a:prstGeom prst="rect">
            <a:avLst/>
          </a:prstGeom>
        </p:spPr>
      </p:pic>
    </p:spTree>
    <p:extLst>
      <p:ext uri="{BB962C8B-B14F-4D97-AF65-F5344CB8AC3E}">
        <p14:creationId xmlns:p14="http://schemas.microsoft.com/office/powerpoint/2010/main" val="35573051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 Street Improvement Project </a:t>
            </a:r>
            <a:br>
              <a:rPr lang="en-US" dirty="0"/>
            </a:br>
            <a:r>
              <a:rPr lang="en-US" dirty="0"/>
              <a:t>Final Design</a:t>
            </a:r>
          </a:p>
        </p:txBody>
      </p:sp>
      <p:sp>
        <p:nvSpPr>
          <p:cNvPr id="3" name="Text Placeholder 2"/>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698CEFBF-8F86-2A95-F2C6-8CCC5D2C26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400" y="1981200"/>
            <a:ext cx="8077200" cy="4409714"/>
          </a:xfrm>
          <a:prstGeom prst="rect">
            <a:avLst/>
          </a:prstGeom>
        </p:spPr>
      </p:pic>
    </p:spTree>
    <p:extLst>
      <p:ext uri="{BB962C8B-B14F-4D97-AF65-F5344CB8AC3E}">
        <p14:creationId xmlns:p14="http://schemas.microsoft.com/office/powerpoint/2010/main" val="2221463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 Street Improvement Project </a:t>
            </a:r>
            <a:br>
              <a:rPr lang="en-US" dirty="0"/>
            </a:br>
            <a:r>
              <a:rPr lang="en-US" dirty="0"/>
              <a:t>Final Design</a:t>
            </a:r>
          </a:p>
        </p:txBody>
      </p:sp>
      <p:sp>
        <p:nvSpPr>
          <p:cNvPr id="3" name="Text Placeholder 2"/>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698CEFBF-8F86-2A95-F2C6-8CCC5D2C26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3400" y="2037275"/>
            <a:ext cx="8077200" cy="4297563"/>
          </a:xfrm>
          <a:prstGeom prst="rect">
            <a:avLst/>
          </a:prstGeom>
        </p:spPr>
      </p:pic>
    </p:spTree>
    <p:extLst>
      <p:ext uri="{BB962C8B-B14F-4D97-AF65-F5344CB8AC3E}">
        <p14:creationId xmlns:p14="http://schemas.microsoft.com/office/powerpoint/2010/main" val="1175669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 Street Improvement Project</a:t>
            </a:r>
            <a:br>
              <a:rPr lang="en-US" dirty="0"/>
            </a:br>
            <a:r>
              <a:rPr lang="en-US" dirty="0"/>
              <a:t>Final Design</a:t>
            </a:r>
          </a:p>
        </p:txBody>
      </p:sp>
      <p:sp>
        <p:nvSpPr>
          <p:cNvPr id="3" name="Text Placeholder 2"/>
          <p:cNvSpPr>
            <a:spLocks noGrp="1"/>
          </p:cNvSpPr>
          <p:nvPr>
            <p:ph type="body" sz="quarter" idx="10"/>
          </p:nvPr>
        </p:nvSpPr>
        <p:spPr>
          <a:xfrm>
            <a:off x="914400" y="1737360"/>
            <a:ext cx="7696200" cy="4206239"/>
          </a:xfrm>
        </p:spPr>
        <p:txBody>
          <a:bodyPr>
            <a:normAutofit/>
          </a:bodyPr>
          <a:lstStyle/>
          <a:p>
            <a:pPr>
              <a:buFont typeface="Arial" panose="020B0604020202020204" pitchFamily="34" charset="0"/>
              <a:buChar char="•"/>
            </a:pPr>
            <a:r>
              <a:rPr lang="en-US" sz="2200" dirty="0"/>
              <a:t>Current Status:</a:t>
            </a:r>
          </a:p>
          <a:p>
            <a:pPr lvl="1">
              <a:buFont typeface="Arial" panose="020B0604020202020204" pitchFamily="34" charset="0"/>
              <a:buChar char="•"/>
            </a:pPr>
            <a:r>
              <a:rPr lang="en-US" sz="2050" dirty="0"/>
              <a:t>Project includes undergrounding of electric/other overhead, reconstruction of water, sewer, drain, and new streetscape</a:t>
            </a:r>
          </a:p>
          <a:p>
            <a:pPr lvl="1">
              <a:buFont typeface="Arial" panose="020B0604020202020204" pitchFamily="34" charset="0"/>
              <a:buChar char="•"/>
            </a:pPr>
            <a:r>
              <a:rPr lang="en-US" sz="2050" dirty="0"/>
              <a:t>Project limit is from Main Street to Groton Street (Form Based-Code)</a:t>
            </a:r>
          </a:p>
          <a:p>
            <a:pPr lvl="1">
              <a:buFont typeface="Arial" panose="020B0604020202020204" pitchFamily="34" charset="0"/>
              <a:buChar char="•"/>
            </a:pPr>
            <a:r>
              <a:rPr lang="en-US" sz="2050" dirty="0"/>
              <a:t>Town received Housing Grant and completed 50% design</a:t>
            </a:r>
          </a:p>
          <a:p>
            <a:pPr lvl="1">
              <a:buFont typeface="Arial" panose="020B0604020202020204" pitchFamily="34" charset="0"/>
              <a:buChar char="•"/>
            </a:pPr>
            <a:endParaRPr lang="en-US" sz="2050" dirty="0"/>
          </a:p>
          <a:p>
            <a:pPr>
              <a:buFont typeface="Arial" panose="020B0604020202020204" pitchFamily="34" charset="0"/>
              <a:buChar char="•"/>
            </a:pPr>
            <a:r>
              <a:rPr lang="en-US" sz="2350" dirty="0"/>
              <a:t>AOCED applying for </a:t>
            </a:r>
            <a:r>
              <a:rPr lang="en-US" sz="2350" dirty="0" err="1"/>
              <a:t>MassWorks</a:t>
            </a:r>
            <a:r>
              <a:rPr lang="en-US" sz="2350" dirty="0"/>
              <a:t> Grant for construction funds, Town required to pay for design</a:t>
            </a:r>
          </a:p>
          <a:p>
            <a:pPr>
              <a:buFont typeface="Arial" panose="020B0604020202020204" pitchFamily="34" charset="0"/>
              <a:buChar char="•"/>
            </a:pPr>
            <a:r>
              <a:rPr lang="en-US" sz="2200" dirty="0"/>
              <a:t>Price</a:t>
            </a:r>
          </a:p>
          <a:p>
            <a:pPr lvl="1">
              <a:buFont typeface="Arial" panose="020B0604020202020204" pitchFamily="34" charset="0"/>
              <a:buChar char="•"/>
            </a:pPr>
            <a:r>
              <a:rPr lang="en-US" sz="2050" dirty="0"/>
              <a:t>Awaiting proposal from design consultant, estimated price from original proposal.</a:t>
            </a:r>
          </a:p>
          <a:p>
            <a:pPr>
              <a:buFont typeface="Arial" panose="020B0604020202020204" pitchFamily="34" charset="0"/>
              <a:buChar char="•"/>
            </a:pPr>
            <a:endParaRPr lang="en-US" sz="22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1400254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30188"/>
            <a:ext cx="8763000" cy="498475"/>
          </a:xfrm>
        </p:spPr>
        <p:txBody>
          <a:bodyPr>
            <a:normAutofit fontScale="90000"/>
          </a:bodyPr>
          <a:lstStyle/>
          <a:p>
            <a:pPr algn="ctr"/>
            <a:r>
              <a:rPr lang="en-US" sz="3600" dirty="0"/>
              <a:t>DPW General Fund Capital Plan - Highway Division</a:t>
            </a:r>
          </a:p>
        </p:txBody>
      </p:sp>
      <p:pic>
        <p:nvPicPr>
          <p:cNvPr id="4" name="Picture 3">
            <a:extLst>
              <a:ext uri="{FF2B5EF4-FFF2-40B4-BE49-F238E27FC236}">
                <a16:creationId xmlns:a16="http://schemas.microsoft.com/office/drawing/2014/main" id="{ACBC7180-99B2-A513-EF0E-6602A3A28BE5}"/>
              </a:ext>
            </a:extLst>
          </p:cNvPr>
          <p:cNvPicPr>
            <a:picLocks noChangeAspect="1"/>
          </p:cNvPicPr>
          <p:nvPr/>
        </p:nvPicPr>
        <p:blipFill>
          <a:blip r:embed="rId2"/>
          <a:stretch>
            <a:fillRect/>
          </a:stretch>
        </p:blipFill>
        <p:spPr>
          <a:xfrm>
            <a:off x="134452" y="2133600"/>
            <a:ext cx="8875095" cy="2590800"/>
          </a:xfrm>
          <a:prstGeom prst="rect">
            <a:avLst/>
          </a:prstGeom>
        </p:spPr>
      </p:pic>
    </p:spTree>
    <p:extLst>
      <p:ext uri="{BB962C8B-B14F-4D97-AF65-F5344CB8AC3E}">
        <p14:creationId xmlns:p14="http://schemas.microsoft.com/office/powerpoint/2010/main" val="42193260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0188"/>
            <a:ext cx="7848600" cy="1522412"/>
          </a:xfrm>
        </p:spPr>
        <p:txBody>
          <a:bodyPr/>
          <a:lstStyle/>
          <a:p>
            <a:r>
              <a:rPr lang="en-US" dirty="0"/>
              <a:t>DPW Capital Improvement Plan Objectives</a:t>
            </a:r>
          </a:p>
        </p:txBody>
      </p:sp>
      <p:sp>
        <p:nvSpPr>
          <p:cNvPr id="3" name="Content Placeholder 2"/>
          <p:cNvSpPr>
            <a:spLocks noGrp="1"/>
          </p:cNvSpPr>
          <p:nvPr>
            <p:ph idx="1"/>
          </p:nvPr>
        </p:nvSpPr>
        <p:spPr>
          <a:xfrm>
            <a:off x="914400" y="1905000"/>
            <a:ext cx="7467600" cy="4087273"/>
          </a:xfrm>
        </p:spPr>
        <p:txBody>
          <a:bodyPr>
            <a:normAutofit/>
          </a:bodyPr>
          <a:lstStyle/>
          <a:p>
            <a:pPr marL="0" indent="0">
              <a:buNone/>
            </a:pPr>
            <a:r>
              <a:rPr lang="en-US" sz="2200" dirty="0"/>
              <a:t>The Ayer DPW continues to be committed to the ongoing maintenance and repair of capital assets, recognizing the critical value of civic infrastructure to the economic, aesthetic and functional viability of the Town.</a:t>
            </a:r>
          </a:p>
          <a:p>
            <a:pPr marL="0" indent="0">
              <a:buNone/>
            </a:pPr>
            <a:r>
              <a:rPr lang="en-US" sz="2200" dirty="0"/>
              <a:t>The </a:t>
            </a:r>
            <a:r>
              <a:rPr lang="en-US" sz="2200" u="sng" dirty="0"/>
              <a:t>Five-Year Capital Improvement Plan </a:t>
            </a:r>
            <a:r>
              <a:rPr lang="en-US" sz="2200" dirty="0"/>
              <a:t>includes projects that continue major rehabilitation of Town assets and new investments in capital infrastructure. </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207771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Paving  $95,000</a:t>
            </a:r>
          </a:p>
        </p:txBody>
      </p:sp>
      <p:sp>
        <p:nvSpPr>
          <p:cNvPr id="3" name="Content Placeholder 2"/>
          <p:cNvSpPr>
            <a:spLocks noGrp="1"/>
          </p:cNvSpPr>
          <p:nvPr>
            <p:ph idx="1"/>
          </p:nvPr>
        </p:nvSpPr>
        <p:spPr>
          <a:xfrm>
            <a:off x="914400" y="1905000"/>
            <a:ext cx="7315200" cy="5884688"/>
          </a:xfrm>
        </p:spPr>
        <p:txBody>
          <a:bodyPr/>
          <a:lstStyle/>
          <a:p>
            <a:r>
              <a:rPr lang="en-US" sz="2200" dirty="0"/>
              <a:t>Road Paving funding is currently from MassDOT Chapter 90 and Town Capital Appropriation</a:t>
            </a:r>
          </a:p>
          <a:p>
            <a:r>
              <a:rPr lang="en-US" sz="2200" dirty="0"/>
              <a:t>Annual </a:t>
            </a:r>
            <a:r>
              <a:rPr lang="en-US" sz="2200" dirty="0" err="1"/>
              <a:t>Chapt</a:t>
            </a:r>
            <a:r>
              <a:rPr lang="en-US" sz="2200" dirty="0"/>
              <a:t> 90 amount = $240K </a:t>
            </a:r>
          </a:p>
          <a:p>
            <a:r>
              <a:rPr lang="en-US" sz="2200" dirty="0"/>
              <a:t>Ayer Pavement Management Model (Predictor)</a:t>
            </a:r>
          </a:p>
          <a:p>
            <a:pPr lvl="1"/>
            <a:r>
              <a:rPr lang="en-US" sz="1800" dirty="0"/>
              <a:t>Town wide PCI = 72 (out of 100)</a:t>
            </a:r>
          </a:p>
          <a:p>
            <a:pPr lvl="1"/>
            <a:r>
              <a:rPr lang="en-US" sz="1800" dirty="0"/>
              <a:t>Predictor Pavement Model indicates a budget of $325,000 will raise PCI to 80 (acceptable) by 2029 and then likely maintain via Chapter 90</a:t>
            </a:r>
            <a:endParaRPr lang="en-US" dirty="0"/>
          </a:p>
          <a:p>
            <a:r>
              <a:rPr lang="en-US" sz="2200" dirty="0"/>
              <a:t>Additional funding will allow us to keep up with the Town needs</a:t>
            </a:r>
          </a:p>
          <a:p>
            <a:r>
              <a:rPr lang="en-US" sz="2200" dirty="0"/>
              <a:t>Paving/preservation projects include Third St, West Main Street, Shaker Road, Cambridge Street </a:t>
            </a:r>
            <a:endParaRPr lang="en-US" dirty="0"/>
          </a:p>
          <a:p>
            <a:endParaRPr lang="en-US" dirty="0"/>
          </a:p>
        </p:txBody>
      </p:sp>
    </p:spTree>
    <p:extLst>
      <p:ext uri="{BB962C8B-B14F-4D97-AF65-F5344CB8AC3E}">
        <p14:creationId xmlns:p14="http://schemas.microsoft.com/office/powerpoint/2010/main" val="307340732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Paving  $95,000</a:t>
            </a:r>
          </a:p>
        </p:txBody>
      </p:sp>
      <p:sp>
        <p:nvSpPr>
          <p:cNvPr id="3" name="Content Placeholder 2"/>
          <p:cNvSpPr>
            <a:spLocks noGrp="1"/>
          </p:cNvSpPr>
          <p:nvPr>
            <p:ph idx="1"/>
          </p:nvPr>
        </p:nvSpPr>
        <p:spPr>
          <a:xfrm>
            <a:off x="914400" y="1905000"/>
            <a:ext cx="7315200" cy="5884688"/>
          </a:xfrm>
        </p:spPr>
        <p:txBody>
          <a:bodyPr/>
          <a:lstStyle/>
          <a:p>
            <a:pPr lvl="1"/>
            <a:endParaRPr lang="en-US" dirty="0"/>
          </a:p>
          <a:p>
            <a:endParaRPr lang="en-US" dirty="0"/>
          </a:p>
        </p:txBody>
      </p:sp>
      <p:pic>
        <p:nvPicPr>
          <p:cNvPr id="5" name="Picture 4" descr="Chart, bar chart&#10;&#10;Description automatically generated">
            <a:extLst>
              <a:ext uri="{FF2B5EF4-FFF2-40B4-BE49-F238E27FC236}">
                <a16:creationId xmlns:a16="http://schemas.microsoft.com/office/drawing/2014/main" id="{EDDAAB91-D150-4234-AC85-23F5E98CD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614" y="2438400"/>
            <a:ext cx="7692043" cy="3116424"/>
          </a:xfrm>
          <a:prstGeom prst="rect">
            <a:avLst/>
          </a:prstGeom>
        </p:spPr>
      </p:pic>
    </p:spTree>
    <p:extLst>
      <p:ext uri="{BB962C8B-B14F-4D97-AF65-F5344CB8AC3E}">
        <p14:creationId xmlns:p14="http://schemas.microsoft.com/office/powerpoint/2010/main" val="267100682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Municipal Tractor / Sidewalk Snow Blower</a:t>
            </a:r>
          </a:p>
        </p:txBody>
      </p:sp>
      <p:sp>
        <p:nvSpPr>
          <p:cNvPr id="3" name="Text Placeholder 2"/>
          <p:cNvSpPr>
            <a:spLocks noGrp="1"/>
          </p:cNvSpPr>
          <p:nvPr>
            <p:ph type="body" sz="quarter" idx="10"/>
          </p:nvPr>
        </p:nvSpPr>
        <p:spPr>
          <a:xfrm>
            <a:off x="914400" y="1723072"/>
            <a:ext cx="7467600" cy="4220528"/>
          </a:xfrm>
        </p:spPr>
        <p:txBody>
          <a:bodyPr>
            <a:normAutofit/>
          </a:bodyPr>
          <a:lstStyle/>
          <a:p>
            <a:pPr marL="0" indent="0">
              <a:buNone/>
            </a:pPr>
            <a:r>
              <a:rPr lang="en-US" sz="2200" dirty="0"/>
              <a:t>DPW has two (2) municipal “tractors” that are used for mowing, sidewalk plowing/blowing, and sidewalk sweeping.</a:t>
            </a:r>
          </a:p>
          <a:p>
            <a:pPr marL="0" indent="0">
              <a:buNone/>
            </a:pPr>
            <a:r>
              <a:rPr lang="en-US" sz="2200" dirty="0"/>
              <a:t>The equipment includes:</a:t>
            </a:r>
          </a:p>
          <a:p>
            <a:pPr marL="0" indent="0">
              <a:buNone/>
            </a:pPr>
            <a:r>
              <a:rPr lang="en-US" sz="2200" dirty="0"/>
              <a:t>• 2009 M-B MSV (Multi Service Vehicle)</a:t>
            </a:r>
          </a:p>
          <a:p>
            <a:pPr marL="0" indent="0">
              <a:buNone/>
            </a:pPr>
            <a:r>
              <a:rPr lang="en-US" sz="2200" dirty="0"/>
              <a:t>• 2017 Trackless MT-7</a:t>
            </a:r>
          </a:p>
          <a:p>
            <a:pPr marL="0" indent="0">
              <a:buNone/>
            </a:pPr>
            <a:r>
              <a:rPr lang="en-US" sz="2200" dirty="0"/>
              <a:t>These tractors get a lot of use in the summer and winter. </a:t>
            </a:r>
            <a:r>
              <a:rPr lang="en-US" sz="2200" b="1" dirty="0"/>
              <a:t>Unfortunately, M-B stopped producing their sidewalk equipment and no longer produces parts for the M-B MSV</a:t>
            </a:r>
            <a:r>
              <a:rPr lang="en-US" sz="2200" dirty="0"/>
              <a:t>, therefore, any significant part failure will likely cause the M-B to no longer be useable. </a:t>
            </a:r>
          </a:p>
        </p:txBody>
      </p:sp>
      <p:pic>
        <p:nvPicPr>
          <p:cNvPr id="7" name="Picture 6" descr="A white oval with black text&#10;&#10;Description automatically generated">
            <a:extLst>
              <a:ext uri="{FF2B5EF4-FFF2-40B4-BE49-F238E27FC236}">
                <a16:creationId xmlns:a16="http://schemas.microsoft.com/office/drawing/2014/main" id="{E8F6FCF7-BCB0-D0CB-8307-E0DB3851E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6240852"/>
            <a:ext cx="1219200" cy="494581"/>
          </a:xfrm>
          <a:prstGeom prst="rect">
            <a:avLst/>
          </a:prstGeom>
        </p:spPr>
      </p:pic>
    </p:spTree>
    <p:extLst>
      <p:ext uri="{BB962C8B-B14F-4D97-AF65-F5344CB8AC3E}">
        <p14:creationId xmlns:p14="http://schemas.microsoft.com/office/powerpoint/2010/main" val="7255934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Municipal Tractor / Sidewalk Snow Blower</a:t>
            </a:r>
          </a:p>
        </p:txBody>
      </p:sp>
      <p:sp>
        <p:nvSpPr>
          <p:cNvPr id="3" name="Text Placeholder 2"/>
          <p:cNvSpPr>
            <a:spLocks noGrp="1"/>
          </p:cNvSpPr>
          <p:nvPr>
            <p:ph type="body" sz="quarter" idx="10"/>
          </p:nvPr>
        </p:nvSpPr>
        <p:spPr>
          <a:xfrm>
            <a:off x="914400" y="1723072"/>
            <a:ext cx="7467600" cy="4220528"/>
          </a:xfrm>
        </p:spPr>
        <p:txBody>
          <a:bodyPr>
            <a:normAutofit/>
          </a:bodyPr>
          <a:lstStyle/>
          <a:p>
            <a:pPr>
              <a:buFont typeface="Arial" panose="020B0604020202020204" pitchFamily="34" charset="0"/>
              <a:buChar char="•"/>
            </a:pPr>
            <a:r>
              <a:rPr lang="en-US" sz="2200" dirty="0"/>
              <a:t>Maintain level of service and speed at which sidewalks are cleared after snow. Have redundancy.</a:t>
            </a:r>
          </a:p>
          <a:p>
            <a:pPr>
              <a:buFont typeface="Arial" panose="020B0604020202020204" pitchFamily="34" charset="0"/>
              <a:buChar char="•"/>
            </a:pPr>
            <a:r>
              <a:rPr lang="en-US" sz="2200" dirty="0"/>
              <a:t>Also used for sweeping and flail mowing, removing snow from parking lanes and widening roadways narrowed by snowbanks</a:t>
            </a:r>
          </a:p>
          <a:p>
            <a:pPr>
              <a:buFont typeface="Arial" panose="020B0604020202020204" pitchFamily="34" charset="0"/>
              <a:buChar char="•"/>
            </a:pPr>
            <a:r>
              <a:rPr lang="en-US" sz="2200" dirty="0"/>
              <a:t>Price</a:t>
            </a:r>
          </a:p>
          <a:p>
            <a:pPr lvl="1">
              <a:buFont typeface="Arial" panose="020B0604020202020204" pitchFamily="34" charset="0"/>
              <a:buChar char="•"/>
            </a:pPr>
            <a:r>
              <a:rPr lang="en-US" sz="2050" dirty="0"/>
              <a:t>Original price was based on 2017 quote escalated. Obtained new budgetary quote. </a:t>
            </a:r>
          </a:p>
          <a:p>
            <a:pPr lvl="1">
              <a:buFont typeface="Arial" panose="020B0604020202020204" pitchFamily="34" charset="0"/>
              <a:buChar char="•"/>
            </a:pPr>
            <a:r>
              <a:rPr lang="en-US" sz="2050" b="1" dirty="0"/>
              <a:t>Recommend changing request from $175,000 to $190,000</a:t>
            </a:r>
          </a:p>
        </p:txBody>
      </p:sp>
      <p:pic>
        <p:nvPicPr>
          <p:cNvPr id="7" name="Picture 6" descr="A white oval with black text&#10;&#10;Description automatically generated">
            <a:extLst>
              <a:ext uri="{FF2B5EF4-FFF2-40B4-BE49-F238E27FC236}">
                <a16:creationId xmlns:a16="http://schemas.microsoft.com/office/drawing/2014/main" id="{E8F6FCF7-BCB0-D0CB-8307-E0DB3851E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6240852"/>
            <a:ext cx="1219200" cy="494581"/>
          </a:xfrm>
          <a:prstGeom prst="rect">
            <a:avLst/>
          </a:prstGeom>
        </p:spPr>
      </p:pic>
      <p:pic>
        <p:nvPicPr>
          <p:cNvPr id="5" name="Picture 4" descr="A yellow tractor in a warehouse&#10;&#10;Description automatically generated">
            <a:extLst>
              <a:ext uri="{FF2B5EF4-FFF2-40B4-BE49-F238E27FC236}">
                <a16:creationId xmlns:a16="http://schemas.microsoft.com/office/drawing/2014/main" id="{6110B2DD-40F9-0FC5-E420-A66E585DC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574501"/>
            <a:ext cx="2971800" cy="2228850"/>
          </a:xfrm>
          <a:prstGeom prst="rect">
            <a:avLst/>
          </a:prstGeom>
        </p:spPr>
      </p:pic>
    </p:spTree>
    <p:extLst>
      <p:ext uri="{BB962C8B-B14F-4D97-AF65-F5344CB8AC3E}">
        <p14:creationId xmlns:p14="http://schemas.microsoft.com/office/powerpoint/2010/main" val="398827707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fontScale="90000"/>
          </a:bodyPr>
          <a:lstStyle/>
          <a:p>
            <a:pPr algn="ctr"/>
            <a:r>
              <a:rPr lang="en-US" sz="3600" dirty="0"/>
              <a:t>DPW General Fund Capital Plan</a:t>
            </a:r>
            <a:br>
              <a:rPr lang="en-US" sz="3600" dirty="0"/>
            </a:br>
            <a:r>
              <a:rPr lang="en-US" sz="3600" dirty="0"/>
              <a:t>Stormwater Capital Plan</a:t>
            </a:r>
          </a:p>
        </p:txBody>
      </p:sp>
      <p:pic>
        <p:nvPicPr>
          <p:cNvPr id="5" name="Picture 4">
            <a:extLst>
              <a:ext uri="{FF2B5EF4-FFF2-40B4-BE49-F238E27FC236}">
                <a16:creationId xmlns:a16="http://schemas.microsoft.com/office/drawing/2014/main" id="{72BA48A9-EBD5-5245-4C90-A812F85E4C01}"/>
              </a:ext>
            </a:extLst>
          </p:cNvPr>
          <p:cNvPicPr>
            <a:picLocks noChangeAspect="1"/>
          </p:cNvPicPr>
          <p:nvPr/>
        </p:nvPicPr>
        <p:blipFill>
          <a:blip r:embed="rId2"/>
          <a:stretch>
            <a:fillRect/>
          </a:stretch>
        </p:blipFill>
        <p:spPr>
          <a:xfrm>
            <a:off x="110193" y="2362200"/>
            <a:ext cx="8923614" cy="2895600"/>
          </a:xfrm>
          <a:prstGeom prst="rect">
            <a:avLst/>
          </a:prstGeom>
        </p:spPr>
      </p:pic>
    </p:spTree>
    <p:extLst>
      <p:ext uri="{BB962C8B-B14F-4D97-AF65-F5344CB8AC3E}">
        <p14:creationId xmlns:p14="http://schemas.microsoft.com/office/powerpoint/2010/main" val="29439096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Stormwater Capital Concerns</a:t>
            </a:r>
          </a:p>
        </p:txBody>
      </p:sp>
      <p:sp>
        <p:nvSpPr>
          <p:cNvPr id="3" name="Text Placeholder 2"/>
          <p:cNvSpPr>
            <a:spLocks noGrp="1"/>
          </p:cNvSpPr>
          <p:nvPr>
            <p:ph type="body" sz="quarter" idx="10"/>
          </p:nvPr>
        </p:nvSpPr>
        <p:spPr>
          <a:xfrm>
            <a:off x="914400" y="1737361"/>
            <a:ext cx="7696200" cy="3391698"/>
          </a:xfrm>
        </p:spPr>
        <p:txBody>
          <a:bodyPr>
            <a:normAutofit/>
          </a:bodyPr>
          <a:lstStyle/>
          <a:p>
            <a:pPr>
              <a:buFont typeface="Arial" panose="020B0604020202020204" pitchFamily="34" charset="0"/>
              <a:buChar char="•"/>
            </a:pPr>
            <a:r>
              <a:rPr lang="en-US" sz="2200" dirty="0"/>
              <a:t>Stormwater Asset Management Plan Completed November 2022</a:t>
            </a:r>
          </a:p>
          <a:p>
            <a:pPr lvl="1">
              <a:buFont typeface="Arial" panose="020B0604020202020204" pitchFamily="34" charset="0"/>
              <a:buChar char="•"/>
            </a:pPr>
            <a:r>
              <a:rPr lang="en-US" sz="2050" dirty="0"/>
              <a:t>MVP High Priority Item</a:t>
            </a:r>
          </a:p>
          <a:p>
            <a:pPr lvl="1">
              <a:buFont typeface="Arial" panose="020B0604020202020204" pitchFamily="34" charset="0"/>
              <a:buChar char="•"/>
            </a:pPr>
            <a:r>
              <a:rPr lang="en-US" sz="2050" dirty="0"/>
              <a:t>Grant funded</a:t>
            </a:r>
          </a:p>
          <a:p>
            <a:pPr lvl="1">
              <a:buFont typeface="Arial" panose="020B0604020202020204" pitchFamily="34" charset="0"/>
              <a:buChar char="•"/>
            </a:pPr>
            <a:r>
              <a:rPr lang="en-US" sz="2050" dirty="0"/>
              <a:t>Data-driven process to maintain stormwater utility </a:t>
            </a:r>
          </a:p>
          <a:p>
            <a:pPr lvl="1">
              <a:buFont typeface="Arial" panose="020B0604020202020204" pitchFamily="34" charset="0"/>
              <a:buChar char="•"/>
            </a:pPr>
            <a:r>
              <a:rPr lang="en-US" sz="2050" dirty="0"/>
              <a:t>Proactive vs reactive</a:t>
            </a:r>
          </a:p>
          <a:p>
            <a:pPr>
              <a:buFont typeface="Arial" panose="020B0604020202020204" pitchFamily="34" charset="0"/>
              <a:buChar char="•"/>
            </a:pPr>
            <a:r>
              <a:rPr lang="en-US" sz="2200" dirty="0"/>
              <a:t>Process included desktop review, limited/select field reconnaissance, asset management ranking and analysis</a:t>
            </a:r>
          </a:p>
          <a:p>
            <a:pPr>
              <a:buFont typeface="Arial" panose="020B0604020202020204" pitchFamily="34" charset="0"/>
              <a:buChar char="•"/>
            </a:pPr>
            <a:r>
              <a:rPr lang="en-US" sz="2200" dirty="0"/>
              <a:t>Stormwater records were poor, now we have a good handle on what we have and how to deal with it</a:t>
            </a:r>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6194339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Stormwater Capital Concerns</a:t>
            </a:r>
          </a:p>
        </p:txBody>
      </p:sp>
      <p:sp>
        <p:nvSpPr>
          <p:cNvPr id="3" name="Text Placeholder 2"/>
          <p:cNvSpPr>
            <a:spLocks noGrp="1"/>
          </p:cNvSpPr>
          <p:nvPr>
            <p:ph type="body" sz="quarter" idx="10"/>
          </p:nvPr>
        </p:nvSpPr>
        <p:spPr>
          <a:xfrm>
            <a:off x="914400" y="1737361"/>
            <a:ext cx="7452360" cy="3391698"/>
          </a:xfrm>
        </p:spPr>
        <p:txBody>
          <a:bodyPr>
            <a:normAutofit/>
          </a:bodyPr>
          <a:lstStyle/>
          <a:p>
            <a:pPr>
              <a:buFont typeface="Arial" panose="020B0604020202020204" pitchFamily="34" charset="0"/>
              <a:buChar char="•"/>
            </a:pPr>
            <a:r>
              <a:rPr lang="en-US" sz="2200" dirty="0"/>
              <a:t>Several High Priority replacements (high criticality)</a:t>
            </a:r>
          </a:p>
          <a:p>
            <a:pPr>
              <a:buFont typeface="Arial" panose="020B0604020202020204" pitchFamily="34" charset="0"/>
              <a:buChar char="•"/>
            </a:pPr>
            <a:r>
              <a:rPr lang="en-US" sz="2200" dirty="0"/>
              <a:t>Begin with design/permitting – seek outside funding opportunities (BIL)</a:t>
            </a:r>
          </a:p>
          <a:p>
            <a:pPr>
              <a:buFont typeface="Arial" panose="020B0604020202020204" pitchFamily="34" charset="0"/>
              <a:buChar char="•"/>
            </a:pPr>
            <a:r>
              <a:rPr lang="en-US" sz="2200" dirty="0"/>
              <a:t>Prices are based on the Stormwater Asset Management Plan OPCC developed by consultant</a:t>
            </a:r>
          </a:p>
          <a:p>
            <a:pPr>
              <a:buFont typeface="Arial" panose="020B0604020202020204" pitchFamily="34" charset="0"/>
              <a:buChar char="•"/>
            </a:pPr>
            <a:endParaRPr lang="en-US" sz="2200" dirty="0"/>
          </a:p>
          <a:p>
            <a:pPr marL="0" indent="0">
              <a:buNone/>
            </a:pP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56456483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878528-28BF-E520-353F-0F0124683325}"/>
              </a:ext>
            </a:extLst>
          </p:cNvPr>
          <p:cNvSpPr>
            <a:spLocks noGrp="1"/>
          </p:cNvSpPr>
          <p:nvPr>
            <p:ph type="body" sz="quarter" idx="10"/>
          </p:nvPr>
        </p:nvSpPr>
        <p:spPr/>
        <p:txBody>
          <a:bodyPr/>
          <a:lstStyle/>
          <a:p>
            <a:endParaRPr lang="en-US"/>
          </a:p>
        </p:txBody>
      </p:sp>
      <p:sp>
        <p:nvSpPr>
          <p:cNvPr id="7" name="Title 6">
            <a:extLst>
              <a:ext uri="{FF2B5EF4-FFF2-40B4-BE49-F238E27FC236}">
                <a16:creationId xmlns:a16="http://schemas.microsoft.com/office/drawing/2014/main" id="{FC9B63B3-A579-00B8-AAB2-4CDC68D250A4}"/>
              </a:ext>
            </a:extLst>
          </p:cNvPr>
          <p:cNvSpPr>
            <a:spLocks noGrp="1"/>
          </p:cNvSpPr>
          <p:nvPr>
            <p:ph type="title"/>
          </p:nvPr>
        </p:nvSpPr>
        <p:spPr>
          <a:xfrm>
            <a:off x="609600" y="-369612"/>
            <a:ext cx="7543800" cy="1450757"/>
          </a:xfrm>
        </p:spPr>
        <p:txBody>
          <a:bodyPr/>
          <a:lstStyle/>
          <a:p>
            <a:r>
              <a:rPr lang="en-US" dirty="0"/>
              <a:t>Criticality - Pipes</a:t>
            </a:r>
          </a:p>
        </p:txBody>
      </p:sp>
      <p:pic>
        <p:nvPicPr>
          <p:cNvPr id="3" name="Picture 2" descr="Calendar&#10;&#10;Description automatically generated">
            <a:extLst>
              <a:ext uri="{FF2B5EF4-FFF2-40B4-BE49-F238E27FC236}">
                <a16:creationId xmlns:a16="http://schemas.microsoft.com/office/drawing/2014/main" id="{7F1EB2E1-DF48-BB9E-03B3-EBE427132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1281"/>
            <a:ext cx="9144000" cy="4475438"/>
          </a:xfrm>
          <a:prstGeom prst="rect">
            <a:avLst/>
          </a:prstGeom>
        </p:spPr>
      </p:pic>
    </p:spTree>
    <p:extLst>
      <p:ext uri="{BB962C8B-B14F-4D97-AF65-F5344CB8AC3E}">
        <p14:creationId xmlns:p14="http://schemas.microsoft.com/office/powerpoint/2010/main" val="131860251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878528-28BF-E520-353F-0F0124683325}"/>
              </a:ext>
            </a:extLst>
          </p:cNvPr>
          <p:cNvSpPr>
            <a:spLocks noGrp="1"/>
          </p:cNvSpPr>
          <p:nvPr>
            <p:ph type="body" sz="quarter" idx="10"/>
          </p:nvPr>
        </p:nvSpPr>
        <p:spPr/>
        <p:txBody>
          <a:bodyPr/>
          <a:lstStyle/>
          <a:p>
            <a:endParaRPr lang="en-US"/>
          </a:p>
        </p:txBody>
      </p:sp>
      <p:sp>
        <p:nvSpPr>
          <p:cNvPr id="7" name="Title 6">
            <a:extLst>
              <a:ext uri="{FF2B5EF4-FFF2-40B4-BE49-F238E27FC236}">
                <a16:creationId xmlns:a16="http://schemas.microsoft.com/office/drawing/2014/main" id="{FC9B63B3-A579-00B8-AAB2-4CDC68D250A4}"/>
              </a:ext>
            </a:extLst>
          </p:cNvPr>
          <p:cNvSpPr>
            <a:spLocks noGrp="1"/>
          </p:cNvSpPr>
          <p:nvPr>
            <p:ph type="title"/>
          </p:nvPr>
        </p:nvSpPr>
        <p:spPr>
          <a:xfrm>
            <a:off x="3429000" y="-381000"/>
            <a:ext cx="7543800" cy="1450757"/>
          </a:xfrm>
        </p:spPr>
        <p:txBody>
          <a:bodyPr/>
          <a:lstStyle/>
          <a:p>
            <a:r>
              <a:rPr lang="en-US" dirty="0"/>
              <a:t>Criticality</a:t>
            </a:r>
          </a:p>
        </p:txBody>
      </p:sp>
      <p:pic>
        <p:nvPicPr>
          <p:cNvPr id="4" name="Picture 3" descr="Chart, scatter chart&#10;&#10;Description automatically generated">
            <a:extLst>
              <a:ext uri="{FF2B5EF4-FFF2-40B4-BE49-F238E27FC236}">
                <a16:creationId xmlns:a16="http://schemas.microsoft.com/office/drawing/2014/main" id="{9CD43DCB-0566-E449-00FC-1D16205F8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244"/>
            <a:ext cx="9144000" cy="6145511"/>
          </a:xfrm>
          <a:prstGeom prst="rect">
            <a:avLst/>
          </a:prstGeom>
        </p:spPr>
      </p:pic>
      <p:sp>
        <p:nvSpPr>
          <p:cNvPr id="2" name="Title 6">
            <a:extLst>
              <a:ext uri="{FF2B5EF4-FFF2-40B4-BE49-F238E27FC236}">
                <a16:creationId xmlns:a16="http://schemas.microsoft.com/office/drawing/2014/main" id="{BC638D29-2BD3-B7D8-C6AD-163B3DA57094}"/>
              </a:ext>
            </a:extLst>
          </p:cNvPr>
          <p:cNvSpPr txBox="1">
            <a:spLocks/>
          </p:cNvSpPr>
          <p:nvPr/>
        </p:nvSpPr>
        <p:spPr>
          <a:xfrm>
            <a:off x="533400" y="-838200"/>
            <a:ext cx="7543800" cy="1450757"/>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a:r>
              <a:rPr lang="en-US" dirty="0"/>
              <a:t>Criticality – Culverts</a:t>
            </a:r>
          </a:p>
        </p:txBody>
      </p:sp>
    </p:spTree>
    <p:extLst>
      <p:ext uri="{BB962C8B-B14F-4D97-AF65-F5344CB8AC3E}">
        <p14:creationId xmlns:p14="http://schemas.microsoft.com/office/powerpoint/2010/main" val="404717751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FY25 Stormwater</a:t>
            </a:r>
          </a:p>
        </p:txBody>
      </p:sp>
      <p:sp>
        <p:nvSpPr>
          <p:cNvPr id="3" name="Text Placeholder 2"/>
          <p:cNvSpPr>
            <a:spLocks noGrp="1"/>
          </p:cNvSpPr>
          <p:nvPr>
            <p:ph type="body" sz="quarter" idx="10"/>
          </p:nvPr>
        </p:nvSpPr>
        <p:spPr>
          <a:xfrm>
            <a:off x="914400" y="1737361"/>
            <a:ext cx="7452360" cy="3391698"/>
          </a:xfrm>
        </p:spPr>
        <p:txBody>
          <a:bodyPr>
            <a:normAutofit/>
          </a:bodyPr>
          <a:lstStyle/>
          <a:p>
            <a:pPr>
              <a:buFont typeface="Arial" panose="020B0604020202020204" pitchFamily="34" charset="0"/>
              <a:buChar char="•"/>
            </a:pPr>
            <a:r>
              <a:rPr lang="en-US" sz="2200" dirty="0"/>
              <a:t>Plan for FY25:</a:t>
            </a:r>
          </a:p>
          <a:p>
            <a:pPr lvl="1">
              <a:buFont typeface="Arial" panose="020B0604020202020204" pitchFamily="34" charset="0"/>
              <a:buChar char="•"/>
            </a:pPr>
            <a:r>
              <a:rPr lang="en-US" sz="2050" dirty="0"/>
              <a:t>Standard Year of replacements and maintenance, no significant culvert replacement, allows time to seek outside funding sources</a:t>
            </a:r>
          </a:p>
          <a:p>
            <a:pPr lvl="1">
              <a:buFont typeface="Arial" panose="020B0604020202020204" pitchFamily="34" charset="0"/>
              <a:buChar char="•"/>
            </a:pPr>
            <a:endParaRPr lang="en-US" sz="2050" dirty="0"/>
          </a:p>
          <a:p>
            <a:pPr lvl="1">
              <a:buFont typeface="Arial" panose="020B0604020202020204" pitchFamily="34" charset="0"/>
              <a:buChar char="•"/>
            </a:pPr>
            <a:r>
              <a:rPr lang="en-US" sz="2050" dirty="0"/>
              <a:t>Of note: The Town is evaluating a Stormwater Utility Fund (Enterprise) as a means of revenue for stormwater in the future</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894445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Project Criteria</a:t>
            </a:r>
          </a:p>
        </p:txBody>
      </p:sp>
      <p:sp>
        <p:nvSpPr>
          <p:cNvPr id="3" name="Content Placeholder 2"/>
          <p:cNvSpPr>
            <a:spLocks noGrp="1"/>
          </p:cNvSpPr>
          <p:nvPr>
            <p:ph idx="1"/>
          </p:nvPr>
        </p:nvSpPr>
        <p:spPr>
          <a:xfrm>
            <a:off x="817517" y="1905000"/>
            <a:ext cx="8382000" cy="5539978"/>
          </a:xfrm>
        </p:spPr>
        <p:txBody>
          <a:bodyPr/>
          <a:lstStyle/>
          <a:p>
            <a:r>
              <a:rPr lang="en-US" sz="2200" dirty="0"/>
              <a:t>Proposed Ayer DPW Capital Improvement Program is based on:</a:t>
            </a:r>
          </a:p>
          <a:p>
            <a:pPr lvl="1">
              <a:buFont typeface="Arial" panose="020B0604020202020204" pitchFamily="34" charset="0"/>
              <a:buChar char="•"/>
            </a:pPr>
            <a:r>
              <a:rPr lang="en-US" sz="1800" dirty="0"/>
              <a:t>Regulatory Requirements</a:t>
            </a:r>
          </a:p>
          <a:p>
            <a:pPr lvl="1">
              <a:buFont typeface="Arial" panose="020B0604020202020204" pitchFamily="34" charset="0"/>
              <a:buChar char="•"/>
            </a:pPr>
            <a:r>
              <a:rPr lang="en-US" sz="1800" dirty="0"/>
              <a:t>Public Safety and Public Health</a:t>
            </a:r>
          </a:p>
          <a:p>
            <a:pPr lvl="1">
              <a:buFont typeface="Arial" panose="020B0604020202020204" pitchFamily="34" charset="0"/>
              <a:buChar char="•"/>
            </a:pPr>
            <a:r>
              <a:rPr lang="en-US" sz="1800" dirty="0"/>
              <a:t>Maintaining Level of Service (Asset Management Based Approach)</a:t>
            </a:r>
          </a:p>
          <a:p>
            <a:pPr lvl="1">
              <a:buFont typeface="Arial" panose="020B0604020202020204" pitchFamily="34" charset="0"/>
              <a:buChar char="•"/>
            </a:pPr>
            <a:r>
              <a:rPr lang="en-US" sz="1800" dirty="0"/>
              <a:t>Reducing Operations Costs</a:t>
            </a:r>
          </a:p>
          <a:p>
            <a:pPr lvl="1">
              <a:buFont typeface="Arial" panose="020B0604020202020204" pitchFamily="34" charset="0"/>
              <a:buChar char="•"/>
            </a:pPr>
            <a:r>
              <a:rPr lang="en-US" sz="1800" dirty="0"/>
              <a:t>Integration With Other Town Projects</a:t>
            </a:r>
          </a:p>
          <a:p>
            <a:pPr lvl="1">
              <a:buFont typeface="Arial" panose="020B0604020202020204" pitchFamily="34" charset="0"/>
              <a:buChar char="•"/>
            </a:pPr>
            <a:r>
              <a:rPr lang="en-US" sz="1800" dirty="0"/>
              <a:t>Implementing resiliency and sustainability in infrastructure</a:t>
            </a:r>
          </a:p>
          <a:p>
            <a:pPr lvl="1">
              <a:buFont typeface="Arial" panose="020B0604020202020204" pitchFamily="34" charset="0"/>
              <a:buChar char="•"/>
            </a:pPr>
            <a:r>
              <a:rPr lang="en-US" sz="1800" dirty="0"/>
              <a:t>Grant Funding Opportunities</a:t>
            </a:r>
          </a:p>
          <a:p>
            <a:pPr lvl="1">
              <a:buFont typeface="Arial" panose="020B0604020202020204" pitchFamily="34" charset="0"/>
              <a:buChar char="•"/>
            </a:pPr>
            <a:r>
              <a:rPr lang="en-US" sz="1800" dirty="0"/>
              <a:t>Promoting Economic Development</a:t>
            </a:r>
          </a:p>
          <a:p>
            <a:pPr lvl="1">
              <a:buFont typeface="Arial" panose="020B0604020202020204" pitchFamily="34" charset="0"/>
              <a:buChar char="•"/>
            </a:pPr>
            <a:r>
              <a:rPr lang="en-US" sz="1800" b="1" dirty="0"/>
              <a:t>IMPROVING THE COMMUNITY</a:t>
            </a:r>
            <a:endParaRPr lang="en-US" sz="1800" dirty="0"/>
          </a:p>
        </p:txBody>
      </p:sp>
    </p:spTree>
    <p:extLst>
      <p:ext uri="{BB962C8B-B14F-4D97-AF65-F5344CB8AC3E}">
        <p14:creationId xmlns:p14="http://schemas.microsoft.com/office/powerpoint/2010/main" val="21910796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fontScale="90000"/>
          </a:bodyPr>
          <a:lstStyle/>
          <a:p>
            <a:pPr algn="ctr"/>
            <a:r>
              <a:rPr lang="en-US" sz="3600" dirty="0"/>
              <a:t>DPW General Fund Capital Plan</a:t>
            </a:r>
            <a:br>
              <a:rPr lang="en-US" sz="3600" dirty="0"/>
            </a:br>
            <a:r>
              <a:rPr lang="en-US" sz="3600" dirty="0"/>
              <a:t>Cemetery Capital Plan</a:t>
            </a:r>
          </a:p>
        </p:txBody>
      </p:sp>
      <p:pic>
        <p:nvPicPr>
          <p:cNvPr id="4" name="Picture 3">
            <a:extLst>
              <a:ext uri="{FF2B5EF4-FFF2-40B4-BE49-F238E27FC236}">
                <a16:creationId xmlns:a16="http://schemas.microsoft.com/office/drawing/2014/main" id="{159FC839-1FBA-5EE7-FC67-F1D0BC103C90}"/>
              </a:ext>
            </a:extLst>
          </p:cNvPr>
          <p:cNvPicPr>
            <a:picLocks noChangeAspect="1"/>
          </p:cNvPicPr>
          <p:nvPr/>
        </p:nvPicPr>
        <p:blipFill>
          <a:blip r:embed="rId2"/>
          <a:stretch>
            <a:fillRect/>
          </a:stretch>
        </p:blipFill>
        <p:spPr>
          <a:xfrm>
            <a:off x="100013" y="2950916"/>
            <a:ext cx="8891832" cy="1233487"/>
          </a:xfrm>
          <a:prstGeom prst="rect">
            <a:avLst/>
          </a:prstGeom>
        </p:spPr>
      </p:pic>
    </p:spTree>
    <p:extLst>
      <p:ext uri="{BB962C8B-B14F-4D97-AF65-F5344CB8AC3E}">
        <p14:creationId xmlns:p14="http://schemas.microsoft.com/office/powerpoint/2010/main" val="3238078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888" y="457200"/>
            <a:ext cx="8534400" cy="3124200"/>
          </a:xfrm>
        </p:spPr>
        <p:txBody>
          <a:bodyPr>
            <a:normAutofit fontScale="90000"/>
          </a:bodyPr>
          <a:lstStyle/>
          <a:p>
            <a:pPr algn="ctr">
              <a:spcBef>
                <a:spcPts val="2400"/>
              </a:spcBef>
            </a:pPr>
            <a:r>
              <a:rPr lang="en-US" sz="4000" dirty="0"/>
              <a:t>FY25 Through FY29 </a:t>
            </a:r>
            <a:br>
              <a:rPr lang="en-US" sz="4000" dirty="0"/>
            </a:br>
            <a:r>
              <a:rPr lang="en-US" sz="4000" dirty="0"/>
              <a:t>Capital Improvement Program</a:t>
            </a:r>
            <a:br>
              <a:rPr lang="en-US" sz="2400" dirty="0"/>
            </a:br>
            <a:br>
              <a:rPr lang="en-US" sz="4000" dirty="0"/>
            </a:br>
            <a:r>
              <a:rPr lang="en-US" dirty="0"/>
              <a:t>Water &amp; Wastewater Requests</a:t>
            </a:r>
          </a:p>
        </p:txBody>
      </p:sp>
      <p:sp>
        <p:nvSpPr>
          <p:cNvPr id="3" name="Subtitle 2"/>
          <p:cNvSpPr>
            <a:spLocks noGrp="1"/>
          </p:cNvSpPr>
          <p:nvPr>
            <p:ph type="subTitle" idx="1"/>
          </p:nvPr>
        </p:nvSpPr>
        <p:spPr>
          <a:xfrm>
            <a:off x="716131" y="4572000"/>
            <a:ext cx="7681913" cy="1446212"/>
          </a:xfrm>
        </p:spPr>
        <p:txBody>
          <a:bodyPr>
            <a:normAutofit/>
          </a:bodyPr>
          <a:lstStyle/>
          <a:p>
            <a:pPr algn="ctr"/>
            <a:r>
              <a:rPr lang="en-US" dirty="0"/>
              <a:t>Ayer Department of Public Works</a:t>
            </a:r>
          </a:p>
          <a:p>
            <a:pPr algn="ctr"/>
            <a:r>
              <a:rPr lang="en-US" dirty="0"/>
              <a:t>Presented</a:t>
            </a:r>
          </a:p>
          <a:p>
            <a:pPr algn="ctr"/>
            <a:r>
              <a:rPr lang="en-US" dirty="0"/>
              <a:t>November 30, 2023</a:t>
            </a:r>
          </a:p>
        </p:txBody>
      </p:sp>
    </p:spTree>
    <p:extLst>
      <p:ext uri="{BB962C8B-B14F-4D97-AF65-F5344CB8AC3E}">
        <p14:creationId xmlns:p14="http://schemas.microsoft.com/office/powerpoint/2010/main" val="40333951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5 Year CIP </a:t>
            </a:r>
            <a:br>
              <a:rPr lang="en-US" dirty="0"/>
            </a:br>
            <a:r>
              <a:rPr lang="en-US" sz="3200" dirty="0"/>
              <a:t>Water Division </a:t>
            </a:r>
            <a:endParaRPr lang="en-US" dirty="0"/>
          </a:p>
        </p:txBody>
      </p:sp>
      <p:pic>
        <p:nvPicPr>
          <p:cNvPr id="5" name="Picture 4">
            <a:extLst>
              <a:ext uri="{FF2B5EF4-FFF2-40B4-BE49-F238E27FC236}">
                <a16:creationId xmlns:a16="http://schemas.microsoft.com/office/drawing/2014/main" id="{4110E94B-A85B-D330-208C-9B517BCF3038}"/>
              </a:ext>
            </a:extLst>
          </p:cNvPr>
          <p:cNvPicPr>
            <a:picLocks noChangeAspect="1"/>
          </p:cNvPicPr>
          <p:nvPr/>
        </p:nvPicPr>
        <p:blipFill>
          <a:blip r:embed="rId2"/>
          <a:stretch>
            <a:fillRect/>
          </a:stretch>
        </p:blipFill>
        <p:spPr>
          <a:xfrm>
            <a:off x="271462" y="1737360"/>
            <a:ext cx="8601075" cy="4358640"/>
          </a:xfrm>
          <a:prstGeom prst="rect">
            <a:avLst/>
          </a:prstGeom>
        </p:spPr>
      </p:pic>
    </p:spTree>
    <p:extLst>
      <p:ext uri="{BB962C8B-B14F-4D97-AF65-F5344CB8AC3E}">
        <p14:creationId xmlns:p14="http://schemas.microsoft.com/office/powerpoint/2010/main" val="3511599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598488"/>
            <a:ext cx="8382000" cy="498475"/>
          </a:xfrm>
        </p:spPr>
        <p:txBody>
          <a:bodyPr>
            <a:normAutofit fontScale="90000"/>
          </a:bodyPr>
          <a:lstStyle/>
          <a:p>
            <a:r>
              <a:rPr lang="en-US" sz="3600" dirty="0"/>
              <a:t>Annual Water Main Replacements</a:t>
            </a:r>
          </a:p>
        </p:txBody>
      </p:sp>
      <p:sp>
        <p:nvSpPr>
          <p:cNvPr id="3" name="Content Placeholder 2"/>
          <p:cNvSpPr>
            <a:spLocks noGrp="1"/>
          </p:cNvSpPr>
          <p:nvPr>
            <p:ph idx="4294967295"/>
          </p:nvPr>
        </p:nvSpPr>
        <p:spPr>
          <a:xfrm>
            <a:off x="762000" y="1219200"/>
            <a:ext cx="7467600" cy="3638550"/>
          </a:xfrm>
        </p:spPr>
        <p:txBody>
          <a:bodyPr/>
          <a:lstStyle/>
          <a:p>
            <a:pPr>
              <a:spcBef>
                <a:spcPts val="0"/>
              </a:spcBef>
              <a:spcAft>
                <a:spcPts val="1200"/>
              </a:spcAft>
            </a:pPr>
            <a:r>
              <a:rPr lang="en-US" sz="2400" dirty="0"/>
              <a:t>Annual Capital request to replace aging water mains with poor rating </a:t>
            </a:r>
          </a:p>
          <a:p>
            <a:pPr>
              <a:spcBef>
                <a:spcPts val="0"/>
              </a:spcBef>
              <a:spcAft>
                <a:spcPts val="1200"/>
              </a:spcAft>
            </a:pPr>
            <a:r>
              <a:rPr lang="en-US" sz="2400" dirty="0"/>
              <a:t>Budget for </a:t>
            </a:r>
            <a:r>
              <a:rPr lang="en-US" sz="2400" b="1" dirty="0"/>
              <a:t>$300K </a:t>
            </a:r>
            <a:r>
              <a:rPr lang="en-US" sz="2400" dirty="0"/>
              <a:t>per year (approx. 2000 ft.)  </a:t>
            </a:r>
          </a:p>
          <a:p>
            <a:pPr>
              <a:spcBef>
                <a:spcPts val="0"/>
              </a:spcBef>
              <a:spcAft>
                <a:spcPts val="1200"/>
              </a:spcAft>
            </a:pPr>
            <a:r>
              <a:rPr lang="en-US" sz="2400" dirty="0"/>
              <a:t>FY25 projects include Cambridge St.</a:t>
            </a:r>
          </a:p>
          <a:p>
            <a:pPr>
              <a:spcBef>
                <a:spcPts val="0"/>
              </a:spcBef>
              <a:spcAft>
                <a:spcPts val="1200"/>
              </a:spcAft>
            </a:pPr>
            <a:r>
              <a:rPr lang="en-US" sz="2400" dirty="0"/>
              <a:t>In-house engineering to maximize pipe replacement value</a:t>
            </a:r>
          </a:p>
          <a:p>
            <a:pPr>
              <a:spcBef>
                <a:spcPts val="0"/>
              </a:spcBef>
              <a:spcAft>
                <a:spcPts val="1200"/>
              </a:spcAft>
            </a:pPr>
            <a:r>
              <a:rPr lang="en-US" sz="2400" dirty="0"/>
              <a:t>Continue to apply for grant funding and explore rehabilitation options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4770678"/>
            <a:ext cx="2490742" cy="1743076"/>
          </a:xfrm>
          <a:prstGeom prst="rect">
            <a:avLst/>
          </a:prstGeom>
        </p:spPr>
      </p:pic>
      <p:pic>
        <p:nvPicPr>
          <p:cNvPr id="2050" name="Picture 2" descr="Image result for tuberculated cast iron water ma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4771174"/>
            <a:ext cx="2619375" cy="17430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18929EE2-0167-E925-A953-79024CEF43CA}"/>
              </a:ext>
            </a:extLst>
          </p:cNvPr>
          <p:cNvCxnSpPr/>
          <p:nvPr/>
        </p:nvCxnSpPr>
        <p:spPr>
          <a:xfrm>
            <a:off x="762000" y="1096963"/>
            <a:ext cx="746760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AE3A1563-976C-B157-FDA3-C7B560568896}"/>
              </a:ext>
            </a:extLst>
          </p:cNvPr>
          <p:cNvPicPr>
            <a:picLocks noChangeAspect="1"/>
          </p:cNvPicPr>
          <p:nvPr/>
        </p:nvPicPr>
        <p:blipFill>
          <a:blip r:embed="rId4"/>
          <a:stretch>
            <a:fillRect/>
          </a:stretch>
        </p:blipFill>
        <p:spPr>
          <a:xfrm>
            <a:off x="7732660" y="6242458"/>
            <a:ext cx="1335140" cy="542591"/>
          </a:xfrm>
          <a:prstGeom prst="rect">
            <a:avLst/>
          </a:prstGeom>
        </p:spPr>
      </p:pic>
    </p:spTree>
    <p:extLst>
      <p:ext uri="{BB962C8B-B14F-4D97-AF65-F5344CB8AC3E}">
        <p14:creationId xmlns:p14="http://schemas.microsoft.com/office/powerpoint/2010/main" val="64474193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28800"/>
            <a:ext cx="7635240" cy="4269200"/>
          </a:xfrm>
        </p:spPr>
        <p:txBody>
          <a:bodyPr/>
          <a:lstStyle/>
          <a:p>
            <a:r>
              <a:rPr lang="en-US" sz="1800" dirty="0"/>
              <a:t>1.5 Million Gallon Ground Storage Tank</a:t>
            </a:r>
          </a:p>
          <a:p>
            <a:r>
              <a:rPr lang="en-US" sz="1800" dirty="0"/>
              <a:t>Constructed in 1995</a:t>
            </a:r>
          </a:p>
          <a:p>
            <a:r>
              <a:rPr lang="en-US" sz="1800" dirty="0"/>
              <a:t>Coatings generally last 15-20 years</a:t>
            </a:r>
          </a:p>
          <a:p>
            <a:r>
              <a:rPr lang="en-US" sz="1800" dirty="0"/>
              <a:t>Inspection of tank in November 2022</a:t>
            </a:r>
          </a:p>
          <a:p>
            <a:r>
              <a:rPr lang="en-US" sz="1800" dirty="0"/>
              <a:t>Surface protection as part of routine tank maintenance</a:t>
            </a:r>
          </a:p>
          <a:p>
            <a:r>
              <a:rPr lang="en-US" sz="1800" dirty="0"/>
              <a:t>Initial Engineer Estimates were higher than expected </a:t>
            </a:r>
          </a:p>
          <a:p>
            <a:r>
              <a:rPr lang="en-US" sz="1800" dirty="0"/>
              <a:t>Scope of services recommended has modified the estimates</a:t>
            </a:r>
          </a:p>
          <a:p>
            <a:pPr lvl="1"/>
            <a:r>
              <a:rPr lang="en-US" sz="1650" dirty="0"/>
              <a:t>Exterior Overcoat</a:t>
            </a:r>
          </a:p>
          <a:p>
            <a:pPr lvl="1"/>
            <a:r>
              <a:rPr lang="en-US" sz="1650" dirty="0"/>
              <a:t>Interior Chemical Cleaning</a:t>
            </a:r>
          </a:p>
          <a:p>
            <a:pPr lvl="1"/>
            <a:r>
              <a:rPr lang="en-US" sz="1650" dirty="0"/>
              <a:t>Additional items to address deficiencies (grout, signage, swing gate)</a:t>
            </a:r>
          </a:p>
          <a:p>
            <a:pPr marL="150876" lvl="1" indent="0">
              <a:buNone/>
            </a:pPr>
            <a:endParaRPr lang="en-US" sz="1650" b="1" dirty="0"/>
          </a:p>
          <a:p>
            <a:pPr marL="150876" lvl="1" indent="0">
              <a:buNone/>
            </a:pPr>
            <a:r>
              <a:rPr lang="en-US" sz="1650" b="1" dirty="0"/>
              <a:t>Recommend no additional funding </a:t>
            </a:r>
            <a:r>
              <a:rPr lang="en-US" sz="1650" dirty="0"/>
              <a:t> </a:t>
            </a:r>
          </a:p>
          <a:p>
            <a:endParaRPr lang="en-US" dirty="0"/>
          </a:p>
        </p:txBody>
      </p:sp>
      <p:pic>
        <p:nvPicPr>
          <p:cNvPr id="5" name="Picture 4">
            <a:extLst>
              <a:ext uri="{FF2B5EF4-FFF2-40B4-BE49-F238E27FC236}">
                <a16:creationId xmlns:a16="http://schemas.microsoft.com/office/drawing/2014/main" id="{A6A34C6D-3589-522B-B06F-C5B10CBBC1DD}"/>
              </a:ext>
            </a:extLst>
          </p:cNvPr>
          <p:cNvPicPr>
            <a:picLocks noChangeAspect="1"/>
          </p:cNvPicPr>
          <p:nvPr/>
        </p:nvPicPr>
        <p:blipFill>
          <a:blip r:embed="rId2"/>
          <a:stretch>
            <a:fillRect/>
          </a:stretch>
        </p:blipFill>
        <p:spPr>
          <a:xfrm>
            <a:off x="6172200" y="1828800"/>
            <a:ext cx="2478258" cy="2293034"/>
          </a:xfrm>
          <a:prstGeom prst="rect">
            <a:avLst/>
          </a:prstGeom>
        </p:spPr>
      </p:pic>
      <p:sp>
        <p:nvSpPr>
          <p:cNvPr id="7" name="Title 6">
            <a:extLst>
              <a:ext uri="{FF2B5EF4-FFF2-40B4-BE49-F238E27FC236}">
                <a16:creationId xmlns:a16="http://schemas.microsoft.com/office/drawing/2014/main" id="{C491E277-DC6B-6E7A-EB6D-76846B99ACA3}"/>
              </a:ext>
            </a:extLst>
          </p:cNvPr>
          <p:cNvSpPr>
            <a:spLocks noGrp="1"/>
          </p:cNvSpPr>
          <p:nvPr>
            <p:ph type="title"/>
          </p:nvPr>
        </p:nvSpPr>
        <p:spPr/>
        <p:txBody>
          <a:bodyPr/>
          <a:lstStyle/>
          <a:p>
            <a:r>
              <a:rPr lang="en-US" dirty="0"/>
              <a:t>Washington St Water Tank Painting</a:t>
            </a:r>
          </a:p>
        </p:txBody>
      </p:sp>
    </p:spTree>
    <p:extLst>
      <p:ext uri="{BB962C8B-B14F-4D97-AF65-F5344CB8AC3E}">
        <p14:creationId xmlns:p14="http://schemas.microsoft.com/office/powerpoint/2010/main" val="138719580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Spec Pond Well 3 Pumping Station and Transmission Main</a:t>
            </a:r>
          </a:p>
        </p:txBody>
      </p:sp>
      <p:sp>
        <p:nvSpPr>
          <p:cNvPr id="3" name="Text Placeholder 2"/>
          <p:cNvSpPr>
            <a:spLocks noGrp="1"/>
          </p:cNvSpPr>
          <p:nvPr>
            <p:ph type="body" sz="quarter" idx="10"/>
          </p:nvPr>
        </p:nvSpPr>
        <p:spPr>
          <a:xfrm>
            <a:off x="914400" y="1723072"/>
            <a:ext cx="7467600" cy="2954655"/>
          </a:xfrm>
        </p:spPr>
        <p:txBody>
          <a:bodyPr/>
          <a:lstStyle/>
          <a:p>
            <a:r>
              <a:rPr lang="en-US" sz="2200" dirty="0"/>
              <a:t>Following the New Source Approval in land area owned by DPW</a:t>
            </a:r>
          </a:p>
          <a:p>
            <a:r>
              <a:rPr lang="en-US" sz="2200" dirty="0"/>
              <a:t>Next steps is design and construct a pumping station and Transmission main to Spectacle Pond Treatment Facility</a:t>
            </a:r>
          </a:p>
          <a:p>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44609" y="3657600"/>
            <a:ext cx="4419600" cy="243206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055" y="3657600"/>
            <a:ext cx="3928533" cy="2362200"/>
          </a:xfrm>
          <a:prstGeom prst="rect">
            <a:avLst/>
          </a:prstGeom>
        </p:spPr>
      </p:pic>
      <p:sp>
        <p:nvSpPr>
          <p:cNvPr id="6" name="Oval 5">
            <a:extLst>
              <a:ext uri="{FF2B5EF4-FFF2-40B4-BE49-F238E27FC236}">
                <a16:creationId xmlns:a16="http://schemas.microsoft.com/office/drawing/2014/main" id="{C9F3EEE3-AC76-96A2-4620-4120C3FA6094}"/>
              </a:ext>
            </a:extLst>
          </p:cNvPr>
          <p:cNvSpPr/>
          <p:nvPr/>
        </p:nvSpPr>
        <p:spPr>
          <a:xfrm>
            <a:off x="6858000" y="5562049"/>
            <a:ext cx="457200" cy="5334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477696B-644E-044C-7850-6B8C89F35051}"/>
              </a:ext>
            </a:extLst>
          </p:cNvPr>
          <p:cNvPicPr>
            <a:picLocks noChangeAspect="1"/>
          </p:cNvPicPr>
          <p:nvPr/>
        </p:nvPicPr>
        <p:blipFill>
          <a:blip r:embed="rId4"/>
          <a:stretch>
            <a:fillRect/>
          </a:stretch>
        </p:blipFill>
        <p:spPr>
          <a:xfrm>
            <a:off x="7772400" y="6248401"/>
            <a:ext cx="1219200" cy="495474"/>
          </a:xfrm>
          <a:prstGeom prst="rect">
            <a:avLst/>
          </a:prstGeom>
        </p:spPr>
      </p:pic>
    </p:spTree>
    <p:extLst>
      <p:ext uri="{BB962C8B-B14F-4D97-AF65-F5344CB8AC3E}">
        <p14:creationId xmlns:p14="http://schemas.microsoft.com/office/powerpoint/2010/main" val="373638708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Spec Pond GAC Media Replacement</a:t>
            </a:r>
          </a:p>
        </p:txBody>
      </p:sp>
      <p:sp>
        <p:nvSpPr>
          <p:cNvPr id="3" name="Text Placeholder 2"/>
          <p:cNvSpPr>
            <a:spLocks noGrp="1"/>
          </p:cNvSpPr>
          <p:nvPr>
            <p:ph type="body" sz="quarter" idx="10"/>
          </p:nvPr>
        </p:nvSpPr>
        <p:spPr>
          <a:xfrm>
            <a:off x="914400" y="1723072"/>
            <a:ext cx="5105400" cy="4144328"/>
          </a:xfrm>
        </p:spPr>
        <p:txBody>
          <a:bodyPr>
            <a:normAutofit/>
          </a:bodyPr>
          <a:lstStyle/>
          <a:p>
            <a:endParaRPr lang="en-US" sz="2200" dirty="0"/>
          </a:p>
          <a:p>
            <a:r>
              <a:rPr lang="en-US" sz="2200" dirty="0"/>
              <a:t>GAC treatment for PFAS compounds has been working since activation in 2022.</a:t>
            </a:r>
          </a:p>
          <a:p>
            <a:r>
              <a:rPr lang="en-US" sz="2200" dirty="0"/>
              <a:t>Two Vessels operate in series; first vessel handles the majority of the contamination and the second vessel “polishes.”</a:t>
            </a:r>
          </a:p>
          <a:p>
            <a:r>
              <a:rPr lang="en-US" sz="2200" dirty="0"/>
              <a:t>Media is becoming spent; evidence is PFAS detections between vessels. Finished water after Vessel 2 is still Non-Detect.</a:t>
            </a:r>
          </a:p>
        </p:txBody>
      </p:sp>
      <p:pic>
        <p:nvPicPr>
          <p:cNvPr id="5" name="Picture 4" descr="A picture containing indoor&#10;&#10;Description automatically generated">
            <a:extLst>
              <a:ext uri="{FF2B5EF4-FFF2-40B4-BE49-F238E27FC236}">
                <a16:creationId xmlns:a16="http://schemas.microsoft.com/office/drawing/2014/main" id="{6DEDFA8A-82E1-4130-400E-AE8FC4DDD0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5831" y="1872989"/>
            <a:ext cx="2244339" cy="3112021"/>
          </a:xfrm>
          <a:prstGeom prst="rect">
            <a:avLst/>
          </a:prstGeom>
        </p:spPr>
      </p:pic>
      <p:pic>
        <p:nvPicPr>
          <p:cNvPr id="6" name="Picture 5">
            <a:extLst>
              <a:ext uri="{FF2B5EF4-FFF2-40B4-BE49-F238E27FC236}">
                <a16:creationId xmlns:a16="http://schemas.microsoft.com/office/drawing/2014/main" id="{8D687218-958E-D68D-764F-AC2DF2FB6BB5}"/>
              </a:ext>
            </a:extLst>
          </p:cNvPr>
          <p:cNvPicPr>
            <a:picLocks noChangeAspect="1"/>
          </p:cNvPicPr>
          <p:nvPr/>
        </p:nvPicPr>
        <p:blipFill>
          <a:blip r:embed="rId3"/>
          <a:stretch>
            <a:fillRect/>
          </a:stretch>
        </p:blipFill>
        <p:spPr>
          <a:xfrm>
            <a:off x="7732660" y="6248400"/>
            <a:ext cx="1335140" cy="542591"/>
          </a:xfrm>
          <a:prstGeom prst="rect">
            <a:avLst/>
          </a:prstGeom>
        </p:spPr>
      </p:pic>
    </p:spTree>
    <p:extLst>
      <p:ext uri="{BB962C8B-B14F-4D97-AF65-F5344CB8AC3E}">
        <p14:creationId xmlns:p14="http://schemas.microsoft.com/office/powerpoint/2010/main" val="91767684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Grove Pond Greensand Valve Replacements</a:t>
            </a:r>
          </a:p>
        </p:txBody>
      </p:sp>
      <p:sp>
        <p:nvSpPr>
          <p:cNvPr id="3" name="Text Placeholder 2"/>
          <p:cNvSpPr>
            <a:spLocks noGrp="1"/>
          </p:cNvSpPr>
          <p:nvPr>
            <p:ph type="body" sz="quarter" idx="10"/>
          </p:nvPr>
        </p:nvSpPr>
        <p:spPr>
          <a:xfrm>
            <a:off x="914400" y="1723072"/>
            <a:ext cx="7467600" cy="3763328"/>
          </a:xfrm>
        </p:spPr>
        <p:txBody>
          <a:bodyPr>
            <a:normAutofit/>
          </a:bodyPr>
          <a:lstStyle/>
          <a:p>
            <a:r>
              <a:rPr lang="en-US" sz="2200" dirty="0"/>
              <a:t>All operating and controlling valves are original to the plant, 1996</a:t>
            </a:r>
          </a:p>
          <a:p>
            <a:r>
              <a:rPr lang="en-US" sz="2200" dirty="0"/>
              <a:t>30 valves in total of various sizes; 4”-8”</a:t>
            </a:r>
          </a:p>
          <a:p>
            <a:r>
              <a:rPr lang="en-US" sz="2200" dirty="0"/>
              <a:t>This is a continuing project from FY 24 appropriations.</a:t>
            </a:r>
          </a:p>
          <a:p>
            <a:r>
              <a:rPr lang="en-US" sz="2200" dirty="0"/>
              <a:t>Replacing in a stepped approach shall ensure proper maintenance and control of the Greensand Filter Vessels.</a:t>
            </a:r>
          </a:p>
          <a:p>
            <a:endParaRPr lang="en-US" sz="2200" dirty="0"/>
          </a:p>
        </p:txBody>
      </p:sp>
      <p:pic>
        <p:nvPicPr>
          <p:cNvPr id="6" name="Picture 5">
            <a:extLst>
              <a:ext uri="{FF2B5EF4-FFF2-40B4-BE49-F238E27FC236}">
                <a16:creationId xmlns:a16="http://schemas.microsoft.com/office/drawing/2014/main" id="{A4458D74-4307-FF05-2010-143F577E50FE}"/>
              </a:ext>
            </a:extLst>
          </p:cNvPr>
          <p:cNvPicPr>
            <a:picLocks noChangeAspect="1"/>
          </p:cNvPicPr>
          <p:nvPr/>
        </p:nvPicPr>
        <p:blipFill>
          <a:blip r:embed="rId2"/>
          <a:stretch>
            <a:fillRect/>
          </a:stretch>
        </p:blipFill>
        <p:spPr>
          <a:xfrm>
            <a:off x="7848600" y="6248401"/>
            <a:ext cx="1219200" cy="495474"/>
          </a:xfrm>
          <a:prstGeom prst="rect">
            <a:avLst/>
          </a:prstGeom>
        </p:spPr>
      </p:pic>
      <p:pic>
        <p:nvPicPr>
          <p:cNvPr id="4" name="Picture 3">
            <a:extLst>
              <a:ext uri="{FF2B5EF4-FFF2-40B4-BE49-F238E27FC236}">
                <a16:creationId xmlns:a16="http://schemas.microsoft.com/office/drawing/2014/main" id="{3341D4B9-24F1-73AE-8F29-325C38CC97ED}"/>
              </a:ext>
            </a:extLst>
          </p:cNvPr>
          <p:cNvPicPr>
            <a:picLocks noChangeAspect="1"/>
          </p:cNvPicPr>
          <p:nvPr/>
        </p:nvPicPr>
        <p:blipFill rotWithShape="1">
          <a:blip r:embed="rId3"/>
          <a:srcRect l="5873"/>
          <a:stretch/>
        </p:blipFill>
        <p:spPr>
          <a:xfrm>
            <a:off x="3104055" y="3869487"/>
            <a:ext cx="3088290" cy="2874388"/>
          </a:xfrm>
          <a:prstGeom prst="rect">
            <a:avLst/>
          </a:prstGeom>
        </p:spPr>
      </p:pic>
    </p:spTree>
    <p:extLst>
      <p:ext uri="{BB962C8B-B14F-4D97-AF65-F5344CB8AC3E}">
        <p14:creationId xmlns:p14="http://schemas.microsoft.com/office/powerpoint/2010/main" val="8479257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9074"/>
            <a:ext cx="8382000" cy="553998"/>
          </a:xfrm>
        </p:spPr>
        <p:txBody>
          <a:bodyPr>
            <a:normAutofit fontScale="90000"/>
          </a:bodyPr>
          <a:lstStyle/>
          <a:p>
            <a:r>
              <a:rPr lang="en-US" sz="4000" dirty="0"/>
              <a:t>6-Wheel Dump Truck</a:t>
            </a:r>
          </a:p>
        </p:txBody>
      </p:sp>
      <p:sp>
        <p:nvSpPr>
          <p:cNvPr id="3" name="Text Placeholder 2"/>
          <p:cNvSpPr>
            <a:spLocks noGrp="1"/>
          </p:cNvSpPr>
          <p:nvPr>
            <p:ph type="body" sz="quarter" idx="10"/>
          </p:nvPr>
        </p:nvSpPr>
        <p:spPr>
          <a:xfrm>
            <a:off x="914400" y="1723072"/>
            <a:ext cx="4191000" cy="4220528"/>
          </a:xfrm>
        </p:spPr>
        <p:txBody>
          <a:bodyPr>
            <a:normAutofit/>
          </a:bodyPr>
          <a:lstStyle/>
          <a:p>
            <a:endParaRPr lang="en-US" sz="2200" dirty="0"/>
          </a:p>
          <a:p>
            <a:pPr marL="0" indent="0">
              <a:buNone/>
            </a:pPr>
            <a:r>
              <a:rPr lang="en-US" sz="2200" dirty="0"/>
              <a:t>Replaces a 2008 Ford F350 6-Wheel Dump Truck with 72,000 miles.</a:t>
            </a:r>
          </a:p>
          <a:p>
            <a:pPr marL="0" indent="0">
              <a:buNone/>
            </a:pPr>
            <a:r>
              <a:rPr lang="en-US" sz="2200" dirty="0"/>
              <a:t>Recent repairs:</a:t>
            </a:r>
          </a:p>
          <a:p>
            <a:pPr marL="0" indent="0">
              <a:buNone/>
            </a:pPr>
            <a:r>
              <a:rPr lang="en-US" sz="2200" dirty="0"/>
              <a:t>Complete exhaust, dump motor, lots of welding, front end parts, power steering pump lines, body control module (whole electrical system was rotted).</a:t>
            </a:r>
          </a:p>
          <a:p>
            <a:pPr marL="0" indent="0">
              <a:buNone/>
            </a:pPr>
            <a:r>
              <a:rPr lang="en-US" sz="2200" dirty="0"/>
              <a:t>Used for Water Construction and Snow Operations.</a:t>
            </a:r>
          </a:p>
        </p:txBody>
      </p:sp>
      <p:pic>
        <p:nvPicPr>
          <p:cNvPr id="4" name="Picture 3">
            <a:extLst>
              <a:ext uri="{FF2B5EF4-FFF2-40B4-BE49-F238E27FC236}">
                <a16:creationId xmlns:a16="http://schemas.microsoft.com/office/drawing/2014/main" id="{C957BD2F-0734-AEB3-F5EC-31DA398EB1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21300" y="2537936"/>
            <a:ext cx="3454400" cy="2590800"/>
          </a:xfrm>
          <a:prstGeom prst="rect">
            <a:avLst/>
          </a:prstGeom>
        </p:spPr>
      </p:pic>
      <p:pic>
        <p:nvPicPr>
          <p:cNvPr id="7" name="Picture 6" descr="A white oval with black text&#10;&#10;Description automatically generated">
            <a:extLst>
              <a:ext uri="{FF2B5EF4-FFF2-40B4-BE49-F238E27FC236}">
                <a16:creationId xmlns:a16="http://schemas.microsoft.com/office/drawing/2014/main" id="{E8F6FCF7-BCB0-D0CB-8307-E0DB3851E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6240852"/>
            <a:ext cx="1219200" cy="494581"/>
          </a:xfrm>
          <a:prstGeom prst="rect">
            <a:avLst/>
          </a:prstGeom>
        </p:spPr>
      </p:pic>
    </p:spTree>
    <p:extLst>
      <p:ext uri="{BB962C8B-B14F-4D97-AF65-F5344CB8AC3E}">
        <p14:creationId xmlns:p14="http://schemas.microsoft.com/office/powerpoint/2010/main" val="21681507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14E4-5934-7DFA-7EA8-28D3438CD41E}"/>
              </a:ext>
            </a:extLst>
          </p:cNvPr>
          <p:cNvSpPr>
            <a:spLocks noGrp="1"/>
          </p:cNvSpPr>
          <p:nvPr>
            <p:ph type="title"/>
          </p:nvPr>
        </p:nvSpPr>
        <p:spPr/>
        <p:txBody>
          <a:bodyPr/>
          <a:lstStyle/>
          <a:p>
            <a:r>
              <a:rPr lang="en-US" dirty="0"/>
              <a:t>Spec Pond Chemical Skid</a:t>
            </a:r>
          </a:p>
        </p:txBody>
      </p:sp>
      <p:sp>
        <p:nvSpPr>
          <p:cNvPr id="8" name="Text Placeholder 2">
            <a:extLst>
              <a:ext uri="{FF2B5EF4-FFF2-40B4-BE49-F238E27FC236}">
                <a16:creationId xmlns:a16="http://schemas.microsoft.com/office/drawing/2014/main" id="{B058D016-83D2-900C-4D2C-11F919045344}"/>
              </a:ext>
            </a:extLst>
          </p:cNvPr>
          <p:cNvSpPr>
            <a:spLocks noGrp="1"/>
          </p:cNvSpPr>
          <p:nvPr>
            <p:ph idx="1"/>
          </p:nvPr>
        </p:nvSpPr>
        <p:spPr>
          <a:xfrm>
            <a:off x="822325" y="1846263"/>
            <a:ext cx="3597275" cy="4022725"/>
          </a:xfrm>
        </p:spPr>
        <p:txBody>
          <a:bodyPr>
            <a:normAutofit/>
          </a:bodyPr>
          <a:lstStyle/>
          <a:p>
            <a:r>
              <a:rPr lang="en-US" sz="2200" dirty="0"/>
              <a:t>Replaces components of the chlorine chemical feed system that pumps chlorine into the treatment system.</a:t>
            </a:r>
          </a:p>
          <a:p>
            <a:r>
              <a:rPr lang="en-US" sz="2200" dirty="0"/>
              <a:t>Last done in 2011</a:t>
            </a:r>
          </a:p>
          <a:p>
            <a:r>
              <a:rPr lang="en-US" sz="2200" dirty="0"/>
              <a:t>Preventative maintenance</a:t>
            </a:r>
          </a:p>
          <a:p>
            <a:endParaRPr lang="en-US" sz="2200" dirty="0"/>
          </a:p>
        </p:txBody>
      </p:sp>
      <p:pic>
        <p:nvPicPr>
          <p:cNvPr id="10" name="Picture 9" descr="A machine with several containers&#10;&#10;Description automatically generated with medium confidence">
            <a:extLst>
              <a:ext uri="{FF2B5EF4-FFF2-40B4-BE49-F238E27FC236}">
                <a16:creationId xmlns:a16="http://schemas.microsoft.com/office/drawing/2014/main" id="{77C8D8B5-6903-6F3C-147E-3FE5C761F0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621" y="2411025"/>
            <a:ext cx="2234330" cy="2893200"/>
          </a:xfrm>
          <a:prstGeom prst="rect">
            <a:avLst/>
          </a:prstGeom>
        </p:spPr>
      </p:pic>
      <p:pic>
        <p:nvPicPr>
          <p:cNvPr id="12" name="Picture 11" descr="A white container with tubes and hoses&#10;&#10;Description automatically generated">
            <a:extLst>
              <a:ext uri="{FF2B5EF4-FFF2-40B4-BE49-F238E27FC236}">
                <a16:creationId xmlns:a16="http://schemas.microsoft.com/office/drawing/2014/main" id="{417F6A36-0B1C-C52D-F985-CFAD64CBBD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650" y="2411025"/>
            <a:ext cx="2169900" cy="2893200"/>
          </a:xfrm>
          <a:prstGeom prst="rect">
            <a:avLst/>
          </a:prstGeom>
        </p:spPr>
      </p:pic>
      <p:pic>
        <p:nvPicPr>
          <p:cNvPr id="13" name="Picture 12">
            <a:extLst>
              <a:ext uri="{FF2B5EF4-FFF2-40B4-BE49-F238E27FC236}">
                <a16:creationId xmlns:a16="http://schemas.microsoft.com/office/drawing/2014/main" id="{51F8392B-B407-F798-A7DD-F8873D0FCBB1}"/>
              </a:ext>
            </a:extLst>
          </p:cNvPr>
          <p:cNvPicPr>
            <a:picLocks noChangeAspect="1"/>
          </p:cNvPicPr>
          <p:nvPr/>
        </p:nvPicPr>
        <p:blipFill rotWithShape="1">
          <a:blip r:embed="rId4"/>
          <a:srcRect l="4358" t="14773" r="50000" b="42089"/>
          <a:stretch/>
        </p:blipFill>
        <p:spPr>
          <a:xfrm>
            <a:off x="1447800" y="4114800"/>
            <a:ext cx="1750145" cy="2202389"/>
          </a:xfrm>
          <a:prstGeom prst="rect">
            <a:avLst/>
          </a:prstGeom>
        </p:spPr>
      </p:pic>
    </p:spTree>
    <p:extLst>
      <p:ext uri="{BB962C8B-B14F-4D97-AF65-F5344CB8AC3E}">
        <p14:creationId xmlns:p14="http://schemas.microsoft.com/office/powerpoint/2010/main" val="38019135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066800"/>
            <a:ext cx="8229600" cy="639762"/>
          </a:xfrm>
        </p:spPr>
        <p:txBody>
          <a:bodyPr>
            <a:normAutofit/>
          </a:bodyPr>
          <a:lstStyle/>
          <a:p>
            <a:r>
              <a:rPr lang="en-US" sz="3600" dirty="0"/>
              <a:t>DPW Capital Challenges</a:t>
            </a:r>
          </a:p>
        </p:txBody>
      </p:sp>
      <p:sp>
        <p:nvSpPr>
          <p:cNvPr id="2" name="Content Placeholder 1"/>
          <p:cNvSpPr>
            <a:spLocks noGrp="1"/>
          </p:cNvSpPr>
          <p:nvPr>
            <p:ph idx="1"/>
          </p:nvPr>
        </p:nvSpPr>
        <p:spPr>
          <a:xfrm>
            <a:off x="838200" y="1828800"/>
            <a:ext cx="7543800" cy="4554045"/>
          </a:xfrm>
        </p:spPr>
        <p:txBody>
          <a:bodyPr>
            <a:normAutofit/>
          </a:bodyPr>
          <a:lstStyle/>
          <a:p>
            <a:pPr>
              <a:buFont typeface="Arial" panose="020B0604020202020204" pitchFamily="34" charset="0"/>
              <a:buChar char="•"/>
            </a:pPr>
            <a:r>
              <a:rPr lang="en-US" sz="2200" dirty="0"/>
              <a:t>Aging Infrastructure </a:t>
            </a:r>
          </a:p>
          <a:p>
            <a:pPr lvl="1">
              <a:buFont typeface="Arial" panose="020B0604020202020204" pitchFamily="34" charset="0"/>
              <a:buChar char="•"/>
            </a:pPr>
            <a:r>
              <a:rPr lang="en-US" sz="1800" dirty="0"/>
              <a:t>Reliable water supply is critical to our community</a:t>
            </a:r>
          </a:p>
          <a:p>
            <a:pPr lvl="1">
              <a:buFont typeface="Arial" panose="020B0604020202020204" pitchFamily="34" charset="0"/>
              <a:buChar char="•"/>
            </a:pPr>
            <a:r>
              <a:rPr lang="en-US" sz="1800" dirty="0"/>
              <a:t>Water pipes 120 years old</a:t>
            </a:r>
          </a:p>
          <a:p>
            <a:pPr lvl="1">
              <a:buFont typeface="Arial" panose="020B0604020202020204" pitchFamily="34" charset="0"/>
              <a:buChar char="•"/>
            </a:pPr>
            <a:r>
              <a:rPr lang="en-US" sz="1800" dirty="0"/>
              <a:t>Sewer pipes 70 years old</a:t>
            </a:r>
          </a:p>
          <a:p>
            <a:pPr lvl="1">
              <a:buFont typeface="Arial" panose="020B0604020202020204" pitchFamily="34" charset="0"/>
              <a:buChar char="•"/>
            </a:pPr>
            <a:r>
              <a:rPr lang="en-US" sz="1800" dirty="0"/>
              <a:t>Drainage pipes are various ages, materials and sizes</a:t>
            </a:r>
          </a:p>
          <a:p>
            <a:pPr lvl="1">
              <a:buFont typeface="Arial" panose="020B0604020202020204" pitchFamily="34" charset="0"/>
              <a:buChar char="•"/>
            </a:pPr>
            <a:r>
              <a:rPr lang="en-US" sz="1800" dirty="0"/>
              <a:t>Bridges and culverts deteriorating</a:t>
            </a:r>
          </a:p>
          <a:p>
            <a:pPr lvl="1">
              <a:buFont typeface="Arial" panose="020B0604020202020204" pitchFamily="34" charset="0"/>
              <a:buChar char="•"/>
            </a:pPr>
            <a:r>
              <a:rPr lang="en-US" sz="1800" dirty="0"/>
              <a:t>WWTP built in 1982</a:t>
            </a:r>
          </a:p>
          <a:p>
            <a:pPr lvl="1">
              <a:buFont typeface="Arial" panose="020B0604020202020204" pitchFamily="34" charset="0"/>
              <a:buChar char="•"/>
            </a:pPr>
            <a:r>
              <a:rPr lang="en-US" sz="1800" dirty="0"/>
              <a:t>DPW Highway Garage built in 1970</a:t>
            </a:r>
          </a:p>
          <a:p>
            <a:pPr lvl="1">
              <a:buFont typeface="Arial" panose="020B0604020202020204" pitchFamily="34" charset="0"/>
              <a:buChar char="•"/>
            </a:pPr>
            <a:r>
              <a:rPr lang="en-US" sz="1800" dirty="0"/>
              <a:t>Main Street was reconstructed in 1985</a:t>
            </a:r>
          </a:p>
          <a:p>
            <a:pPr>
              <a:buFont typeface="Arial" panose="020B0604020202020204" pitchFamily="34" charset="0"/>
              <a:buChar char="•"/>
            </a:pPr>
            <a:r>
              <a:rPr lang="en-US" sz="2200" dirty="0"/>
              <a:t>Road &amp; sidewalk improvements funded with Chapter 90, annual capital budget and other grants</a:t>
            </a:r>
          </a:p>
          <a:p>
            <a:pPr>
              <a:buFont typeface="Arial" panose="020B0604020202020204" pitchFamily="34" charset="0"/>
              <a:buChar char="•"/>
            </a:pPr>
            <a:r>
              <a:rPr lang="en-US" sz="2200" dirty="0"/>
              <a:t>American Rescue Plan Act (ARPA) and Infrastructure Investment and Jobs Act are potential opportunities for Ayer</a:t>
            </a:r>
          </a:p>
        </p:txBody>
      </p:sp>
    </p:spTree>
    <p:extLst>
      <p:ext uri="{BB962C8B-B14F-4D97-AF65-F5344CB8AC3E}">
        <p14:creationId xmlns:p14="http://schemas.microsoft.com/office/powerpoint/2010/main" val="365179511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5 Year CIP     </a:t>
            </a:r>
            <a:br>
              <a:rPr lang="en-US" dirty="0"/>
            </a:br>
            <a:r>
              <a:rPr lang="en-US" sz="3200" dirty="0"/>
              <a:t>Wastewater Division </a:t>
            </a:r>
          </a:p>
        </p:txBody>
      </p:sp>
      <p:pic>
        <p:nvPicPr>
          <p:cNvPr id="5" name="Picture 4">
            <a:extLst>
              <a:ext uri="{FF2B5EF4-FFF2-40B4-BE49-F238E27FC236}">
                <a16:creationId xmlns:a16="http://schemas.microsoft.com/office/drawing/2014/main" id="{6A713D89-615E-A8A0-7F0F-7E0CAEC4458E}"/>
              </a:ext>
            </a:extLst>
          </p:cNvPr>
          <p:cNvPicPr>
            <a:picLocks noChangeAspect="1"/>
          </p:cNvPicPr>
          <p:nvPr/>
        </p:nvPicPr>
        <p:blipFill>
          <a:blip r:embed="rId2"/>
          <a:stretch>
            <a:fillRect/>
          </a:stretch>
        </p:blipFill>
        <p:spPr>
          <a:xfrm>
            <a:off x="294322" y="1905000"/>
            <a:ext cx="8601075" cy="3600450"/>
          </a:xfrm>
          <a:prstGeom prst="rect">
            <a:avLst/>
          </a:prstGeom>
        </p:spPr>
      </p:pic>
    </p:spTree>
    <p:extLst>
      <p:ext uri="{BB962C8B-B14F-4D97-AF65-F5344CB8AC3E}">
        <p14:creationId xmlns:p14="http://schemas.microsoft.com/office/powerpoint/2010/main" val="144234917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052945"/>
            <a:ext cx="7765321" cy="699655"/>
          </a:xfrm>
        </p:spPr>
        <p:txBody>
          <a:bodyPr>
            <a:normAutofit/>
          </a:bodyPr>
          <a:lstStyle/>
          <a:p>
            <a:r>
              <a:rPr lang="en-US" dirty="0"/>
              <a:t>Inflow / Infiltration Repairs</a:t>
            </a:r>
          </a:p>
        </p:txBody>
      </p:sp>
      <p:sp>
        <p:nvSpPr>
          <p:cNvPr id="5" name="Content Placeholder 4"/>
          <p:cNvSpPr>
            <a:spLocks noGrp="1"/>
          </p:cNvSpPr>
          <p:nvPr>
            <p:ph idx="1"/>
          </p:nvPr>
        </p:nvSpPr>
        <p:spPr>
          <a:xfrm>
            <a:off x="914400" y="1752600"/>
            <a:ext cx="7765322" cy="3997037"/>
          </a:xfrm>
        </p:spPr>
        <p:txBody>
          <a:bodyPr>
            <a:noAutofit/>
          </a:bodyPr>
          <a:lstStyle/>
          <a:p>
            <a:pPr>
              <a:lnSpc>
                <a:spcPct val="110000"/>
              </a:lnSpc>
              <a:spcAft>
                <a:spcPts val="900"/>
              </a:spcAft>
            </a:pPr>
            <a:r>
              <a:rPr lang="en-US" sz="2200" dirty="0"/>
              <a:t>2018 I/I investigation evaluated most of the pipes in the system</a:t>
            </a:r>
          </a:p>
          <a:p>
            <a:pPr>
              <a:lnSpc>
                <a:spcPct val="110000"/>
              </a:lnSpc>
              <a:spcAft>
                <a:spcPts val="900"/>
              </a:spcAft>
            </a:pPr>
            <a:r>
              <a:rPr lang="en-US" sz="2200" dirty="0"/>
              <a:t>Problems included high inflow, roots, structural damage </a:t>
            </a:r>
          </a:p>
          <a:p>
            <a:pPr>
              <a:lnSpc>
                <a:spcPct val="110000"/>
              </a:lnSpc>
              <a:spcAft>
                <a:spcPts val="900"/>
              </a:spcAft>
            </a:pPr>
            <a:r>
              <a:rPr lang="en-US" sz="2200" dirty="0"/>
              <a:t>I/I can add over 1 million gallons of flow to WWTP</a:t>
            </a:r>
          </a:p>
          <a:p>
            <a:pPr>
              <a:lnSpc>
                <a:spcPct val="110000"/>
              </a:lnSpc>
              <a:spcAft>
                <a:spcPts val="900"/>
              </a:spcAft>
            </a:pPr>
            <a:r>
              <a:rPr lang="en-US" sz="2200" dirty="0"/>
              <a:t>The EPA NPDES permit for the Town has requirements to reduce I/I</a:t>
            </a:r>
          </a:p>
          <a:p>
            <a:pPr>
              <a:lnSpc>
                <a:spcPct val="110000"/>
              </a:lnSpc>
              <a:spcAft>
                <a:spcPts val="900"/>
              </a:spcAft>
            </a:pPr>
            <a:r>
              <a:rPr lang="en-US" sz="2200" dirty="0"/>
              <a:t>Next critical areas to be addressed are sections of West Main St., Main St., and Central Ave.</a:t>
            </a:r>
          </a:p>
        </p:txBody>
      </p:sp>
    </p:spTree>
    <p:extLst>
      <p:ext uri="{BB962C8B-B14F-4D97-AF65-F5344CB8AC3E}">
        <p14:creationId xmlns:p14="http://schemas.microsoft.com/office/powerpoint/2010/main" val="93212853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A5B2D-992C-2B06-A2F4-BB70CB10E4C6}"/>
              </a:ext>
            </a:extLst>
          </p:cNvPr>
          <p:cNvSpPr>
            <a:spLocks noGrp="1"/>
          </p:cNvSpPr>
          <p:nvPr>
            <p:ph type="title"/>
          </p:nvPr>
        </p:nvSpPr>
        <p:spPr/>
        <p:txBody>
          <a:bodyPr/>
          <a:lstStyle/>
          <a:p>
            <a:r>
              <a:rPr lang="en-US" dirty="0"/>
              <a:t>Wastewater Treatment Plant Upgrades</a:t>
            </a:r>
          </a:p>
        </p:txBody>
      </p:sp>
      <p:pic>
        <p:nvPicPr>
          <p:cNvPr id="4" name="Picture 3">
            <a:extLst>
              <a:ext uri="{FF2B5EF4-FFF2-40B4-BE49-F238E27FC236}">
                <a16:creationId xmlns:a16="http://schemas.microsoft.com/office/drawing/2014/main" id="{D0B6FFF5-5B00-14E0-F822-864DF4E149DB}"/>
              </a:ext>
            </a:extLst>
          </p:cNvPr>
          <p:cNvPicPr>
            <a:picLocks noChangeAspect="1"/>
          </p:cNvPicPr>
          <p:nvPr/>
        </p:nvPicPr>
        <p:blipFill>
          <a:blip r:embed="rId2"/>
          <a:stretch>
            <a:fillRect/>
          </a:stretch>
        </p:blipFill>
        <p:spPr>
          <a:xfrm>
            <a:off x="5638800" y="2438314"/>
            <a:ext cx="3353091" cy="1981372"/>
          </a:xfrm>
          <a:prstGeom prst="rect">
            <a:avLst/>
          </a:prstGeom>
        </p:spPr>
      </p:pic>
      <p:sp>
        <p:nvSpPr>
          <p:cNvPr id="5" name="Content Placeholder 4">
            <a:extLst>
              <a:ext uri="{FF2B5EF4-FFF2-40B4-BE49-F238E27FC236}">
                <a16:creationId xmlns:a16="http://schemas.microsoft.com/office/drawing/2014/main" id="{5C98E2C3-D25C-3B4A-44CE-6CFF0F7B3DC2}"/>
              </a:ext>
            </a:extLst>
          </p:cNvPr>
          <p:cNvSpPr txBox="1">
            <a:spLocks/>
          </p:cNvSpPr>
          <p:nvPr/>
        </p:nvSpPr>
        <p:spPr>
          <a:xfrm>
            <a:off x="457200" y="1752600"/>
            <a:ext cx="5181600" cy="3997037"/>
          </a:xfrm>
          <a:prstGeom prst="rect">
            <a:avLst/>
          </a:prstGeom>
        </p:spPr>
        <p:txBody>
          <a:bodyPr vert="horz" lIns="0" tIns="45720" rIns="0" bIns="45720"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marL="0" indent="0">
              <a:lnSpc>
                <a:spcPct val="110000"/>
              </a:lnSpc>
              <a:spcAft>
                <a:spcPts val="900"/>
              </a:spcAft>
              <a:buNone/>
            </a:pPr>
            <a:r>
              <a:rPr lang="en-US" sz="2200" dirty="0"/>
              <a:t>Phase 3 (Solids Handling) nearly complete.</a:t>
            </a:r>
          </a:p>
          <a:p>
            <a:pPr marL="219456" lvl="1" indent="0">
              <a:lnSpc>
                <a:spcPct val="110000"/>
              </a:lnSpc>
              <a:spcAft>
                <a:spcPts val="900"/>
              </a:spcAft>
              <a:buNone/>
            </a:pPr>
            <a:r>
              <a:rPr lang="en-US" sz="1800" dirty="0"/>
              <a:t>Gravity Belt Thickener, Polymer System, Plant Water System, Aeration Blowers, WAS/PS/TWAS pumps, Basement HVAC, SCADA Upgrades</a:t>
            </a:r>
          </a:p>
          <a:p>
            <a:pPr marL="0" indent="0">
              <a:lnSpc>
                <a:spcPct val="110000"/>
              </a:lnSpc>
              <a:spcAft>
                <a:spcPts val="900"/>
              </a:spcAft>
              <a:buNone/>
            </a:pPr>
            <a:r>
              <a:rPr lang="en-US" sz="2200" dirty="0"/>
              <a:t>Phase 4: More Process Upgrades:</a:t>
            </a:r>
          </a:p>
          <a:p>
            <a:pPr marL="288036" lvl="2" indent="0">
              <a:lnSpc>
                <a:spcPct val="110000"/>
              </a:lnSpc>
              <a:spcAft>
                <a:spcPts val="900"/>
              </a:spcAft>
              <a:buNone/>
            </a:pPr>
            <a:r>
              <a:rPr lang="en-US" sz="1750" dirty="0"/>
              <a:t>RAS Pumps, Scum Box Mixer, Replace Diffusers, Replace Secondary Clarifier Mechanisms, Add Aeration to Aeration Tank (AT) Effluent Channels, AT Effluent Gate, Sandblast and Coat Primary </a:t>
            </a:r>
            <a:r>
              <a:rPr lang="en-US" sz="1750" dirty="0" err="1"/>
              <a:t>Clarithickener</a:t>
            </a:r>
            <a:r>
              <a:rPr lang="en-US" sz="1750" dirty="0"/>
              <a:t> Mechanisms, SCADA Upgrades </a:t>
            </a:r>
          </a:p>
        </p:txBody>
      </p:sp>
    </p:spTree>
    <p:extLst>
      <p:ext uri="{BB962C8B-B14F-4D97-AF65-F5344CB8AC3E}">
        <p14:creationId xmlns:p14="http://schemas.microsoft.com/office/powerpoint/2010/main" val="167217752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8" y="961159"/>
            <a:ext cx="7765321" cy="699655"/>
          </a:xfrm>
        </p:spPr>
        <p:txBody>
          <a:bodyPr>
            <a:normAutofit fontScale="90000"/>
          </a:bodyPr>
          <a:lstStyle/>
          <a:p>
            <a:r>
              <a:rPr lang="en-US" dirty="0"/>
              <a:t>Pump Impeller/Volute Replacement at Main and Central</a:t>
            </a:r>
          </a:p>
        </p:txBody>
      </p:sp>
      <p:sp>
        <p:nvSpPr>
          <p:cNvPr id="6" name="Content Placeholder 5">
            <a:extLst>
              <a:ext uri="{FF2B5EF4-FFF2-40B4-BE49-F238E27FC236}">
                <a16:creationId xmlns:a16="http://schemas.microsoft.com/office/drawing/2014/main" id="{C8BA337C-315D-91BF-1A05-6D5467B72821}"/>
              </a:ext>
            </a:extLst>
          </p:cNvPr>
          <p:cNvSpPr>
            <a:spLocks noGrp="1"/>
          </p:cNvSpPr>
          <p:nvPr>
            <p:ph idx="1"/>
          </p:nvPr>
        </p:nvSpPr>
        <p:spPr/>
        <p:txBody>
          <a:bodyPr>
            <a:normAutofit/>
          </a:bodyPr>
          <a:lstStyle/>
          <a:p>
            <a:r>
              <a:rPr lang="en-US" sz="2200" dirty="0"/>
              <a:t>These are parts that wear with use and need replacement </a:t>
            </a:r>
          </a:p>
          <a:p>
            <a:r>
              <a:rPr lang="en-US" sz="2200" dirty="0"/>
              <a:t>Main Pump 2 was replaced as an emergency in FY 22</a:t>
            </a:r>
          </a:p>
          <a:p>
            <a:r>
              <a:rPr lang="en-US" sz="2200" dirty="0"/>
              <a:t>Main Pump 3 was replaced in FY23</a:t>
            </a:r>
          </a:p>
        </p:txBody>
      </p:sp>
      <p:pic>
        <p:nvPicPr>
          <p:cNvPr id="7" name="Picture 6">
            <a:extLst>
              <a:ext uri="{FF2B5EF4-FFF2-40B4-BE49-F238E27FC236}">
                <a16:creationId xmlns:a16="http://schemas.microsoft.com/office/drawing/2014/main" id="{EF28ACA6-4D08-7C1F-91FA-C41FC570107F}"/>
              </a:ext>
            </a:extLst>
          </p:cNvPr>
          <p:cNvPicPr>
            <a:picLocks noChangeAspect="1"/>
          </p:cNvPicPr>
          <p:nvPr/>
        </p:nvPicPr>
        <p:blipFill>
          <a:blip r:embed="rId2"/>
          <a:stretch>
            <a:fillRect/>
          </a:stretch>
        </p:blipFill>
        <p:spPr>
          <a:xfrm rot="5400000">
            <a:off x="1241953" y="3115826"/>
            <a:ext cx="2519195" cy="3357181"/>
          </a:xfrm>
          <a:prstGeom prst="rect">
            <a:avLst/>
          </a:prstGeom>
        </p:spPr>
      </p:pic>
      <p:pic>
        <p:nvPicPr>
          <p:cNvPr id="8" name="Picture 7">
            <a:extLst>
              <a:ext uri="{FF2B5EF4-FFF2-40B4-BE49-F238E27FC236}">
                <a16:creationId xmlns:a16="http://schemas.microsoft.com/office/drawing/2014/main" id="{D623B726-D46A-0C0D-7D38-D37CB45C645C}"/>
              </a:ext>
            </a:extLst>
          </p:cNvPr>
          <p:cNvPicPr>
            <a:picLocks noChangeAspect="1"/>
          </p:cNvPicPr>
          <p:nvPr/>
        </p:nvPicPr>
        <p:blipFill>
          <a:blip r:embed="rId3"/>
          <a:stretch>
            <a:fillRect/>
          </a:stretch>
        </p:blipFill>
        <p:spPr>
          <a:xfrm rot="5400000">
            <a:off x="5219593" y="3115826"/>
            <a:ext cx="2519195" cy="3357181"/>
          </a:xfrm>
          <a:prstGeom prst="rect">
            <a:avLst/>
          </a:prstGeom>
        </p:spPr>
      </p:pic>
      <p:sp>
        <p:nvSpPr>
          <p:cNvPr id="9" name="TextBox 8">
            <a:extLst>
              <a:ext uri="{FF2B5EF4-FFF2-40B4-BE49-F238E27FC236}">
                <a16:creationId xmlns:a16="http://schemas.microsoft.com/office/drawing/2014/main" id="{652771D9-F6C3-800F-5C5A-768E3C97B3CA}"/>
              </a:ext>
            </a:extLst>
          </p:cNvPr>
          <p:cNvSpPr txBox="1"/>
          <p:nvPr/>
        </p:nvSpPr>
        <p:spPr>
          <a:xfrm>
            <a:off x="1752600" y="3200400"/>
            <a:ext cx="1752600" cy="369332"/>
          </a:xfrm>
          <a:prstGeom prst="rect">
            <a:avLst/>
          </a:prstGeom>
          <a:noFill/>
        </p:spPr>
        <p:txBody>
          <a:bodyPr wrap="square" rtlCol="0">
            <a:spAutoFit/>
          </a:bodyPr>
          <a:lstStyle/>
          <a:p>
            <a:r>
              <a:rPr lang="en-US" dirty="0"/>
              <a:t>Worn, Replaced</a:t>
            </a:r>
          </a:p>
        </p:txBody>
      </p:sp>
      <p:sp>
        <p:nvSpPr>
          <p:cNvPr id="10" name="TextBox 9">
            <a:extLst>
              <a:ext uri="{FF2B5EF4-FFF2-40B4-BE49-F238E27FC236}">
                <a16:creationId xmlns:a16="http://schemas.microsoft.com/office/drawing/2014/main" id="{774797FF-8B38-AB3A-AE28-13B0192EB04D}"/>
              </a:ext>
            </a:extLst>
          </p:cNvPr>
          <p:cNvSpPr txBox="1"/>
          <p:nvPr/>
        </p:nvSpPr>
        <p:spPr>
          <a:xfrm>
            <a:off x="5715000" y="3200400"/>
            <a:ext cx="1524000" cy="369332"/>
          </a:xfrm>
          <a:prstGeom prst="rect">
            <a:avLst/>
          </a:prstGeom>
          <a:noFill/>
        </p:spPr>
        <p:txBody>
          <a:bodyPr wrap="square" rtlCol="0">
            <a:spAutoFit/>
          </a:bodyPr>
          <a:lstStyle/>
          <a:p>
            <a:pPr algn="ctr"/>
            <a:r>
              <a:rPr lang="en-US" dirty="0"/>
              <a:t>New</a:t>
            </a:r>
          </a:p>
        </p:txBody>
      </p:sp>
    </p:spTree>
    <p:extLst>
      <p:ext uri="{BB962C8B-B14F-4D97-AF65-F5344CB8AC3E}">
        <p14:creationId xmlns:p14="http://schemas.microsoft.com/office/powerpoint/2010/main" val="216800098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2949"/>
            <a:ext cx="7765321" cy="1433451"/>
          </a:xfrm>
        </p:spPr>
        <p:txBody>
          <a:bodyPr/>
          <a:lstStyle/>
          <a:p>
            <a:r>
              <a:rPr lang="en-US" dirty="0"/>
              <a:t>Pickup Truck</a:t>
            </a:r>
          </a:p>
        </p:txBody>
      </p:sp>
      <p:sp>
        <p:nvSpPr>
          <p:cNvPr id="4" name="Content Placeholder 3">
            <a:extLst>
              <a:ext uri="{FF2B5EF4-FFF2-40B4-BE49-F238E27FC236}">
                <a16:creationId xmlns:a16="http://schemas.microsoft.com/office/drawing/2014/main" id="{09E7625B-7915-069B-9F0A-84D5561BBF4E}"/>
              </a:ext>
            </a:extLst>
          </p:cNvPr>
          <p:cNvSpPr>
            <a:spLocks noGrp="1"/>
          </p:cNvSpPr>
          <p:nvPr>
            <p:ph idx="1"/>
          </p:nvPr>
        </p:nvSpPr>
        <p:spPr>
          <a:xfrm>
            <a:off x="822960" y="1845734"/>
            <a:ext cx="7543800" cy="3564466"/>
          </a:xfrm>
        </p:spPr>
        <p:txBody>
          <a:bodyPr>
            <a:normAutofit/>
          </a:bodyPr>
          <a:lstStyle/>
          <a:p>
            <a:r>
              <a:rPr lang="en-US" sz="2200" dirty="0"/>
              <a:t>Replaces a 2007 Silverado 2500HD with 138,000 miles</a:t>
            </a:r>
          </a:p>
          <a:p>
            <a:r>
              <a:rPr lang="en-US" sz="2200" dirty="0"/>
              <a:t>Recent and Needed Repairs:</a:t>
            </a:r>
          </a:p>
          <a:p>
            <a:r>
              <a:rPr lang="en-US" sz="2200" dirty="0"/>
              <a:t>Cracked frame, carbon monoxide leak into cabin, lots of rust to the underbody, power steering pump, tires, break lines, instrument cluster, trailer hitch unstable, air bag and check engine lights on, hole in driver floorboard, front differential axle needed.</a:t>
            </a:r>
          </a:p>
          <a:p>
            <a:endParaRPr lang="en-US" sz="2200" dirty="0"/>
          </a:p>
          <a:p>
            <a:r>
              <a:rPr lang="en-US" sz="2200" dirty="0"/>
              <a:t>Used to operate the Collection System, </a:t>
            </a:r>
          </a:p>
          <a:p>
            <a:r>
              <a:rPr lang="en-US" sz="2200" dirty="0"/>
              <a:t>WWTP and plowing operations.</a:t>
            </a:r>
          </a:p>
          <a:p>
            <a:endParaRPr lang="en-US" sz="2200" dirty="0"/>
          </a:p>
        </p:txBody>
      </p:sp>
      <p:pic>
        <p:nvPicPr>
          <p:cNvPr id="5" name="Picture 4" descr="A yellow truck parked in a parking lot&#10;&#10;Description automatically generated">
            <a:extLst>
              <a:ext uri="{FF2B5EF4-FFF2-40B4-BE49-F238E27FC236}">
                <a16:creationId xmlns:a16="http://schemas.microsoft.com/office/drawing/2014/main" id="{C2F364DD-3FAD-4653-65EF-190B43F45A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65"/>
          <a:stretch/>
        </p:blipFill>
        <p:spPr>
          <a:xfrm>
            <a:off x="5867400" y="4114800"/>
            <a:ext cx="3149600" cy="2171700"/>
          </a:xfrm>
          <a:prstGeom prst="rect">
            <a:avLst/>
          </a:prstGeom>
        </p:spPr>
      </p:pic>
    </p:spTree>
    <p:extLst>
      <p:ext uri="{BB962C8B-B14F-4D97-AF65-F5344CB8AC3E}">
        <p14:creationId xmlns:p14="http://schemas.microsoft.com/office/powerpoint/2010/main" val="307695675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7AF0-4B61-0712-D884-E13631F98E16}"/>
              </a:ext>
            </a:extLst>
          </p:cNvPr>
          <p:cNvSpPr>
            <a:spLocks noGrp="1"/>
          </p:cNvSpPr>
          <p:nvPr>
            <p:ph type="title"/>
          </p:nvPr>
        </p:nvSpPr>
        <p:spPr/>
        <p:txBody>
          <a:bodyPr/>
          <a:lstStyle/>
          <a:p>
            <a:r>
              <a:rPr lang="en-US" dirty="0"/>
              <a:t>Sewer Pumping Station Upgrades</a:t>
            </a:r>
          </a:p>
        </p:txBody>
      </p:sp>
      <p:pic>
        <p:nvPicPr>
          <p:cNvPr id="7" name="Picture 6" descr="A machine with a rusted metal surface&#10;&#10;Description automatically generated with medium confidence">
            <a:extLst>
              <a:ext uri="{FF2B5EF4-FFF2-40B4-BE49-F238E27FC236}">
                <a16:creationId xmlns:a16="http://schemas.microsoft.com/office/drawing/2014/main" id="{9C96F911-4452-E0A2-DCF3-C99FB5DDA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1860578"/>
            <a:ext cx="2517000" cy="3356000"/>
          </a:xfrm>
          <a:prstGeom prst="rect">
            <a:avLst/>
          </a:prstGeom>
        </p:spPr>
      </p:pic>
      <p:pic>
        <p:nvPicPr>
          <p:cNvPr id="5" name="Content Placeholder 4" descr="A vent on a wall&#10;&#10;Description automatically generated">
            <a:extLst>
              <a:ext uri="{FF2B5EF4-FFF2-40B4-BE49-F238E27FC236}">
                <a16:creationId xmlns:a16="http://schemas.microsoft.com/office/drawing/2014/main" id="{B2E5D064-02D8-60F9-E09B-BE6CF25C6D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0" y="4291334"/>
            <a:ext cx="1710046" cy="2280062"/>
          </a:xfrm>
        </p:spPr>
      </p:pic>
      <p:sp>
        <p:nvSpPr>
          <p:cNvPr id="8" name="Content Placeholder 3">
            <a:extLst>
              <a:ext uri="{FF2B5EF4-FFF2-40B4-BE49-F238E27FC236}">
                <a16:creationId xmlns:a16="http://schemas.microsoft.com/office/drawing/2014/main" id="{A367BF69-E842-39C8-DDDC-87FA27C428F3}"/>
              </a:ext>
            </a:extLst>
          </p:cNvPr>
          <p:cNvSpPr txBox="1">
            <a:spLocks/>
          </p:cNvSpPr>
          <p:nvPr/>
        </p:nvSpPr>
        <p:spPr>
          <a:xfrm>
            <a:off x="822960" y="1845734"/>
            <a:ext cx="4815840" cy="4097866"/>
          </a:xfrm>
          <a:prstGeom prst="rect">
            <a:avLst/>
          </a:prstGeom>
        </p:spPr>
        <p:txBody>
          <a:bodyPr vert="horz" lIns="0" tIns="45720" rIns="0" bIns="45720" rtlCol="0">
            <a:normAutofit lnSpcReduction="100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200" dirty="0"/>
              <a:t>Ayer has 20 Wastewater Pump Stations of various sizes and designs.  </a:t>
            </a:r>
          </a:p>
          <a:p>
            <a:r>
              <a:rPr lang="en-US" sz="2200" dirty="0"/>
              <a:t>Pictured is Bennetts Brook Pump Station that is in need of equipment upgrades.</a:t>
            </a:r>
          </a:p>
          <a:p>
            <a:r>
              <a:rPr lang="en-US" sz="2200" dirty="0"/>
              <a:t>Wright Way Pump Station is in urgent need of replacement. Some money has been allocated but recent engineering estimates have determined that additional funds are needed.</a:t>
            </a:r>
          </a:p>
          <a:p>
            <a:r>
              <a:rPr lang="en-US" sz="2200" dirty="0"/>
              <a:t>Upgrades are needed to keep wastewater moving and prevent health and safety issues.</a:t>
            </a:r>
          </a:p>
          <a:p>
            <a:pPr marL="0" indent="0">
              <a:buNone/>
            </a:pPr>
            <a:endParaRPr lang="en-US" sz="2200" dirty="0"/>
          </a:p>
        </p:txBody>
      </p:sp>
    </p:spTree>
    <p:extLst>
      <p:ext uri="{BB962C8B-B14F-4D97-AF65-F5344CB8AC3E}">
        <p14:creationId xmlns:p14="http://schemas.microsoft.com/office/powerpoint/2010/main" val="117056641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1881-EB00-F87A-0016-35F28B27F7FA}"/>
              </a:ext>
            </a:extLst>
          </p:cNvPr>
          <p:cNvSpPr>
            <a:spLocks noGrp="1"/>
          </p:cNvSpPr>
          <p:nvPr>
            <p:ph type="title"/>
          </p:nvPr>
        </p:nvSpPr>
        <p:spPr/>
        <p:txBody>
          <a:bodyPr/>
          <a:lstStyle/>
          <a:p>
            <a:r>
              <a:rPr lang="en-US" dirty="0"/>
              <a:t>Pump Station Generator Connections</a:t>
            </a:r>
          </a:p>
        </p:txBody>
      </p:sp>
      <p:sp>
        <p:nvSpPr>
          <p:cNvPr id="4" name="Content Placeholder 3">
            <a:extLst>
              <a:ext uri="{FF2B5EF4-FFF2-40B4-BE49-F238E27FC236}">
                <a16:creationId xmlns:a16="http://schemas.microsoft.com/office/drawing/2014/main" id="{1DA7C1FE-024C-7663-2874-79EA80481FED}"/>
              </a:ext>
            </a:extLst>
          </p:cNvPr>
          <p:cNvSpPr txBox="1">
            <a:spLocks/>
          </p:cNvSpPr>
          <p:nvPr/>
        </p:nvSpPr>
        <p:spPr>
          <a:xfrm>
            <a:off x="822960" y="1845734"/>
            <a:ext cx="7406640" cy="3259666"/>
          </a:xfrm>
          <a:prstGeom prst="rect">
            <a:avLst/>
          </a:prstGeom>
        </p:spPr>
        <p:txBody>
          <a:bodyPr vert="horz" lIns="0" tIns="45720" rIns="0" bIns="45720" rtlCol="0">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2200" dirty="0"/>
              <a:t>A new Trailor Mounted Generator has been purchased, the cost being split between Water and Sewer.</a:t>
            </a:r>
          </a:p>
          <a:p>
            <a:r>
              <a:rPr lang="en-US" sz="2200" dirty="0"/>
              <a:t>The next step is to install Connections for the Generator to plug into. However, the cost is high and the DPW would like to take a phased approach.</a:t>
            </a:r>
          </a:p>
          <a:p>
            <a:r>
              <a:rPr lang="en-US" sz="2200" dirty="0"/>
              <a:t>The two assets that are most critical are Wastewater’s Main and Central Pump Stations.  The current generators have the highest risk of failure and redundancy is important.</a:t>
            </a:r>
          </a:p>
        </p:txBody>
      </p:sp>
      <p:pic>
        <p:nvPicPr>
          <p:cNvPr id="6" name="Picture 5">
            <a:extLst>
              <a:ext uri="{FF2B5EF4-FFF2-40B4-BE49-F238E27FC236}">
                <a16:creationId xmlns:a16="http://schemas.microsoft.com/office/drawing/2014/main" id="{FDDF0DD5-2E34-CE9D-BD3B-6309FEE716FF}"/>
              </a:ext>
            </a:extLst>
          </p:cNvPr>
          <p:cNvPicPr>
            <a:picLocks noChangeAspect="1"/>
          </p:cNvPicPr>
          <p:nvPr/>
        </p:nvPicPr>
        <p:blipFill>
          <a:blip r:embed="rId2"/>
          <a:stretch>
            <a:fillRect/>
          </a:stretch>
        </p:blipFill>
        <p:spPr>
          <a:xfrm>
            <a:off x="3321734" y="4572000"/>
            <a:ext cx="2546252" cy="1593166"/>
          </a:xfrm>
          <a:prstGeom prst="rect">
            <a:avLst/>
          </a:prstGeom>
        </p:spPr>
      </p:pic>
    </p:spTree>
    <p:extLst>
      <p:ext uri="{BB962C8B-B14F-4D97-AF65-F5344CB8AC3E}">
        <p14:creationId xmlns:p14="http://schemas.microsoft.com/office/powerpoint/2010/main" val="320123911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normAutofit fontScale="90000"/>
          </a:bodyPr>
          <a:lstStyle/>
          <a:p>
            <a:pPr algn="ctr"/>
            <a:r>
              <a:rPr lang="en-US" sz="3600" dirty="0"/>
              <a:t>Solid Waste Enterprise Fund – </a:t>
            </a:r>
            <a:br>
              <a:rPr lang="en-US" sz="3600" dirty="0"/>
            </a:br>
            <a:r>
              <a:rPr lang="en-US" sz="3600" dirty="0"/>
              <a:t>Capital Requests</a:t>
            </a:r>
          </a:p>
        </p:txBody>
      </p:sp>
      <p:pic>
        <p:nvPicPr>
          <p:cNvPr id="5" name="Picture 4">
            <a:extLst>
              <a:ext uri="{FF2B5EF4-FFF2-40B4-BE49-F238E27FC236}">
                <a16:creationId xmlns:a16="http://schemas.microsoft.com/office/drawing/2014/main" id="{6F9074F9-5006-F711-47F6-B5965A3A83B9}"/>
              </a:ext>
            </a:extLst>
          </p:cNvPr>
          <p:cNvPicPr>
            <a:picLocks noChangeAspect="1"/>
          </p:cNvPicPr>
          <p:nvPr/>
        </p:nvPicPr>
        <p:blipFill>
          <a:blip r:embed="rId2"/>
          <a:stretch>
            <a:fillRect/>
          </a:stretch>
        </p:blipFill>
        <p:spPr>
          <a:xfrm>
            <a:off x="114300" y="3124200"/>
            <a:ext cx="8915400" cy="473194"/>
          </a:xfrm>
          <a:prstGeom prst="rect">
            <a:avLst/>
          </a:prstGeom>
        </p:spPr>
      </p:pic>
    </p:spTree>
    <p:extLst>
      <p:ext uri="{BB962C8B-B14F-4D97-AF65-F5344CB8AC3E}">
        <p14:creationId xmlns:p14="http://schemas.microsoft.com/office/powerpoint/2010/main" val="128185184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932" y="609600"/>
            <a:ext cx="7681913" cy="1523495"/>
          </a:xfrm>
        </p:spPr>
        <p:txBody>
          <a:bodyPr>
            <a:normAutofit/>
          </a:bodyPr>
          <a:lstStyle/>
          <a:p>
            <a:pPr algn="ctr"/>
            <a:r>
              <a:rPr lang="en-US" sz="3600" dirty="0"/>
              <a:t>Thank You for Your Consideration of These Important Town Infrastructure Projects</a:t>
            </a:r>
          </a:p>
        </p:txBody>
      </p:sp>
      <p:sp>
        <p:nvSpPr>
          <p:cNvPr id="3" name="Subtitle 2"/>
          <p:cNvSpPr>
            <a:spLocks noGrp="1"/>
          </p:cNvSpPr>
          <p:nvPr>
            <p:ph type="subTitle" idx="1"/>
          </p:nvPr>
        </p:nvSpPr>
        <p:spPr>
          <a:xfrm>
            <a:off x="228600" y="4419600"/>
            <a:ext cx="8534400" cy="1143000"/>
          </a:xfrm>
        </p:spPr>
        <p:txBody>
          <a:bodyPr/>
          <a:lstStyle/>
          <a:p>
            <a:r>
              <a:rPr lang="en-US" dirty="0"/>
              <a:t>Dan Van Schalkwyk, </a:t>
            </a:r>
            <a:r>
              <a:rPr lang="en-US" dirty="0" err="1"/>
              <a:t>p.e.</a:t>
            </a:r>
            <a:r>
              <a:rPr lang="en-US" dirty="0"/>
              <a:t>		Kimberly Abraham</a:t>
            </a:r>
          </a:p>
          <a:p>
            <a:r>
              <a:rPr lang="en-US" dirty="0"/>
              <a:t>Director of public works		Water and sewer superintendent</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6466" y="2147217"/>
            <a:ext cx="4784843" cy="1941021"/>
          </a:xfrm>
          <a:prstGeom prst="rect">
            <a:avLst/>
          </a:prstGeom>
        </p:spPr>
      </p:pic>
    </p:spTree>
    <p:extLst>
      <p:ext uri="{BB962C8B-B14F-4D97-AF65-F5344CB8AC3E}">
        <p14:creationId xmlns:p14="http://schemas.microsoft.com/office/powerpoint/2010/main" val="31289373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9843" y="914400"/>
            <a:ext cx="8229600" cy="792162"/>
          </a:xfrm>
        </p:spPr>
        <p:txBody>
          <a:bodyPr/>
          <a:lstStyle/>
          <a:p>
            <a:r>
              <a:rPr lang="en-US" dirty="0"/>
              <a:t>DPW Capital Challenges</a:t>
            </a:r>
          </a:p>
        </p:txBody>
      </p:sp>
      <p:sp>
        <p:nvSpPr>
          <p:cNvPr id="2" name="Content Placeholder 1"/>
          <p:cNvSpPr>
            <a:spLocks noGrp="1"/>
          </p:cNvSpPr>
          <p:nvPr>
            <p:ph idx="1"/>
          </p:nvPr>
        </p:nvSpPr>
        <p:spPr>
          <a:xfrm>
            <a:off x="881743" y="1828800"/>
            <a:ext cx="7728857" cy="5318379"/>
          </a:xfrm>
        </p:spPr>
        <p:txBody>
          <a:bodyPr/>
          <a:lstStyle/>
          <a:p>
            <a:pPr>
              <a:buFont typeface="Arial" panose="020B0604020202020204" pitchFamily="34" charset="0"/>
              <a:buChar char="•"/>
            </a:pPr>
            <a:r>
              <a:rPr lang="en-US" sz="2200" dirty="0"/>
              <a:t>PFAS Contamination of water supply has had a significant impact on the DPW capital and operating budgets as well as staff time</a:t>
            </a:r>
          </a:p>
          <a:p>
            <a:pPr>
              <a:buFont typeface="Arial" panose="020B0604020202020204" pitchFamily="34" charset="0"/>
              <a:buChar char="•"/>
            </a:pPr>
            <a:r>
              <a:rPr lang="en-US" sz="2200" dirty="0"/>
              <a:t>Wastewater Discharge Permit issued by EPA with New Limits and Collection System Requirements – effective November 1, 2022</a:t>
            </a:r>
          </a:p>
          <a:p>
            <a:pPr lvl="1">
              <a:buFont typeface="Arial" panose="020B0604020202020204" pitchFamily="34" charset="0"/>
              <a:buChar char="•"/>
            </a:pPr>
            <a:r>
              <a:rPr lang="en-US" sz="1800" dirty="0"/>
              <a:t>WWTP Upgrades</a:t>
            </a:r>
          </a:p>
          <a:p>
            <a:pPr lvl="1">
              <a:buFont typeface="Arial" panose="020B0604020202020204" pitchFamily="34" charset="0"/>
              <a:buChar char="•"/>
            </a:pPr>
            <a:r>
              <a:rPr lang="en-US" sz="1800" dirty="0"/>
              <a:t>Collection System and I/I Improvements</a:t>
            </a:r>
          </a:p>
          <a:p>
            <a:pPr>
              <a:buFont typeface="Arial" panose="020B0604020202020204" pitchFamily="34" charset="0"/>
              <a:buChar char="•"/>
            </a:pPr>
            <a:r>
              <a:rPr lang="en-US" sz="2200" dirty="0"/>
              <a:t>2018 Stormwater Permit was issued by EPA, new Permit soon</a:t>
            </a:r>
          </a:p>
          <a:p>
            <a:pPr lvl="1">
              <a:buFont typeface="Arial" panose="020B0604020202020204" pitchFamily="34" charset="0"/>
              <a:buChar char="•"/>
            </a:pPr>
            <a:r>
              <a:rPr lang="en-US" sz="1800" dirty="0"/>
              <a:t>Outfall Improvements</a:t>
            </a:r>
          </a:p>
          <a:p>
            <a:pPr lvl="1">
              <a:buFont typeface="Arial" panose="020B0604020202020204" pitchFamily="34" charset="0"/>
              <a:buChar char="•"/>
            </a:pPr>
            <a:r>
              <a:rPr lang="en-US" sz="1800" dirty="0"/>
              <a:t>Drainage Infrastructure</a:t>
            </a:r>
          </a:p>
          <a:p>
            <a:pPr>
              <a:buFont typeface="Arial" panose="020B0604020202020204" pitchFamily="34" charset="0"/>
              <a:buChar char="•"/>
            </a:pPr>
            <a:r>
              <a:rPr lang="en-US" sz="2200" dirty="0"/>
              <a:t>DPW applies for grants to reduce costs</a:t>
            </a:r>
          </a:p>
          <a:p>
            <a:pPr>
              <a:buFont typeface="Arial" panose="020B0604020202020204" pitchFamily="34" charset="0"/>
              <a:buChar char="•"/>
            </a:pPr>
            <a:r>
              <a:rPr lang="en-US" sz="2200" dirty="0"/>
              <a:t>DPW performs in-house engineering and value engineering to reduce costs &amp; save money</a:t>
            </a:r>
          </a:p>
          <a:p>
            <a:pPr marL="0" indent="0">
              <a:buNone/>
            </a:pPr>
            <a:endParaRPr lang="en-US" sz="2400" dirty="0"/>
          </a:p>
        </p:txBody>
      </p:sp>
    </p:spTree>
    <p:extLst>
      <p:ext uri="{BB962C8B-B14F-4D97-AF65-F5344CB8AC3E}">
        <p14:creationId xmlns:p14="http://schemas.microsoft.com/office/powerpoint/2010/main" val="16112174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9843" y="914400"/>
            <a:ext cx="8229600" cy="792162"/>
          </a:xfrm>
        </p:spPr>
        <p:txBody>
          <a:bodyPr/>
          <a:lstStyle/>
          <a:p>
            <a:r>
              <a:rPr lang="en-US" dirty="0"/>
              <a:t>DPW Capital Challenges</a:t>
            </a:r>
          </a:p>
        </p:txBody>
      </p:sp>
      <p:sp>
        <p:nvSpPr>
          <p:cNvPr id="2" name="Content Placeholder 1"/>
          <p:cNvSpPr>
            <a:spLocks noGrp="1"/>
          </p:cNvSpPr>
          <p:nvPr>
            <p:ph idx="1"/>
          </p:nvPr>
        </p:nvSpPr>
        <p:spPr>
          <a:xfrm>
            <a:off x="881743" y="1828800"/>
            <a:ext cx="7728857" cy="5318379"/>
          </a:xfrm>
        </p:spPr>
        <p:txBody>
          <a:bodyPr/>
          <a:lstStyle/>
          <a:p>
            <a:pPr>
              <a:buFont typeface="Arial" panose="020B0604020202020204" pitchFamily="34" charset="0"/>
              <a:buChar char="•"/>
            </a:pPr>
            <a:r>
              <a:rPr lang="en-US" sz="2200" dirty="0"/>
              <a:t>Current economic conditions</a:t>
            </a:r>
          </a:p>
          <a:p>
            <a:pPr lvl="1">
              <a:buFont typeface="Arial" panose="020B0604020202020204" pitchFamily="34" charset="0"/>
              <a:buChar char="•"/>
            </a:pPr>
            <a:r>
              <a:rPr lang="en-US" sz="1800" dirty="0"/>
              <a:t>Inflation / Cost Increases</a:t>
            </a:r>
          </a:p>
          <a:p>
            <a:pPr lvl="1">
              <a:buFont typeface="Arial" panose="020B0604020202020204" pitchFamily="34" charset="0"/>
              <a:buChar char="•"/>
            </a:pPr>
            <a:r>
              <a:rPr lang="en-US" sz="1800" dirty="0"/>
              <a:t>Supply Chain</a:t>
            </a:r>
          </a:p>
          <a:p>
            <a:pPr lvl="1">
              <a:buFont typeface="Arial" panose="020B0604020202020204" pitchFamily="34" charset="0"/>
              <a:buChar char="•"/>
            </a:pPr>
            <a:r>
              <a:rPr lang="en-US" sz="1800" dirty="0"/>
              <a:t>Difficulty Hiring</a:t>
            </a:r>
          </a:p>
          <a:p>
            <a:pPr lvl="1">
              <a:buFont typeface="Arial" panose="020B0604020202020204" pitchFamily="34" charset="0"/>
              <a:buChar char="•"/>
            </a:pPr>
            <a:r>
              <a:rPr lang="en-US" sz="1800" dirty="0"/>
              <a:t>Bidding Climate</a:t>
            </a:r>
          </a:p>
          <a:p>
            <a:pPr marL="150876" lvl="1" indent="0">
              <a:buNone/>
            </a:pPr>
            <a:endParaRPr lang="en-US" sz="1800" dirty="0"/>
          </a:p>
          <a:p>
            <a:pPr>
              <a:buFont typeface="Arial" panose="020B0604020202020204" pitchFamily="34" charset="0"/>
              <a:buChar char="•"/>
            </a:pPr>
            <a:endParaRPr lang="en-US" sz="2200" dirty="0"/>
          </a:p>
          <a:p>
            <a:pPr marL="0" indent="0">
              <a:buNone/>
            </a:pPr>
            <a:endParaRPr lang="en-US" sz="2400" dirty="0"/>
          </a:p>
        </p:txBody>
      </p:sp>
    </p:spTree>
    <p:extLst>
      <p:ext uri="{BB962C8B-B14F-4D97-AF65-F5344CB8AC3E}">
        <p14:creationId xmlns:p14="http://schemas.microsoft.com/office/powerpoint/2010/main" val="128320696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Rescue Plan Act (ARPA)</a:t>
            </a:r>
          </a:p>
        </p:txBody>
      </p:sp>
      <p:sp>
        <p:nvSpPr>
          <p:cNvPr id="3" name="Content Placeholder 2"/>
          <p:cNvSpPr>
            <a:spLocks noGrp="1"/>
          </p:cNvSpPr>
          <p:nvPr>
            <p:ph idx="1"/>
          </p:nvPr>
        </p:nvSpPr>
        <p:spPr>
          <a:xfrm>
            <a:off x="786765" y="1737361"/>
            <a:ext cx="8382000" cy="5539978"/>
          </a:xfrm>
        </p:spPr>
        <p:txBody>
          <a:bodyPr>
            <a:normAutofit/>
          </a:bodyPr>
          <a:lstStyle/>
          <a:p>
            <a:pPr marL="0" indent="0">
              <a:buNone/>
            </a:pPr>
            <a:r>
              <a:rPr lang="en-US" sz="2200" dirty="0"/>
              <a:t>Potential uses of ARPA funds: </a:t>
            </a:r>
          </a:p>
          <a:p>
            <a:pPr>
              <a:spcBef>
                <a:spcPts val="600"/>
              </a:spcBef>
              <a:buFont typeface="Arial" panose="020B0604020202020204" pitchFamily="34" charset="0"/>
              <a:buChar char="•"/>
            </a:pPr>
            <a:r>
              <a:rPr lang="en-US" sz="1800" dirty="0"/>
              <a:t>Uses are now very broad, previously was limited</a:t>
            </a:r>
          </a:p>
          <a:p>
            <a:pPr marL="0" indent="0">
              <a:spcBef>
                <a:spcPts val="600"/>
              </a:spcBef>
              <a:buNone/>
            </a:pPr>
            <a:endParaRPr lang="en-US" sz="1800" dirty="0"/>
          </a:p>
          <a:p>
            <a:r>
              <a:rPr lang="en-US" sz="2200" dirty="0"/>
              <a:t>Total Ayer ARPA Funds = $2,449,840*</a:t>
            </a:r>
          </a:p>
          <a:p>
            <a:r>
              <a:rPr lang="en-US" sz="2200" dirty="0"/>
              <a:t>Current Unallocated balance = $1,144,669.35</a:t>
            </a:r>
          </a:p>
          <a:p>
            <a:pPr>
              <a:spcBef>
                <a:spcPts val="0"/>
              </a:spcBef>
              <a:spcAft>
                <a:spcPts val="0"/>
              </a:spcAft>
            </a:pPr>
            <a:endParaRPr lang="en-US" sz="1800" b="1" dirty="0"/>
          </a:p>
          <a:p>
            <a:pPr>
              <a:spcBef>
                <a:spcPts val="0"/>
              </a:spcBef>
              <a:spcAft>
                <a:spcPts val="0"/>
              </a:spcAft>
            </a:pPr>
            <a:r>
              <a:rPr lang="en-US" sz="1800" b="1" dirty="0"/>
              <a:t>History of Allocation:</a:t>
            </a:r>
          </a:p>
          <a:p>
            <a:pPr>
              <a:spcBef>
                <a:spcPts val="0"/>
              </a:spcBef>
              <a:spcAft>
                <a:spcPts val="0"/>
              </a:spcAft>
            </a:pPr>
            <a:r>
              <a:rPr lang="en-US" sz="1800" dirty="0"/>
              <a:t>Up to $600,000 – Spectacle Pond Transmission Replacement COMPLETE ($39k under)</a:t>
            </a:r>
          </a:p>
          <a:p>
            <a:pPr>
              <a:spcBef>
                <a:spcPts val="0"/>
              </a:spcBef>
              <a:spcAft>
                <a:spcPts val="0"/>
              </a:spcAft>
            </a:pPr>
            <a:r>
              <a:rPr lang="en-US" sz="1800" dirty="0"/>
              <a:t>Up to $700,000 – Westford Road Sewer Replacement COMPLETE ($450k under)</a:t>
            </a:r>
          </a:p>
          <a:p>
            <a:pPr>
              <a:spcBef>
                <a:spcPts val="0"/>
              </a:spcBef>
              <a:spcAft>
                <a:spcPts val="0"/>
              </a:spcAft>
            </a:pPr>
            <a:r>
              <a:rPr lang="en-US" sz="1800" dirty="0"/>
              <a:t>Up to $600,000 – Sandy Pond Road Sewer I/I</a:t>
            </a:r>
          </a:p>
          <a:p>
            <a:pPr>
              <a:spcBef>
                <a:spcPts val="0"/>
              </a:spcBef>
              <a:spcAft>
                <a:spcPts val="0"/>
              </a:spcAft>
            </a:pPr>
            <a:r>
              <a:rPr lang="en-US" sz="1800" dirty="0"/>
              <a:t>Up to $300,000 – Grove Pond Clearwell Project</a:t>
            </a:r>
          </a:p>
          <a:p>
            <a:pPr>
              <a:spcBef>
                <a:spcPts val="0"/>
              </a:spcBef>
              <a:spcAft>
                <a:spcPts val="0"/>
              </a:spcAft>
            </a:pPr>
            <a:r>
              <a:rPr lang="en-US" sz="1800" dirty="0"/>
              <a:t>Up to $150,000 – </a:t>
            </a:r>
            <a:r>
              <a:rPr lang="en-US" sz="1800" dirty="0">
                <a:effectLst/>
                <a:latin typeface="Calibri" panose="020F0502020204030204" pitchFamily="34" charset="0"/>
                <a:ea typeface="Times New Roman" panose="02020603050405020304" pitchFamily="18" charset="0"/>
              </a:rPr>
              <a:t>Senior/Community Center Project design/engineering/due diligence</a:t>
            </a:r>
            <a:endParaRPr lang="en-US" sz="1800" dirty="0">
              <a:highlight>
                <a:srgbClr val="FFFF00"/>
              </a:highlight>
            </a:endParaRPr>
          </a:p>
          <a:p>
            <a:pPr marL="0" indent="0">
              <a:spcBef>
                <a:spcPts val="0"/>
              </a:spcBef>
              <a:spcAft>
                <a:spcPts val="0"/>
              </a:spcAft>
              <a:buNone/>
            </a:pPr>
            <a:endParaRPr lang="en-US" sz="1800" dirty="0"/>
          </a:p>
          <a:p>
            <a:pPr marL="0" indent="0">
              <a:spcBef>
                <a:spcPts val="0"/>
              </a:spcBef>
              <a:spcAft>
                <a:spcPts val="0"/>
              </a:spcAft>
              <a:buNone/>
            </a:pPr>
            <a:endParaRPr lang="en-US" sz="1800" dirty="0"/>
          </a:p>
          <a:p>
            <a:r>
              <a:rPr lang="en-US" sz="1200" dirty="0"/>
              <a:t>*Must be committed by December 31, 2024 and spent by December 31, 2026</a:t>
            </a:r>
          </a:p>
          <a:p>
            <a:endParaRPr lang="en-US" dirty="0"/>
          </a:p>
        </p:txBody>
      </p:sp>
      <p:pic>
        <p:nvPicPr>
          <p:cNvPr id="5" name="Picture 4" descr="Diagram&#10;&#10;Description automatically generated">
            <a:extLst>
              <a:ext uri="{FF2B5EF4-FFF2-40B4-BE49-F238E27FC236}">
                <a16:creationId xmlns:a16="http://schemas.microsoft.com/office/drawing/2014/main" id="{9B75C745-8F48-4897-BB86-50555F918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828800"/>
            <a:ext cx="2938463" cy="1422783"/>
          </a:xfrm>
          <a:prstGeom prst="rect">
            <a:avLst/>
          </a:prstGeom>
        </p:spPr>
      </p:pic>
    </p:spTree>
    <p:extLst>
      <p:ext uri="{BB962C8B-B14F-4D97-AF65-F5344CB8AC3E}">
        <p14:creationId xmlns:p14="http://schemas.microsoft.com/office/powerpoint/2010/main" val="14884281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Investment and Jobs Act (IIJA)</a:t>
            </a:r>
          </a:p>
        </p:txBody>
      </p:sp>
      <p:sp>
        <p:nvSpPr>
          <p:cNvPr id="4" name="Content Placeholder 2">
            <a:extLst>
              <a:ext uri="{FF2B5EF4-FFF2-40B4-BE49-F238E27FC236}">
                <a16:creationId xmlns:a16="http://schemas.microsoft.com/office/drawing/2014/main" id="{827035EE-A11F-44A3-A681-14715AF82D60}"/>
              </a:ext>
            </a:extLst>
          </p:cNvPr>
          <p:cNvSpPr txBox="1">
            <a:spLocks/>
          </p:cNvSpPr>
          <p:nvPr/>
        </p:nvSpPr>
        <p:spPr>
          <a:xfrm>
            <a:off x="457200" y="3080173"/>
            <a:ext cx="8077200" cy="3244427"/>
          </a:xfrm>
          <a:prstGeom prst="rect">
            <a:avLst/>
          </a:prstGeom>
        </p:spPr>
        <p:txBody>
          <a:bodyPr vert="horz" lIns="0" tIns="45720" rIns="0" bIns="45720" numCol="2"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en-US" sz="1800" dirty="0"/>
              <a:t>Roads, Bridges, &amp; Major Projects: $110B </a:t>
            </a:r>
          </a:p>
          <a:p>
            <a:pPr algn="just">
              <a:buFont typeface="Arial" panose="020B0604020202020204" pitchFamily="34" charset="0"/>
              <a:buChar char="•"/>
            </a:pPr>
            <a:r>
              <a:rPr lang="en-US" sz="1800" dirty="0"/>
              <a:t>Passenger and Freight Rail: $66B </a:t>
            </a:r>
          </a:p>
          <a:p>
            <a:pPr algn="just">
              <a:buFont typeface="Arial" panose="020B0604020202020204" pitchFamily="34" charset="0"/>
              <a:buChar char="•"/>
            </a:pPr>
            <a:r>
              <a:rPr lang="en-US" sz="1800" dirty="0"/>
              <a:t>Safety and Research: $11B </a:t>
            </a:r>
          </a:p>
          <a:p>
            <a:pPr algn="just">
              <a:buFont typeface="Arial" panose="020B0604020202020204" pitchFamily="34" charset="0"/>
              <a:buChar char="•"/>
            </a:pPr>
            <a:r>
              <a:rPr lang="en-US" sz="1800" dirty="0"/>
              <a:t>Public Transit: $39.2B </a:t>
            </a:r>
          </a:p>
          <a:p>
            <a:pPr algn="just">
              <a:buFont typeface="Arial" panose="020B0604020202020204" pitchFamily="34" charset="0"/>
              <a:buChar char="•"/>
            </a:pPr>
            <a:r>
              <a:rPr lang="en-US" sz="1800" dirty="0"/>
              <a:t>Broadband: $65B </a:t>
            </a:r>
          </a:p>
          <a:p>
            <a:pPr algn="just">
              <a:buFont typeface="Arial" panose="020B0604020202020204" pitchFamily="34" charset="0"/>
              <a:buChar char="•"/>
            </a:pPr>
            <a:r>
              <a:rPr lang="en-US" sz="1800" dirty="0"/>
              <a:t>Airports: $25B </a:t>
            </a:r>
          </a:p>
          <a:p>
            <a:pPr algn="just">
              <a:buFont typeface="Arial" panose="020B0604020202020204" pitchFamily="34" charset="0"/>
              <a:buChar char="•"/>
            </a:pPr>
            <a:r>
              <a:rPr lang="en-US" sz="1800" dirty="0"/>
              <a:t>Ports and Waterways: $17.4B </a:t>
            </a:r>
          </a:p>
          <a:p>
            <a:pPr algn="just">
              <a:buFont typeface="Arial" panose="020B0604020202020204" pitchFamily="34" charset="0"/>
              <a:buChar char="•"/>
            </a:pPr>
            <a:endParaRPr lang="en-US" sz="1800" dirty="0"/>
          </a:p>
          <a:p>
            <a:pPr marL="0" indent="0" algn="just">
              <a:buNone/>
            </a:pPr>
            <a:endParaRPr lang="en-US" sz="1800" dirty="0"/>
          </a:p>
          <a:p>
            <a:pPr algn="just">
              <a:buFont typeface="Arial" panose="020B0604020202020204" pitchFamily="34" charset="0"/>
              <a:buChar char="•"/>
            </a:pPr>
            <a:r>
              <a:rPr lang="en-US" sz="1800" kern="0" dirty="0"/>
              <a:t>Water/Wastewater/Stormwater Infrastructure: $54B </a:t>
            </a:r>
          </a:p>
          <a:p>
            <a:pPr algn="just">
              <a:buFont typeface="Arial" panose="020B0604020202020204" pitchFamily="34" charset="0"/>
              <a:buChar char="•"/>
            </a:pPr>
            <a:r>
              <a:rPr lang="en-US" sz="1800" dirty="0"/>
              <a:t>Power and Grid: $65B </a:t>
            </a:r>
          </a:p>
          <a:p>
            <a:pPr algn="just">
              <a:buFont typeface="Arial" panose="020B0604020202020204" pitchFamily="34" charset="0"/>
              <a:buChar char="•"/>
            </a:pPr>
            <a:r>
              <a:rPr lang="en-US" sz="1800" dirty="0"/>
              <a:t>Resiliency: $46B </a:t>
            </a:r>
          </a:p>
          <a:p>
            <a:pPr algn="just">
              <a:buFont typeface="Arial" panose="020B0604020202020204" pitchFamily="34" charset="0"/>
              <a:buChar char="•"/>
            </a:pPr>
            <a:r>
              <a:rPr lang="en-US" sz="1800" dirty="0"/>
              <a:t>Low-Carbon and Zero-Emission School Buses &amp; Ferries: $7.5B </a:t>
            </a:r>
          </a:p>
          <a:p>
            <a:pPr algn="just">
              <a:buFont typeface="Arial" panose="020B0604020202020204" pitchFamily="34" charset="0"/>
              <a:buChar char="•"/>
            </a:pPr>
            <a:r>
              <a:rPr lang="en-US" sz="1800" dirty="0"/>
              <a:t>Electric Vehicle Charging: $7.5B </a:t>
            </a:r>
          </a:p>
          <a:p>
            <a:pPr algn="just">
              <a:buFont typeface="Arial" panose="020B0604020202020204" pitchFamily="34" charset="0"/>
              <a:buChar char="•"/>
            </a:pPr>
            <a:r>
              <a:rPr lang="en-US" sz="1800" dirty="0"/>
              <a:t>Reconnecting Communities: $1B </a:t>
            </a:r>
          </a:p>
          <a:p>
            <a:pPr algn="just">
              <a:buFont typeface="Arial" panose="020B0604020202020204" pitchFamily="34" charset="0"/>
              <a:buChar char="•"/>
            </a:pPr>
            <a:r>
              <a:rPr lang="en-US" sz="1800" dirty="0"/>
              <a:t>Addressing Legacy Pollution: $21B</a:t>
            </a:r>
          </a:p>
        </p:txBody>
      </p:sp>
      <p:sp>
        <p:nvSpPr>
          <p:cNvPr id="7" name="Content Placeholder 6">
            <a:extLst>
              <a:ext uri="{FF2B5EF4-FFF2-40B4-BE49-F238E27FC236}">
                <a16:creationId xmlns:a16="http://schemas.microsoft.com/office/drawing/2014/main" id="{311CE323-7761-4BC9-8F73-F2C04ED37900}"/>
              </a:ext>
            </a:extLst>
          </p:cNvPr>
          <p:cNvSpPr>
            <a:spLocks noGrp="1"/>
          </p:cNvSpPr>
          <p:nvPr>
            <p:ph idx="1"/>
          </p:nvPr>
        </p:nvSpPr>
        <p:spPr>
          <a:xfrm>
            <a:off x="457200" y="1417320"/>
            <a:ext cx="4096139" cy="4023360"/>
          </a:xfrm>
        </p:spPr>
        <p:txBody>
          <a:bodyPr/>
          <a:lstStyle/>
          <a:p>
            <a:endParaRPr lang="en-US" sz="1600" b="1" dirty="0">
              <a:solidFill>
                <a:schemeClr val="tx1"/>
              </a:solidFill>
            </a:endParaRPr>
          </a:p>
          <a:p>
            <a:endParaRPr lang="en-US" sz="1600" b="1" dirty="0">
              <a:solidFill>
                <a:schemeClr val="tx1"/>
              </a:solidFill>
            </a:endParaRPr>
          </a:p>
          <a:p>
            <a:r>
              <a:rPr lang="en-US" sz="2200" b="1" dirty="0"/>
              <a:t>Which projects qualify for funding?</a:t>
            </a:r>
          </a:p>
          <a:p>
            <a:endParaRPr lang="en-US" dirty="0"/>
          </a:p>
        </p:txBody>
      </p:sp>
    </p:spTree>
    <p:extLst>
      <p:ext uri="{BB962C8B-B14F-4D97-AF65-F5344CB8AC3E}">
        <p14:creationId xmlns:p14="http://schemas.microsoft.com/office/powerpoint/2010/main" val="15570068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 Funding of Note</a:t>
            </a:r>
          </a:p>
        </p:txBody>
      </p:sp>
      <p:sp>
        <p:nvSpPr>
          <p:cNvPr id="4" name="Content Placeholder 2">
            <a:extLst>
              <a:ext uri="{FF2B5EF4-FFF2-40B4-BE49-F238E27FC236}">
                <a16:creationId xmlns:a16="http://schemas.microsoft.com/office/drawing/2014/main" id="{827035EE-A11F-44A3-A681-14715AF82D60}"/>
              </a:ext>
            </a:extLst>
          </p:cNvPr>
          <p:cNvSpPr txBox="1">
            <a:spLocks/>
          </p:cNvSpPr>
          <p:nvPr/>
        </p:nvSpPr>
        <p:spPr>
          <a:xfrm>
            <a:off x="466725" y="1946910"/>
            <a:ext cx="8077200" cy="3244427"/>
          </a:xfrm>
          <a:prstGeom prst="rect">
            <a:avLst/>
          </a:prstGeom>
        </p:spPr>
        <p:txBody>
          <a:bodyPr vert="horz" lIns="0" tIns="45720" rIns="0" bIns="45720" numCol="1" rtlCol="0">
            <a:no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pPr algn="just">
              <a:buFont typeface="Arial" panose="020B0604020202020204" pitchFamily="34" charset="0"/>
              <a:buChar char="•"/>
            </a:pPr>
            <a:r>
              <a:rPr lang="en-US" sz="1800" dirty="0"/>
              <a:t>SS4A (Safe Streets for All) – MRPC has grant to produce an action plan for its communities, resulting in future implementation grants</a:t>
            </a:r>
          </a:p>
          <a:p>
            <a:pPr algn="just">
              <a:buFont typeface="Arial" panose="020B0604020202020204" pitchFamily="34" charset="0"/>
              <a:buChar char="•"/>
            </a:pPr>
            <a:r>
              <a:rPr lang="en-US" sz="1800" dirty="0"/>
              <a:t>MassDOT Small Bridge Grants – to be discussed in future slide</a:t>
            </a:r>
          </a:p>
          <a:p>
            <a:pPr algn="just">
              <a:buFont typeface="Arial" panose="020B0604020202020204" pitchFamily="34" charset="0"/>
              <a:buChar char="•"/>
            </a:pPr>
            <a:r>
              <a:rPr lang="en-US" sz="1800" dirty="0"/>
              <a:t>Green Community Energy Grant – Energy efficiency projects at DPW buildings</a:t>
            </a:r>
          </a:p>
          <a:p>
            <a:pPr algn="just">
              <a:buFont typeface="Arial" panose="020B0604020202020204" pitchFamily="34" charset="0"/>
              <a:buChar char="•"/>
            </a:pPr>
            <a:r>
              <a:rPr lang="en-US" sz="1800" dirty="0" err="1"/>
              <a:t>MassEVIP</a:t>
            </a:r>
            <a:r>
              <a:rPr lang="en-US" sz="1800" dirty="0"/>
              <a:t> – Grant submitted for EV infrastructure at DPW</a:t>
            </a:r>
          </a:p>
          <a:p>
            <a:pPr algn="just">
              <a:buFont typeface="Arial" panose="020B0604020202020204" pitchFamily="34" charset="0"/>
              <a:buChar char="•"/>
            </a:pPr>
            <a:r>
              <a:rPr lang="en-US" sz="1800" dirty="0"/>
              <a:t>US Army for PFAS Treatment at Grove WTP</a:t>
            </a:r>
          </a:p>
          <a:p>
            <a:pPr algn="just">
              <a:buFont typeface="Arial" panose="020B0604020202020204" pitchFamily="34" charset="0"/>
              <a:buChar char="•"/>
            </a:pPr>
            <a:r>
              <a:rPr lang="en-US" sz="1800" dirty="0"/>
              <a:t>Complete Streets - $500k for Sandy Pond Rd Project</a:t>
            </a:r>
          </a:p>
          <a:p>
            <a:pPr algn="just">
              <a:buFont typeface="Arial" panose="020B0604020202020204" pitchFamily="34" charset="0"/>
              <a:buChar char="•"/>
            </a:pPr>
            <a:r>
              <a:rPr lang="en-US" sz="1800" dirty="0"/>
              <a:t>Continue to follow available grants and use resources such as Congresswoman Trahan’s Office and monthly informational meetings from Commonwealth</a:t>
            </a:r>
          </a:p>
        </p:txBody>
      </p:sp>
      <p:sp>
        <p:nvSpPr>
          <p:cNvPr id="7" name="Content Placeholder 6">
            <a:extLst>
              <a:ext uri="{FF2B5EF4-FFF2-40B4-BE49-F238E27FC236}">
                <a16:creationId xmlns:a16="http://schemas.microsoft.com/office/drawing/2014/main" id="{311CE323-7761-4BC9-8F73-F2C04ED37900}"/>
              </a:ext>
            </a:extLst>
          </p:cNvPr>
          <p:cNvSpPr>
            <a:spLocks noGrp="1"/>
          </p:cNvSpPr>
          <p:nvPr>
            <p:ph idx="1"/>
          </p:nvPr>
        </p:nvSpPr>
        <p:spPr>
          <a:xfrm>
            <a:off x="457200" y="1417320"/>
            <a:ext cx="7315200" cy="1097280"/>
          </a:xfrm>
        </p:spPr>
        <p:txBody>
          <a:bodyPr>
            <a:normAutofit/>
          </a:bodyPr>
          <a:lstStyle/>
          <a:p>
            <a:endParaRPr lang="en-US" sz="1600" b="1" dirty="0">
              <a:solidFill>
                <a:schemeClr val="tx1"/>
              </a:solidFill>
            </a:endParaRPr>
          </a:p>
          <a:p>
            <a:endParaRPr lang="en-US" sz="1600" b="1" dirty="0">
              <a:solidFill>
                <a:schemeClr val="tx1"/>
              </a:solidFill>
            </a:endParaRPr>
          </a:p>
          <a:p>
            <a:endParaRPr lang="en-US" dirty="0"/>
          </a:p>
        </p:txBody>
      </p:sp>
    </p:spTree>
    <p:extLst>
      <p:ext uri="{BB962C8B-B14F-4D97-AF65-F5344CB8AC3E}">
        <p14:creationId xmlns:p14="http://schemas.microsoft.com/office/powerpoint/2010/main" val="2190007623"/>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1">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34748A8-1732-4845-838C-5A9BEF44B1A9}" vid="{47C1345C-3B60-446F-8ED0-FBCE78FA7F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(Dark blue swoosh design)</Template>
  <TotalTime>11821</TotalTime>
  <Words>2823</Words>
  <Application>Microsoft Office PowerPoint</Application>
  <PresentationFormat>On-screen Show (4:3)</PresentationFormat>
  <Paragraphs>308</Paragraphs>
  <Slides>48</Slides>
  <Notes>3</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7" baseType="lpstr">
      <vt:lpstr>Arial</vt:lpstr>
      <vt:lpstr>Calibri</vt:lpstr>
      <vt:lpstr>Calibri Light</vt:lpstr>
      <vt:lpstr>Courier New</vt:lpstr>
      <vt:lpstr>Wingdings</vt:lpstr>
      <vt:lpstr>Blue Segoe 4-3 template-template_April-17-2007</vt:lpstr>
      <vt:lpstr>White with Courier font for code slides</vt:lpstr>
      <vt:lpstr>Theme1</vt:lpstr>
      <vt:lpstr>Microsoft Excel Worksheet</vt:lpstr>
      <vt:lpstr>FY25 Through FY29                                     Capital Improvement Program  Engineering, Highway and Stormwater Requests</vt:lpstr>
      <vt:lpstr>DPW Capital Improvement Plan Objectives</vt:lpstr>
      <vt:lpstr>Capital Project Criteria</vt:lpstr>
      <vt:lpstr>DPW Capital Challenges</vt:lpstr>
      <vt:lpstr>DPW Capital Challenges</vt:lpstr>
      <vt:lpstr>DPW Capital Challenges</vt:lpstr>
      <vt:lpstr>American Rescue Plan Act (ARPA)</vt:lpstr>
      <vt:lpstr>Infrastructure Investment and Jobs Act (IIJA)</vt:lpstr>
      <vt:lpstr>Outside Funding of Note</vt:lpstr>
      <vt:lpstr>What Did We Do Last Year?</vt:lpstr>
      <vt:lpstr>What Did We Do Last Year?</vt:lpstr>
      <vt:lpstr>Ongoing  Capital</vt:lpstr>
      <vt:lpstr>West Main St Bridge Brief Update</vt:lpstr>
      <vt:lpstr>West Main St Bridge Brief Update</vt:lpstr>
      <vt:lpstr>DPW General Fund Capital Plan Engineering Division</vt:lpstr>
      <vt:lpstr>Park Street Improvement Project  Final Design</vt:lpstr>
      <vt:lpstr>Park Street Improvement Project  Final Design</vt:lpstr>
      <vt:lpstr>Park Street Improvement Project Final Design</vt:lpstr>
      <vt:lpstr>DPW General Fund Capital Plan - Highway Division</vt:lpstr>
      <vt:lpstr>Road Paving  $95,000</vt:lpstr>
      <vt:lpstr>Road Paving  $95,000</vt:lpstr>
      <vt:lpstr>Municipal Tractor / Sidewalk Snow Blower</vt:lpstr>
      <vt:lpstr>Municipal Tractor / Sidewalk Snow Blower</vt:lpstr>
      <vt:lpstr>DPW General Fund Capital Plan Stormwater Capital Plan</vt:lpstr>
      <vt:lpstr>Stormwater Capital Concerns</vt:lpstr>
      <vt:lpstr>Stormwater Capital Concerns</vt:lpstr>
      <vt:lpstr>Criticality - Pipes</vt:lpstr>
      <vt:lpstr>Criticality</vt:lpstr>
      <vt:lpstr>FY25 Stormwater</vt:lpstr>
      <vt:lpstr>DPW General Fund Capital Plan Cemetery Capital Plan</vt:lpstr>
      <vt:lpstr>FY25 Through FY29  Capital Improvement Program  Water &amp; Wastewater Requests</vt:lpstr>
      <vt:lpstr>Proposed 5 Year CIP  Water Division </vt:lpstr>
      <vt:lpstr>Annual Water Main Replacements</vt:lpstr>
      <vt:lpstr>Washington St Water Tank Painting</vt:lpstr>
      <vt:lpstr>Spec Pond Well 3 Pumping Station and Transmission Main</vt:lpstr>
      <vt:lpstr>Spec Pond GAC Media Replacement</vt:lpstr>
      <vt:lpstr>Grove Pond Greensand Valve Replacements</vt:lpstr>
      <vt:lpstr>6-Wheel Dump Truck</vt:lpstr>
      <vt:lpstr>Spec Pond Chemical Skid</vt:lpstr>
      <vt:lpstr>Proposed 5 Year CIP      Wastewater Division </vt:lpstr>
      <vt:lpstr>Inflow / Infiltration Repairs</vt:lpstr>
      <vt:lpstr>Wastewater Treatment Plant Upgrades</vt:lpstr>
      <vt:lpstr>Pump Impeller/Volute Replacement at Main and Central</vt:lpstr>
      <vt:lpstr>Pickup Truck</vt:lpstr>
      <vt:lpstr>Sewer Pumping Station Upgrades</vt:lpstr>
      <vt:lpstr>Pump Station Generator Connections</vt:lpstr>
      <vt:lpstr>Solid Waste Enterprise Fund –  Capital Requests</vt:lpstr>
      <vt:lpstr>Thank You for Your Consideration of These Important Town Infrastructure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FY17 Through FY 21      Capital Improvement Plan</dc:title>
  <dc:creator>Mark Wetzel</dc:creator>
  <cp:keywords/>
  <cp:lastModifiedBy>Dan Van Schalkwyk</cp:lastModifiedBy>
  <cp:revision>468</cp:revision>
  <cp:lastPrinted>2022-12-01T15:42:54Z</cp:lastPrinted>
  <dcterms:created xsi:type="dcterms:W3CDTF">2015-10-01T18:13:15Z</dcterms:created>
  <dcterms:modified xsi:type="dcterms:W3CDTF">2023-11-29T19:27:00Z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