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5"/>
  </p:notesMasterIdLst>
  <p:sldIdLst>
    <p:sldId id="256" r:id="rId2"/>
    <p:sldId id="258" r:id="rId3"/>
    <p:sldId id="272" r:id="rId4"/>
    <p:sldId id="278" r:id="rId5"/>
    <p:sldId id="279" r:id="rId6"/>
    <p:sldId id="260" r:id="rId7"/>
    <p:sldId id="276" r:id="rId8"/>
    <p:sldId id="280" r:id="rId9"/>
    <p:sldId id="268" r:id="rId10"/>
    <p:sldId id="282" r:id="rId11"/>
    <p:sldId id="283" r:id="rId12"/>
    <p:sldId id="270" r:id="rId13"/>
    <p:sldId id="271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y Antonellis" initials="CA" lastIdx="2" clrIdx="0">
    <p:extLst>
      <p:ext uri="{19B8F6BF-5375-455C-9EA6-DF929625EA0E}">
        <p15:presenceInfo xmlns:p15="http://schemas.microsoft.com/office/powerpoint/2012/main" userId="S::cantonellis@ayerma.onmicrosoft.com::7df6caf4-9800-405f-aab4-461f9522f4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ntonellis\AppData\Local\Microsoft\Windows\INetCache\Content.Outlook\DTYSFPM5\DRAFT%201%202024%20PROJECTED%20REVENU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ntonellis\AppData\Local\Microsoft\Windows\INetCache\Content.Outlook\DTYSFPM5\DRAFT%20ONE%20JANUARY%2013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ntonellis\AppData\Local\Microsoft\Windows\INetCache\Content.Outlook\DTYSFPM5\DRAFT%20ONE%20JANUARY%2013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ntonellis\AppData\Local\Microsoft\Windows\INetCache\Content.Outlook\DTYSFPM5\DRAFT%20ONE%20JANUARY%2013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Stabilization Fund Balances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'stabilization chart'!$A$17:$A$34</c:f>
              <c:strCach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  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</c:strCache>
            </c:strRef>
          </c:cat>
          <c:val>
            <c:numRef>
              <c:f>'stabilization chart'!$B$17:$B$34</c:f>
              <c:numCache>
                <c:formatCode>"$"#,##0_);\("$"#,##0\)</c:formatCode>
                <c:ptCount val="18"/>
                <c:pt idx="0">
                  <c:v>1079389</c:v>
                </c:pt>
                <c:pt idx="1">
                  <c:v>1151741</c:v>
                </c:pt>
                <c:pt idx="2">
                  <c:v>866544</c:v>
                </c:pt>
                <c:pt idx="3">
                  <c:v>620279</c:v>
                </c:pt>
                <c:pt idx="4">
                  <c:v>621019</c:v>
                </c:pt>
                <c:pt idx="5">
                  <c:v>710301</c:v>
                </c:pt>
                <c:pt idx="6">
                  <c:v>802600</c:v>
                </c:pt>
                <c:pt idx="7">
                  <c:v>876372</c:v>
                </c:pt>
                <c:pt idx="8">
                  <c:v>1016579</c:v>
                </c:pt>
                <c:pt idx="9">
                  <c:v>1676186</c:v>
                </c:pt>
                <c:pt idx="10">
                  <c:v>2185703</c:v>
                </c:pt>
                <c:pt idx="11">
                  <c:v>2309025</c:v>
                </c:pt>
                <c:pt idx="12">
                  <c:v>2330969</c:v>
                </c:pt>
                <c:pt idx="13">
                  <c:v>2549033</c:v>
                </c:pt>
                <c:pt idx="14">
                  <c:v>2584294</c:v>
                </c:pt>
                <c:pt idx="15">
                  <c:v>2687322</c:v>
                </c:pt>
                <c:pt idx="16">
                  <c:v>2657522.87</c:v>
                </c:pt>
                <c:pt idx="17">
                  <c:v>3143968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93-4903-BD54-8EFC4D136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148296"/>
        <c:axId val="1"/>
      </c:barChart>
      <c:catAx>
        <c:axId val="535148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148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Capital Stabilization Fund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'capital stabilization chart'!$A$5:$A$22</c:f>
              <c:strCach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  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</c:strCache>
            </c:strRef>
          </c:cat>
          <c:val>
            <c:numRef>
              <c:f>'capital stabilization chart'!$B$5:$B$22</c:f>
              <c:numCache>
                <c:formatCode>"$"#,##0_);\("$"#,##0\)</c:formatCode>
                <c:ptCount val="18"/>
                <c:pt idx="0">
                  <c:v>276694</c:v>
                </c:pt>
                <c:pt idx="1">
                  <c:v>286643</c:v>
                </c:pt>
                <c:pt idx="2">
                  <c:v>291609</c:v>
                </c:pt>
                <c:pt idx="3">
                  <c:v>292398</c:v>
                </c:pt>
                <c:pt idx="4">
                  <c:v>277548</c:v>
                </c:pt>
                <c:pt idx="5">
                  <c:v>277671</c:v>
                </c:pt>
                <c:pt idx="6">
                  <c:v>289332</c:v>
                </c:pt>
                <c:pt idx="7">
                  <c:v>262085</c:v>
                </c:pt>
                <c:pt idx="8">
                  <c:v>246414</c:v>
                </c:pt>
                <c:pt idx="9">
                  <c:v>471244</c:v>
                </c:pt>
                <c:pt idx="10">
                  <c:v>637274</c:v>
                </c:pt>
                <c:pt idx="11">
                  <c:v>1152137</c:v>
                </c:pt>
                <c:pt idx="12">
                  <c:v>1416737</c:v>
                </c:pt>
                <c:pt idx="13">
                  <c:v>1960184</c:v>
                </c:pt>
                <c:pt idx="14">
                  <c:v>1912446</c:v>
                </c:pt>
                <c:pt idx="15">
                  <c:v>2787812</c:v>
                </c:pt>
                <c:pt idx="16">
                  <c:v>3415151.47</c:v>
                </c:pt>
                <c:pt idx="17">
                  <c:v>4741166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C-4F47-BA44-60962FBCCB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5138576"/>
        <c:axId val="1"/>
      </c:barChart>
      <c:catAx>
        <c:axId val="53513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13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latin typeface="Franklin Gothic Medium Cond" panose="020B0606030402020204" pitchFamily="34" charset="0"/>
              </a:rPr>
              <a:t>Revenue</a:t>
            </a:r>
            <a:r>
              <a:rPr lang="en-US" sz="3200" baseline="0" dirty="0">
                <a:latin typeface="Franklin Gothic Medium Cond" panose="020B0606030402020204" pitchFamily="34" charset="0"/>
              </a:rPr>
              <a:t> By Category</a:t>
            </a:r>
            <a:endParaRPr lang="en-US" sz="3200" dirty="0">
              <a:latin typeface="Franklin Gothic Medium Cond" panose="020B06060304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E1-4043-A1C2-61AC8246CF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E1-4043-A1C2-61AC8246CFC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E1-4043-A1C2-61AC8246CF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E1-4043-A1C2-61AC8246CFC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85.2%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4E1-4043-A1C2-61AC8246CF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4E1-4043-A1C2-61AC8246CFC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4E1-4043-A1C2-61AC8246CFC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4E1-4043-A1C2-61AC8246CF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'2024 REVENUE CHART'!$A$10:$A$13</c:f>
              <c:strCache>
                <c:ptCount val="4"/>
                <c:pt idx="0">
                  <c:v>TAX LEVY</c:v>
                </c:pt>
                <c:pt idx="1">
                  <c:v>STATE AID</c:v>
                </c:pt>
                <c:pt idx="2">
                  <c:v>LOCAL RECEIPTS</c:v>
                </c:pt>
                <c:pt idx="3">
                  <c:v>FREE CASH</c:v>
                </c:pt>
              </c:strCache>
            </c:strRef>
          </c:cat>
          <c:val>
            <c:numRef>
              <c:f>'2024 REVENUE CHART'!$B$10:$B$13</c:f>
              <c:numCache>
                <c:formatCode>0.0%</c:formatCode>
                <c:ptCount val="4"/>
                <c:pt idx="0">
                  <c:v>0.84890640215218072</c:v>
                </c:pt>
                <c:pt idx="1">
                  <c:v>3.1263186655680245E-2</c:v>
                </c:pt>
                <c:pt idx="2">
                  <c:v>7.4966014352015276E-2</c:v>
                </c:pt>
                <c:pt idx="3">
                  <c:v>4.4864396840123721E-2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E1-4043-A1C2-61AC8246C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089143933503456E-2"/>
          <c:y val="0.87058138109945438"/>
          <c:w val="0.8465239219923657"/>
          <c:h val="0.116229486745441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7F-4D62-BE0E-404E39D08F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7F-4D62-BE0E-404E39D08F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7F-4D62-BE0E-404E39D08F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7F-4D62-BE0E-404E39D08F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B7F-4D62-BE0E-404E39D08F0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58.61%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B7F-4D62-BE0E-404E39D08F0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13.44%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B7F-4D62-BE0E-404E39D08F0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2.50%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B7F-4D62-BE0E-404E39D08F0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6.75%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B7F-4D62-BE0E-404E39D08F0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18.70%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B7F-4D62-BE0E-404E39D08F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'WAGE BREAKOUT AND CHART'!$A$7:$A$11</c:f>
              <c:strCache>
                <c:ptCount val="5"/>
                <c:pt idx="0">
                  <c:v>Police and Fire wages</c:v>
                </c:pt>
                <c:pt idx="1">
                  <c:v>DPW and Other Public Safety</c:v>
                </c:pt>
                <c:pt idx="2">
                  <c:v>Human Services</c:v>
                </c:pt>
                <c:pt idx="3">
                  <c:v>Culture &amp; Recreation</c:v>
                </c:pt>
                <c:pt idx="4">
                  <c:v>General Government</c:v>
                </c:pt>
              </c:strCache>
            </c:strRef>
          </c:cat>
          <c:val>
            <c:numRef>
              <c:f>'WAGE BREAKOUT AND CHART'!$B$7:$B$11</c:f>
              <c:numCache>
                <c:formatCode>0.00%</c:formatCode>
                <c:ptCount val="5"/>
                <c:pt idx="0">
                  <c:v>0.59262816781707583</c:v>
                </c:pt>
                <c:pt idx="1">
                  <c:v>0.1325899963801335</c:v>
                </c:pt>
                <c:pt idx="2">
                  <c:v>2.6440602433845571E-2</c:v>
                </c:pt>
                <c:pt idx="3">
                  <c:v>7.0252015955044378E-2</c:v>
                </c:pt>
                <c:pt idx="4">
                  <c:v>0.1780892174139008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B7F-4D62-BE0E-404E39D08F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64-4BE7-BCD7-FDF73163B9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64-4BE7-BCD7-FDF73163B9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64-4BE7-BCD7-FDF73163B9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64-4BE7-BCD7-FDF73163B99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48.78%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B64-4BE7-BCD7-FDF73163B9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27.12%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B64-4BE7-BCD7-FDF73163B9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6.28%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B64-4BE7-BCD7-FDF73163B99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17.82%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B64-4BE7-BCD7-FDF73163B9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'OMNIBUS EXPENSE PERCENTAGES CHA'!$D$13:$D$16</c:f>
              <c:strCache>
                <c:ptCount val="4"/>
                <c:pt idx="0">
                  <c:v>WAGES</c:v>
                </c:pt>
                <c:pt idx="1">
                  <c:v>BENEFITES</c:v>
                </c:pt>
                <c:pt idx="2">
                  <c:v>DEBT</c:v>
                </c:pt>
                <c:pt idx="3">
                  <c:v>OTHER EXP</c:v>
                </c:pt>
              </c:strCache>
            </c:strRef>
          </c:cat>
          <c:val>
            <c:numRef>
              <c:f>'OMNIBUS EXPENSE PERCENTAGES CHA'!$E$13:$E$16</c:f>
              <c:numCache>
                <c:formatCode>0.00%</c:formatCode>
                <c:ptCount val="4"/>
                <c:pt idx="0">
                  <c:v>0.4888853737938188</c:v>
                </c:pt>
                <c:pt idx="1">
                  <c:v>0.26238399308527016</c:v>
                </c:pt>
                <c:pt idx="2">
                  <c:v>6.3893050618056405E-2</c:v>
                </c:pt>
                <c:pt idx="3">
                  <c:v>0.18483758250285445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B64-4BE7-BCD7-FDF73163B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B25A3-F852-4703-B710-E6232AAB5E8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32FF3A-369F-4868-AD4E-E173F901EB82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DPW secured $1 million in MassDOT Grants for the West Main Street Bridge</a:t>
          </a:r>
        </a:p>
      </dgm:t>
    </dgm:pt>
    <dgm:pt modelId="{1F0C5D62-CAA2-4D15-AFC1-E070DA7B4706}" type="parTrans" cxnId="{5E4A5ED4-ABE0-4414-B756-16C8FBCBAB56}">
      <dgm:prSet/>
      <dgm:spPr/>
      <dgm:t>
        <a:bodyPr/>
        <a:lstStyle/>
        <a:p>
          <a:endParaRPr lang="en-US"/>
        </a:p>
      </dgm:t>
    </dgm:pt>
    <dgm:pt modelId="{6671D64A-F6A8-4577-ADD8-FA3A8419F78B}" type="sibTrans" cxnId="{5E4A5ED4-ABE0-4414-B756-16C8FBCBAB56}">
      <dgm:prSet/>
      <dgm:spPr/>
      <dgm:t>
        <a:bodyPr/>
        <a:lstStyle/>
        <a:p>
          <a:endParaRPr lang="en-US"/>
        </a:p>
      </dgm:t>
    </dgm:pt>
    <dgm:pt modelId="{495340B5-1A02-4355-90AB-112FAB5743E9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Unused Tax Levy Capacity has grown from $2,449 in FY 2012 to $3,851,329 in FY 2024</a:t>
          </a:r>
        </a:p>
      </dgm:t>
    </dgm:pt>
    <dgm:pt modelId="{B5F40AF6-E7AF-4C59-8067-C5AF9ED8B206}" type="parTrans" cxnId="{3D6243B1-B0C2-48D8-B251-5C2C80FFB9F1}">
      <dgm:prSet/>
      <dgm:spPr/>
      <dgm:t>
        <a:bodyPr/>
        <a:lstStyle/>
        <a:p>
          <a:endParaRPr lang="en-US"/>
        </a:p>
      </dgm:t>
    </dgm:pt>
    <dgm:pt modelId="{D5318B6A-7330-43A5-9F36-76E850A33F02}" type="sibTrans" cxnId="{3D6243B1-B0C2-48D8-B251-5C2C80FFB9F1}">
      <dgm:prSet/>
      <dgm:spPr/>
      <dgm:t>
        <a:bodyPr/>
        <a:lstStyle/>
        <a:p>
          <a:endParaRPr lang="en-US"/>
        </a:p>
      </dgm:t>
    </dgm:pt>
    <dgm:pt modelId="{060AAA62-546C-4AD6-9182-08539EEBBCCC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Solar New Metering Agreement initiated in FY 2013 has saved over $1.5 million or 42% in energy costs due to the solar net metering credits.</a:t>
          </a:r>
        </a:p>
      </dgm:t>
    </dgm:pt>
    <dgm:pt modelId="{22A085C8-CD29-484D-B348-9D6E2FDD95E7}" type="parTrans" cxnId="{EE3EF326-FA43-47A4-8DD4-6D968D833C90}">
      <dgm:prSet/>
      <dgm:spPr/>
      <dgm:t>
        <a:bodyPr/>
        <a:lstStyle/>
        <a:p>
          <a:endParaRPr lang="en-US"/>
        </a:p>
      </dgm:t>
    </dgm:pt>
    <dgm:pt modelId="{6B8C9D37-A28B-42DE-B9A0-A67814F57848}" type="sibTrans" cxnId="{EE3EF326-FA43-47A4-8DD4-6D968D833C90}">
      <dgm:prSet/>
      <dgm:spPr/>
      <dgm:t>
        <a:bodyPr/>
        <a:lstStyle/>
        <a:p>
          <a:endParaRPr lang="en-US"/>
        </a:p>
      </dgm:t>
    </dgm:pt>
    <dgm:pt modelId="{5FDD7D7D-79FB-44EE-AA12-D57C62329D0B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Facilities Department obtained $151,530 Green Communities Grant for various Town-wide energy efficiency projects.</a:t>
          </a:r>
        </a:p>
      </dgm:t>
    </dgm:pt>
    <dgm:pt modelId="{0BFB04EB-0F40-4970-B0E7-7DB82AC7D0D4}" type="parTrans" cxnId="{32780E1E-A7CB-46F6-84C0-90F47F41A7BE}">
      <dgm:prSet/>
      <dgm:spPr/>
      <dgm:t>
        <a:bodyPr/>
        <a:lstStyle/>
        <a:p>
          <a:endParaRPr lang="en-US"/>
        </a:p>
      </dgm:t>
    </dgm:pt>
    <dgm:pt modelId="{354D9981-9056-41F4-9F5E-CA0F77A0DD37}" type="sibTrans" cxnId="{32780E1E-A7CB-46F6-84C0-90F47F41A7BE}">
      <dgm:prSet/>
      <dgm:spPr/>
      <dgm:t>
        <a:bodyPr/>
        <a:lstStyle/>
        <a:p>
          <a:endParaRPr lang="en-US"/>
        </a:p>
      </dgm:t>
    </dgm:pt>
    <dgm:pt modelId="{47B74DA1-1B85-4484-91A9-4557F52DDAE5}">
      <dgm:prSet/>
      <dgm:spPr/>
      <dgm:t>
        <a:bodyPr/>
        <a:lstStyle/>
        <a:p>
          <a:r>
            <a:rPr lang="en-US" b="1" i="0" dirty="0">
              <a:solidFill>
                <a:schemeClr val="bg1"/>
              </a:solidFill>
            </a:rPr>
            <a:t>DPW obtained $500,000 Complete Streets Grant for Sandy Pond Road</a:t>
          </a:r>
        </a:p>
      </dgm:t>
    </dgm:pt>
    <dgm:pt modelId="{CD475C93-947F-4BD7-8B1E-4746E31A2E14}" type="parTrans" cxnId="{34BAB899-96C9-4181-8AE0-95BAADC3F04E}">
      <dgm:prSet/>
      <dgm:spPr/>
      <dgm:t>
        <a:bodyPr/>
        <a:lstStyle/>
        <a:p>
          <a:endParaRPr lang="en-US"/>
        </a:p>
      </dgm:t>
    </dgm:pt>
    <dgm:pt modelId="{49E0269E-732A-47F6-97ED-F67EADDADE84}" type="sibTrans" cxnId="{34BAB899-96C9-4181-8AE0-95BAADC3F04E}">
      <dgm:prSet/>
      <dgm:spPr/>
      <dgm:t>
        <a:bodyPr/>
        <a:lstStyle/>
        <a:p>
          <a:endParaRPr lang="en-US"/>
        </a:p>
      </dgm:t>
    </dgm:pt>
    <dgm:pt modelId="{4588FDB7-0C93-44F7-81E7-3802B6E9D0BC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Over $400,000 in </a:t>
          </a:r>
        </a:p>
        <a:p>
          <a:r>
            <a:rPr lang="en-US" b="1" dirty="0">
              <a:solidFill>
                <a:schemeClr val="bg1"/>
              </a:solidFill>
            </a:rPr>
            <a:t>State 9-1-1 Grants for</a:t>
          </a:r>
        </a:p>
        <a:p>
          <a:r>
            <a:rPr lang="en-US" b="1" dirty="0">
              <a:solidFill>
                <a:schemeClr val="bg1"/>
              </a:solidFill>
            </a:rPr>
            <a:t>Police and Dispatch</a:t>
          </a:r>
        </a:p>
      </dgm:t>
    </dgm:pt>
    <dgm:pt modelId="{7FC7AC0A-7BE3-49C3-AA01-5AB5271B6788}" type="parTrans" cxnId="{90D91E21-2A93-475F-9AC2-94F471B5C76A}">
      <dgm:prSet/>
      <dgm:spPr/>
      <dgm:t>
        <a:bodyPr/>
        <a:lstStyle/>
        <a:p>
          <a:endParaRPr lang="en-US"/>
        </a:p>
      </dgm:t>
    </dgm:pt>
    <dgm:pt modelId="{2608E2E3-3692-40CF-ABFA-99F70B1FE9F5}" type="sibTrans" cxnId="{90D91E21-2A93-475F-9AC2-94F471B5C76A}">
      <dgm:prSet/>
      <dgm:spPr/>
      <dgm:t>
        <a:bodyPr/>
        <a:lstStyle/>
        <a:p>
          <a:endParaRPr lang="en-US"/>
        </a:p>
      </dgm:t>
    </dgm:pt>
    <dgm:pt modelId="{B0E0D0D4-8B43-4A6E-B5AA-685411009B2C}" type="pres">
      <dgm:prSet presAssocID="{FBEB25A3-F852-4703-B710-E6232AAB5E87}" presName="diagram" presStyleCnt="0">
        <dgm:presLayoutVars>
          <dgm:dir/>
          <dgm:resizeHandles val="exact"/>
        </dgm:presLayoutVars>
      </dgm:prSet>
      <dgm:spPr/>
    </dgm:pt>
    <dgm:pt modelId="{B50A2E82-BAB7-43FC-8EC6-9F1E85187922}" type="pres">
      <dgm:prSet presAssocID="{6C32FF3A-369F-4868-AD4E-E173F901EB82}" presName="node" presStyleLbl="node1" presStyleIdx="0" presStyleCnt="6">
        <dgm:presLayoutVars>
          <dgm:bulletEnabled val="1"/>
        </dgm:presLayoutVars>
      </dgm:prSet>
      <dgm:spPr/>
    </dgm:pt>
    <dgm:pt modelId="{E94D5E30-036D-451F-BAA8-618D7BAA9739}" type="pres">
      <dgm:prSet presAssocID="{6671D64A-F6A8-4577-ADD8-FA3A8419F78B}" presName="sibTrans" presStyleCnt="0"/>
      <dgm:spPr/>
    </dgm:pt>
    <dgm:pt modelId="{B59B3493-580B-49BE-9319-E305659382C2}" type="pres">
      <dgm:prSet presAssocID="{495340B5-1A02-4355-90AB-112FAB5743E9}" presName="node" presStyleLbl="node1" presStyleIdx="1" presStyleCnt="6">
        <dgm:presLayoutVars>
          <dgm:bulletEnabled val="1"/>
        </dgm:presLayoutVars>
      </dgm:prSet>
      <dgm:spPr/>
    </dgm:pt>
    <dgm:pt modelId="{3D37BDC4-8A1C-4DCA-B28C-8CA3E3372E68}" type="pres">
      <dgm:prSet presAssocID="{D5318B6A-7330-43A5-9F36-76E850A33F02}" presName="sibTrans" presStyleCnt="0"/>
      <dgm:spPr/>
    </dgm:pt>
    <dgm:pt modelId="{CD1C3DA3-B6F5-426E-B962-193D83AD907A}" type="pres">
      <dgm:prSet presAssocID="{060AAA62-546C-4AD6-9182-08539EEBBCCC}" presName="node" presStyleLbl="node1" presStyleIdx="2" presStyleCnt="6">
        <dgm:presLayoutVars>
          <dgm:bulletEnabled val="1"/>
        </dgm:presLayoutVars>
      </dgm:prSet>
      <dgm:spPr/>
    </dgm:pt>
    <dgm:pt modelId="{85BD3AB2-7A1E-4CBC-A465-D9E992892131}" type="pres">
      <dgm:prSet presAssocID="{6B8C9D37-A28B-42DE-B9A0-A67814F57848}" presName="sibTrans" presStyleCnt="0"/>
      <dgm:spPr/>
    </dgm:pt>
    <dgm:pt modelId="{C917AE5D-2887-4AA2-B7A8-8E4FFCAC4CE6}" type="pres">
      <dgm:prSet presAssocID="{5FDD7D7D-79FB-44EE-AA12-D57C62329D0B}" presName="node" presStyleLbl="node1" presStyleIdx="3" presStyleCnt="6">
        <dgm:presLayoutVars>
          <dgm:bulletEnabled val="1"/>
        </dgm:presLayoutVars>
      </dgm:prSet>
      <dgm:spPr/>
    </dgm:pt>
    <dgm:pt modelId="{988CD219-0561-402B-AA56-2C7EC9CA1F92}" type="pres">
      <dgm:prSet presAssocID="{354D9981-9056-41F4-9F5E-CA0F77A0DD37}" presName="sibTrans" presStyleCnt="0"/>
      <dgm:spPr/>
    </dgm:pt>
    <dgm:pt modelId="{0FEF4226-5B57-43E7-9BD5-8324AB6B7007}" type="pres">
      <dgm:prSet presAssocID="{47B74DA1-1B85-4484-91A9-4557F52DDAE5}" presName="node" presStyleLbl="node1" presStyleIdx="4" presStyleCnt="6">
        <dgm:presLayoutVars>
          <dgm:bulletEnabled val="1"/>
        </dgm:presLayoutVars>
      </dgm:prSet>
      <dgm:spPr/>
    </dgm:pt>
    <dgm:pt modelId="{357FB751-768E-470D-A750-DAF689498889}" type="pres">
      <dgm:prSet presAssocID="{49E0269E-732A-47F6-97ED-F67EADDADE84}" presName="sibTrans" presStyleCnt="0"/>
      <dgm:spPr/>
    </dgm:pt>
    <dgm:pt modelId="{88D27E0A-82AC-4588-BBB3-2110651FDE38}" type="pres">
      <dgm:prSet presAssocID="{4588FDB7-0C93-44F7-81E7-3802B6E9D0BC}" presName="node" presStyleLbl="node1" presStyleIdx="5" presStyleCnt="6">
        <dgm:presLayoutVars>
          <dgm:bulletEnabled val="1"/>
        </dgm:presLayoutVars>
      </dgm:prSet>
      <dgm:spPr/>
    </dgm:pt>
  </dgm:ptLst>
  <dgm:cxnLst>
    <dgm:cxn modelId="{32780E1E-A7CB-46F6-84C0-90F47F41A7BE}" srcId="{FBEB25A3-F852-4703-B710-E6232AAB5E87}" destId="{5FDD7D7D-79FB-44EE-AA12-D57C62329D0B}" srcOrd="3" destOrd="0" parTransId="{0BFB04EB-0F40-4970-B0E7-7DB82AC7D0D4}" sibTransId="{354D9981-9056-41F4-9F5E-CA0F77A0DD37}"/>
    <dgm:cxn modelId="{90D91E21-2A93-475F-9AC2-94F471B5C76A}" srcId="{FBEB25A3-F852-4703-B710-E6232AAB5E87}" destId="{4588FDB7-0C93-44F7-81E7-3802B6E9D0BC}" srcOrd="5" destOrd="0" parTransId="{7FC7AC0A-7BE3-49C3-AA01-5AB5271B6788}" sibTransId="{2608E2E3-3692-40CF-ABFA-99F70B1FE9F5}"/>
    <dgm:cxn modelId="{EE3EF326-FA43-47A4-8DD4-6D968D833C90}" srcId="{FBEB25A3-F852-4703-B710-E6232AAB5E87}" destId="{060AAA62-546C-4AD6-9182-08539EEBBCCC}" srcOrd="2" destOrd="0" parTransId="{22A085C8-CD29-484D-B348-9D6E2FDD95E7}" sibTransId="{6B8C9D37-A28B-42DE-B9A0-A67814F57848}"/>
    <dgm:cxn modelId="{56845096-917F-4906-BDBC-B29FC6FE2CD7}" type="presOf" srcId="{5FDD7D7D-79FB-44EE-AA12-D57C62329D0B}" destId="{C917AE5D-2887-4AA2-B7A8-8E4FFCAC4CE6}" srcOrd="0" destOrd="0" presId="urn:microsoft.com/office/officeart/2005/8/layout/default"/>
    <dgm:cxn modelId="{34BAB899-96C9-4181-8AE0-95BAADC3F04E}" srcId="{FBEB25A3-F852-4703-B710-E6232AAB5E87}" destId="{47B74DA1-1B85-4484-91A9-4557F52DDAE5}" srcOrd="4" destOrd="0" parTransId="{CD475C93-947F-4BD7-8B1E-4746E31A2E14}" sibTransId="{49E0269E-732A-47F6-97ED-F67EADDADE84}"/>
    <dgm:cxn modelId="{43BD1A9D-9AEF-4F1F-B415-EB77B67FE432}" type="presOf" srcId="{4588FDB7-0C93-44F7-81E7-3802B6E9D0BC}" destId="{88D27E0A-82AC-4588-BBB3-2110651FDE38}" srcOrd="0" destOrd="0" presId="urn:microsoft.com/office/officeart/2005/8/layout/default"/>
    <dgm:cxn modelId="{01B3F5A2-33F0-4F3F-9855-EBE7C75B6DA5}" type="presOf" srcId="{6C32FF3A-369F-4868-AD4E-E173F901EB82}" destId="{B50A2E82-BAB7-43FC-8EC6-9F1E85187922}" srcOrd="0" destOrd="0" presId="urn:microsoft.com/office/officeart/2005/8/layout/default"/>
    <dgm:cxn modelId="{3D6243B1-B0C2-48D8-B251-5C2C80FFB9F1}" srcId="{FBEB25A3-F852-4703-B710-E6232AAB5E87}" destId="{495340B5-1A02-4355-90AB-112FAB5743E9}" srcOrd="1" destOrd="0" parTransId="{B5F40AF6-E7AF-4C59-8067-C5AF9ED8B206}" sibTransId="{D5318B6A-7330-43A5-9F36-76E850A33F02}"/>
    <dgm:cxn modelId="{E36060C2-D7EA-4B1A-B1EF-EF820D0D3F3D}" type="presOf" srcId="{495340B5-1A02-4355-90AB-112FAB5743E9}" destId="{B59B3493-580B-49BE-9319-E305659382C2}" srcOrd="0" destOrd="0" presId="urn:microsoft.com/office/officeart/2005/8/layout/default"/>
    <dgm:cxn modelId="{E65D56D1-4C04-410B-9B9A-DD16F1391488}" type="presOf" srcId="{FBEB25A3-F852-4703-B710-E6232AAB5E87}" destId="{B0E0D0D4-8B43-4A6E-B5AA-685411009B2C}" srcOrd="0" destOrd="0" presId="urn:microsoft.com/office/officeart/2005/8/layout/default"/>
    <dgm:cxn modelId="{5E4A5ED4-ABE0-4414-B756-16C8FBCBAB56}" srcId="{FBEB25A3-F852-4703-B710-E6232AAB5E87}" destId="{6C32FF3A-369F-4868-AD4E-E173F901EB82}" srcOrd="0" destOrd="0" parTransId="{1F0C5D62-CAA2-4D15-AFC1-E070DA7B4706}" sibTransId="{6671D64A-F6A8-4577-ADD8-FA3A8419F78B}"/>
    <dgm:cxn modelId="{F230CAF0-558A-4217-963A-C3DE92DDD0CB}" type="presOf" srcId="{060AAA62-546C-4AD6-9182-08539EEBBCCC}" destId="{CD1C3DA3-B6F5-426E-B962-193D83AD907A}" srcOrd="0" destOrd="0" presId="urn:microsoft.com/office/officeart/2005/8/layout/default"/>
    <dgm:cxn modelId="{EB82F2FE-568C-4948-8FA7-B2D24707AF3A}" type="presOf" srcId="{47B74DA1-1B85-4484-91A9-4557F52DDAE5}" destId="{0FEF4226-5B57-43E7-9BD5-8324AB6B7007}" srcOrd="0" destOrd="0" presId="urn:microsoft.com/office/officeart/2005/8/layout/default"/>
    <dgm:cxn modelId="{86667949-2FE0-4278-A851-5063A72FB7C3}" type="presParOf" srcId="{B0E0D0D4-8B43-4A6E-B5AA-685411009B2C}" destId="{B50A2E82-BAB7-43FC-8EC6-9F1E85187922}" srcOrd="0" destOrd="0" presId="urn:microsoft.com/office/officeart/2005/8/layout/default"/>
    <dgm:cxn modelId="{46456032-A334-4336-AB4C-76D47FD24BA2}" type="presParOf" srcId="{B0E0D0D4-8B43-4A6E-B5AA-685411009B2C}" destId="{E94D5E30-036D-451F-BAA8-618D7BAA9739}" srcOrd="1" destOrd="0" presId="urn:microsoft.com/office/officeart/2005/8/layout/default"/>
    <dgm:cxn modelId="{12E63655-C41E-4CB0-8E36-4EE31EB93529}" type="presParOf" srcId="{B0E0D0D4-8B43-4A6E-B5AA-685411009B2C}" destId="{B59B3493-580B-49BE-9319-E305659382C2}" srcOrd="2" destOrd="0" presId="urn:microsoft.com/office/officeart/2005/8/layout/default"/>
    <dgm:cxn modelId="{A7B718DF-0418-445D-BDE2-94FF815E6CD7}" type="presParOf" srcId="{B0E0D0D4-8B43-4A6E-B5AA-685411009B2C}" destId="{3D37BDC4-8A1C-4DCA-B28C-8CA3E3372E68}" srcOrd="3" destOrd="0" presId="urn:microsoft.com/office/officeart/2005/8/layout/default"/>
    <dgm:cxn modelId="{2C6C1584-F9A0-4188-9CB6-5735F62DEFA9}" type="presParOf" srcId="{B0E0D0D4-8B43-4A6E-B5AA-685411009B2C}" destId="{CD1C3DA3-B6F5-426E-B962-193D83AD907A}" srcOrd="4" destOrd="0" presId="urn:microsoft.com/office/officeart/2005/8/layout/default"/>
    <dgm:cxn modelId="{B960BBD7-24C6-4BB6-9824-1DBDF99AE541}" type="presParOf" srcId="{B0E0D0D4-8B43-4A6E-B5AA-685411009B2C}" destId="{85BD3AB2-7A1E-4CBC-A465-D9E992892131}" srcOrd="5" destOrd="0" presId="urn:microsoft.com/office/officeart/2005/8/layout/default"/>
    <dgm:cxn modelId="{0E748242-F3C9-4995-B51D-1268D61BF552}" type="presParOf" srcId="{B0E0D0D4-8B43-4A6E-B5AA-685411009B2C}" destId="{C917AE5D-2887-4AA2-B7A8-8E4FFCAC4CE6}" srcOrd="6" destOrd="0" presId="urn:microsoft.com/office/officeart/2005/8/layout/default"/>
    <dgm:cxn modelId="{C29387F1-4953-478D-83E5-9DD69E0FFC3F}" type="presParOf" srcId="{B0E0D0D4-8B43-4A6E-B5AA-685411009B2C}" destId="{988CD219-0561-402B-AA56-2C7EC9CA1F92}" srcOrd="7" destOrd="0" presId="urn:microsoft.com/office/officeart/2005/8/layout/default"/>
    <dgm:cxn modelId="{E5A7CAE8-419E-4358-86B1-E7911DB1450D}" type="presParOf" srcId="{B0E0D0D4-8B43-4A6E-B5AA-685411009B2C}" destId="{0FEF4226-5B57-43E7-9BD5-8324AB6B7007}" srcOrd="8" destOrd="0" presId="urn:microsoft.com/office/officeart/2005/8/layout/default"/>
    <dgm:cxn modelId="{92DBE5A6-FD52-4AA5-A9A5-74CEF5EF5161}" type="presParOf" srcId="{B0E0D0D4-8B43-4A6E-B5AA-685411009B2C}" destId="{357FB751-768E-470D-A750-DAF689498889}" srcOrd="9" destOrd="0" presId="urn:microsoft.com/office/officeart/2005/8/layout/default"/>
    <dgm:cxn modelId="{E43D4669-AA98-4BDE-A42F-C6843F71724E}" type="presParOf" srcId="{B0E0D0D4-8B43-4A6E-B5AA-685411009B2C}" destId="{88D27E0A-82AC-4588-BBB3-2110651FDE3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75B65F-B0D5-4E6A-ADC0-85D19075AE1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99C27A-B29A-4227-BC2E-521B04139B16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Town Manager and Finance Manager to continue to meet with Department Heads to refine budgets</a:t>
          </a:r>
        </a:p>
      </dgm:t>
    </dgm:pt>
    <dgm:pt modelId="{8ABBB721-FD5B-46BE-B537-5CE47D9688EA}" type="parTrans" cxnId="{5D60DEF8-6F98-4D28-8858-3B7A26242AA5}">
      <dgm:prSet/>
      <dgm:spPr/>
      <dgm:t>
        <a:bodyPr/>
        <a:lstStyle/>
        <a:p>
          <a:endParaRPr lang="en-US"/>
        </a:p>
      </dgm:t>
    </dgm:pt>
    <dgm:pt modelId="{E01CE269-A7AE-4960-8470-91B4D8108438}" type="sibTrans" cxnId="{5D60DEF8-6F98-4D28-8858-3B7A26242AA5}">
      <dgm:prSet/>
      <dgm:spPr/>
      <dgm:t>
        <a:bodyPr/>
        <a:lstStyle/>
        <a:p>
          <a:endParaRPr lang="en-US" dirty="0"/>
        </a:p>
      </dgm:t>
    </dgm:pt>
    <dgm:pt modelId="{C23F35DB-647B-4D35-91EA-3AD077A062DE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Nashoba Valley Technical High School Assessment to be released on </a:t>
          </a:r>
          <a:r>
            <a:rPr lang="en-US" b="1" u="sng" dirty="0">
              <a:solidFill>
                <a:schemeClr val="bg1"/>
              </a:solidFill>
            </a:rPr>
            <a:t>Feb. 1</a:t>
          </a:r>
          <a:r>
            <a:rPr lang="en-US" b="1" u="sng" baseline="30000" dirty="0">
              <a:solidFill>
                <a:schemeClr val="bg1"/>
              </a:solidFill>
            </a:rPr>
            <a:t>st</a:t>
          </a:r>
          <a:r>
            <a:rPr lang="en-US" b="1" u="sng" dirty="0">
              <a:solidFill>
                <a:schemeClr val="bg1"/>
              </a:solidFill>
            </a:rPr>
            <a:t> </a:t>
          </a:r>
          <a:endParaRPr lang="en-US" b="1" u="sng" dirty="0">
            <a:solidFill>
              <a:schemeClr val="bg1"/>
            </a:solidFill>
            <a:highlight>
              <a:srgbClr val="FFFF00"/>
            </a:highlight>
          </a:endParaRPr>
        </a:p>
      </dgm:t>
    </dgm:pt>
    <dgm:pt modelId="{F73A7D89-AB47-4B92-A5C5-873A8B9F7763}" type="parTrans" cxnId="{5550BB3C-4D2F-499F-8756-C5FE5CE97655}">
      <dgm:prSet/>
      <dgm:spPr/>
      <dgm:t>
        <a:bodyPr/>
        <a:lstStyle/>
        <a:p>
          <a:endParaRPr lang="en-US"/>
        </a:p>
      </dgm:t>
    </dgm:pt>
    <dgm:pt modelId="{905D3B2A-3476-4D99-B998-220AA73C6E59}" type="sibTrans" cxnId="{5550BB3C-4D2F-499F-8756-C5FE5CE97655}">
      <dgm:prSet/>
      <dgm:spPr/>
      <dgm:t>
        <a:bodyPr/>
        <a:lstStyle/>
        <a:p>
          <a:endParaRPr lang="en-US" dirty="0"/>
        </a:p>
      </dgm:t>
    </dgm:pt>
    <dgm:pt modelId="{5C75797E-B88F-4908-B56A-1B37EB51FFE3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Ayer Shirley Regional School FY 2025 Budget to be Presented to SB/Fin Com </a:t>
          </a:r>
          <a:r>
            <a:rPr lang="en-US" b="1" u="sng" dirty="0">
              <a:solidFill>
                <a:schemeClr val="bg1"/>
              </a:solidFill>
            </a:rPr>
            <a:t>Feb. 6</a:t>
          </a:r>
          <a:r>
            <a:rPr lang="en-US" b="1" u="sng" baseline="30000" dirty="0">
              <a:solidFill>
                <a:schemeClr val="bg1"/>
              </a:solidFill>
            </a:rPr>
            <a:t>th</a:t>
          </a:r>
          <a:r>
            <a:rPr lang="en-US" b="1" u="sng" dirty="0">
              <a:solidFill>
                <a:schemeClr val="bg1"/>
              </a:solidFill>
            </a:rPr>
            <a:t> </a:t>
          </a:r>
        </a:p>
      </dgm:t>
    </dgm:pt>
    <dgm:pt modelId="{9D7B94D5-D8D2-4855-8FDD-E2E75F3431A1}" type="parTrans" cxnId="{6047119B-C930-4AC0-A1C6-C7C048C8CFD8}">
      <dgm:prSet/>
      <dgm:spPr/>
      <dgm:t>
        <a:bodyPr/>
        <a:lstStyle/>
        <a:p>
          <a:endParaRPr lang="en-US"/>
        </a:p>
      </dgm:t>
    </dgm:pt>
    <dgm:pt modelId="{71D4E5AA-FEBF-4C24-B9EB-BD6AFAA61B27}" type="sibTrans" cxnId="{6047119B-C930-4AC0-A1C6-C7C048C8CFD8}">
      <dgm:prSet/>
      <dgm:spPr/>
      <dgm:t>
        <a:bodyPr/>
        <a:lstStyle/>
        <a:p>
          <a:endParaRPr lang="en-US" dirty="0"/>
        </a:p>
      </dgm:t>
    </dgm:pt>
    <dgm:pt modelId="{CDAE37EA-3083-4091-8078-974FC987869D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Union and Non-Union Contract Negotiations to Conclude in February/Early March</a:t>
          </a:r>
        </a:p>
      </dgm:t>
    </dgm:pt>
    <dgm:pt modelId="{B2871DBA-E467-4616-BBD4-824B87DAE344}" type="parTrans" cxnId="{3642DFFA-6726-4367-8295-A4D798508C2E}">
      <dgm:prSet/>
      <dgm:spPr/>
      <dgm:t>
        <a:bodyPr/>
        <a:lstStyle/>
        <a:p>
          <a:endParaRPr lang="en-US"/>
        </a:p>
      </dgm:t>
    </dgm:pt>
    <dgm:pt modelId="{3F4F91BD-2DBC-40F1-9BAC-3F04134D90F2}" type="sibTrans" cxnId="{3642DFFA-6726-4367-8295-A4D798508C2E}">
      <dgm:prSet/>
      <dgm:spPr/>
      <dgm:t>
        <a:bodyPr/>
        <a:lstStyle/>
        <a:p>
          <a:endParaRPr lang="en-US" dirty="0"/>
        </a:p>
      </dgm:t>
    </dgm:pt>
    <dgm:pt modelId="{9A327916-A178-4F62-9F0D-314EB2F145E0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SB Public Hearing on Setting the Water and Sewer Rates End of March/Early April</a:t>
          </a:r>
          <a:endParaRPr lang="en-US" b="1" i="1" dirty="0">
            <a:solidFill>
              <a:schemeClr val="bg1"/>
            </a:solidFill>
          </a:endParaRPr>
        </a:p>
      </dgm:t>
    </dgm:pt>
    <dgm:pt modelId="{AC1FEA52-48F1-4721-84CC-DA8644401D92}" type="parTrans" cxnId="{00C99429-1094-47E8-8C1D-124FDD2E54DA}">
      <dgm:prSet/>
      <dgm:spPr/>
      <dgm:t>
        <a:bodyPr/>
        <a:lstStyle/>
        <a:p>
          <a:endParaRPr lang="en-US"/>
        </a:p>
      </dgm:t>
    </dgm:pt>
    <dgm:pt modelId="{FEB9EBD8-032A-41B2-AB9B-F555DBF873FA}" type="sibTrans" cxnId="{00C99429-1094-47E8-8C1D-124FDD2E54DA}">
      <dgm:prSet/>
      <dgm:spPr/>
      <dgm:t>
        <a:bodyPr/>
        <a:lstStyle/>
        <a:p>
          <a:endParaRPr lang="en-US" dirty="0"/>
        </a:p>
      </dgm:t>
    </dgm:pt>
    <dgm:pt modelId="{CB4E16F3-D0F4-484B-8D13-05C8FAEFD61B}">
      <dgm:prSet/>
      <dgm:spPr/>
      <dgm:t>
        <a:bodyPr/>
        <a:lstStyle/>
        <a:p>
          <a:r>
            <a:rPr lang="en-US" b="1" u="sng" dirty="0">
              <a:solidFill>
                <a:schemeClr val="bg1"/>
              </a:solidFill>
            </a:rPr>
            <a:t>Annual Town Meeting </a:t>
          </a:r>
          <a:r>
            <a:rPr lang="en-US" b="1" u="none" dirty="0">
              <a:solidFill>
                <a:schemeClr val="bg1"/>
              </a:solidFill>
            </a:rPr>
            <a:t>to take place on </a:t>
          </a:r>
          <a:r>
            <a:rPr lang="en-US" b="1" u="sng" dirty="0">
              <a:solidFill>
                <a:schemeClr val="bg1"/>
              </a:solidFill>
            </a:rPr>
            <a:t>Monday, April 22, 2024 </a:t>
          </a:r>
        </a:p>
      </dgm:t>
    </dgm:pt>
    <dgm:pt modelId="{287912E1-0BE5-42EB-80D1-E6F056B56B38}" type="parTrans" cxnId="{82D65F94-D7EA-4CD0-AE74-5BFC1088485E}">
      <dgm:prSet/>
      <dgm:spPr/>
      <dgm:t>
        <a:bodyPr/>
        <a:lstStyle/>
        <a:p>
          <a:endParaRPr lang="en-US"/>
        </a:p>
      </dgm:t>
    </dgm:pt>
    <dgm:pt modelId="{49AF28BC-E1C5-4591-B349-66E148430527}" type="sibTrans" cxnId="{82D65F94-D7EA-4CD0-AE74-5BFC1088485E}">
      <dgm:prSet/>
      <dgm:spPr/>
      <dgm:t>
        <a:bodyPr/>
        <a:lstStyle/>
        <a:p>
          <a:endParaRPr lang="en-US"/>
        </a:p>
      </dgm:t>
    </dgm:pt>
    <dgm:pt modelId="{B78E9483-E42E-43BF-B4CB-5F1ED680ECF5}" type="pres">
      <dgm:prSet presAssocID="{2475B65F-B0D5-4E6A-ADC0-85D19075AE1E}" presName="Name0" presStyleCnt="0">
        <dgm:presLayoutVars>
          <dgm:dir/>
          <dgm:resizeHandles val="exact"/>
        </dgm:presLayoutVars>
      </dgm:prSet>
      <dgm:spPr/>
    </dgm:pt>
    <dgm:pt modelId="{92DB884B-3EA7-4B02-851D-BD7D84AFD3B9}" type="pres">
      <dgm:prSet presAssocID="{0D99C27A-B29A-4227-BC2E-521B04139B16}" presName="node" presStyleLbl="node1" presStyleIdx="0" presStyleCnt="6">
        <dgm:presLayoutVars>
          <dgm:bulletEnabled val="1"/>
        </dgm:presLayoutVars>
      </dgm:prSet>
      <dgm:spPr/>
    </dgm:pt>
    <dgm:pt modelId="{F66B9D9A-0C85-4108-86FF-DF45ADB64B4F}" type="pres">
      <dgm:prSet presAssocID="{E01CE269-A7AE-4960-8470-91B4D8108438}" presName="sibTrans" presStyleLbl="sibTrans1D1" presStyleIdx="0" presStyleCnt="5"/>
      <dgm:spPr/>
    </dgm:pt>
    <dgm:pt modelId="{F31617C3-0D83-48BE-BB82-BE272433A8FD}" type="pres">
      <dgm:prSet presAssocID="{E01CE269-A7AE-4960-8470-91B4D8108438}" presName="connectorText" presStyleLbl="sibTrans1D1" presStyleIdx="0" presStyleCnt="5"/>
      <dgm:spPr/>
    </dgm:pt>
    <dgm:pt modelId="{D0EBFF58-6BCE-4139-B0F0-96C9D0774EDF}" type="pres">
      <dgm:prSet presAssocID="{C23F35DB-647B-4D35-91EA-3AD077A062DE}" presName="node" presStyleLbl="node1" presStyleIdx="1" presStyleCnt="6">
        <dgm:presLayoutVars>
          <dgm:bulletEnabled val="1"/>
        </dgm:presLayoutVars>
      </dgm:prSet>
      <dgm:spPr/>
    </dgm:pt>
    <dgm:pt modelId="{589175C1-F19A-4E3F-B2BE-6C411D7103A9}" type="pres">
      <dgm:prSet presAssocID="{905D3B2A-3476-4D99-B998-220AA73C6E59}" presName="sibTrans" presStyleLbl="sibTrans1D1" presStyleIdx="1" presStyleCnt="5"/>
      <dgm:spPr/>
    </dgm:pt>
    <dgm:pt modelId="{925CED08-7E1C-4228-9D1F-FF0A35EC8580}" type="pres">
      <dgm:prSet presAssocID="{905D3B2A-3476-4D99-B998-220AA73C6E59}" presName="connectorText" presStyleLbl="sibTrans1D1" presStyleIdx="1" presStyleCnt="5"/>
      <dgm:spPr/>
    </dgm:pt>
    <dgm:pt modelId="{C5E4534D-198A-40BC-968D-D2751C224A28}" type="pres">
      <dgm:prSet presAssocID="{5C75797E-B88F-4908-B56A-1B37EB51FFE3}" presName="node" presStyleLbl="node1" presStyleIdx="2" presStyleCnt="6">
        <dgm:presLayoutVars>
          <dgm:bulletEnabled val="1"/>
        </dgm:presLayoutVars>
      </dgm:prSet>
      <dgm:spPr/>
    </dgm:pt>
    <dgm:pt modelId="{C6799A91-34A1-495D-9000-E03CC7ED6E52}" type="pres">
      <dgm:prSet presAssocID="{71D4E5AA-FEBF-4C24-B9EB-BD6AFAA61B27}" presName="sibTrans" presStyleLbl="sibTrans1D1" presStyleIdx="2" presStyleCnt="5"/>
      <dgm:spPr/>
    </dgm:pt>
    <dgm:pt modelId="{B271219F-4E2E-419B-A4FB-7E4CE4F1BAEC}" type="pres">
      <dgm:prSet presAssocID="{71D4E5AA-FEBF-4C24-B9EB-BD6AFAA61B27}" presName="connectorText" presStyleLbl="sibTrans1D1" presStyleIdx="2" presStyleCnt="5"/>
      <dgm:spPr/>
    </dgm:pt>
    <dgm:pt modelId="{2A143281-FA41-47BC-8869-38F9ADC27F85}" type="pres">
      <dgm:prSet presAssocID="{CDAE37EA-3083-4091-8078-974FC987869D}" presName="node" presStyleLbl="node1" presStyleIdx="3" presStyleCnt="6">
        <dgm:presLayoutVars>
          <dgm:bulletEnabled val="1"/>
        </dgm:presLayoutVars>
      </dgm:prSet>
      <dgm:spPr/>
    </dgm:pt>
    <dgm:pt modelId="{8F75D9CE-CC1C-4FF2-8019-E31CA690C1E1}" type="pres">
      <dgm:prSet presAssocID="{3F4F91BD-2DBC-40F1-9BAC-3F04134D90F2}" presName="sibTrans" presStyleLbl="sibTrans1D1" presStyleIdx="3" presStyleCnt="5"/>
      <dgm:spPr/>
    </dgm:pt>
    <dgm:pt modelId="{4C6452D8-9229-4685-8D45-DF27F5C47789}" type="pres">
      <dgm:prSet presAssocID="{3F4F91BD-2DBC-40F1-9BAC-3F04134D90F2}" presName="connectorText" presStyleLbl="sibTrans1D1" presStyleIdx="3" presStyleCnt="5"/>
      <dgm:spPr/>
    </dgm:pt>
    <dgm:pt modelId="{43B9EB09-63AC-46A2-B9DA-0726651253DB}" type="pres">
      <dgm:prSet presAssocID="{9A327916-A178-4F62-9F0D-314EB2F145E0}" presName="node" presStyleLbl="node1" presStyleIdx="4" presStyleCnt="6">
        <dgm:presLayoutVars>
          <dgm:bulletEnabled val="1"/>
        </dgm:presLayoutVars>
      </dgm:prSet>
      <dgm:spPr/>
    </dgm:pt>
    <dgm:pt modelId="{34137683-DE12-4E7C-A692-010AC4098307}" type="pres">
      <dgm:prSet presAssocID="{FEB9EBD8-032A-41B2-AB9B-F555DBF873FA}" presName="sibTrans" presStyleLbl="sibTrans1D1" presStyleIdx="4" presStyleCnt="5"/>
      <dgm:spPr/>
    </dgm:pt>
    <dgm:pt modelId="{828FE18F-8C6C-40CD-80A4-B54D79911A27}" type="pres">
      <dgm:prSet presAssocID="{FEB9EBD8-032A-41B2-AB9B-F555DBF873FA}" presName="connectorText" presStyleLbl="sibTrans1D1" presStyleIdx="4" presStyleCnt="5"/>
      <dgm:spPr/>
    </dgm:pt>
    <dgm:pt modelId="{0CA6FBF6-A8EE-42D7-8FD9-F107A916D3BF}" type="pres">
      <dgm:prSet presAssocID="{CB4E16F3-D0F4-484B-8D13-05C8FAEFD61B}" presName="node" presStyleLbl="node1" presStyleIdx="5" presStyleCnt="6">
        <dgm:presLayoutVars>
          <dgm:bulletEnabled val="1"/>
        </dgm:presLayoutVars>
      </dgm:prSet>
      <dgm:spPr/>
    </dgm:pt>
  </dgm:ptLst>
  <dgm:cxnLst>
    <dgm:cxn modelId="{3F1BD504-0A35-4497-A7FB-0E7B9E267679}" type="presOf" srcId="{CDAE37EA-3083-4091-8078-974FC987869D}" destId="{2A143281-FA41-47BC-8869-38F9ADC27F85}" srcOrd="0" destOrd="0" presId="urn:microsoft.com/office/officeart/2016/7/layout/RepeatingBendingProcessNew"/>
    <dgm:cxn modelId="{5AB25605-08F1-4C9B-9AE5-B3BBC47D20D3}" type="presOf" srcId="{FEB9EBD8-032A-41B2-AB9B-F555DBF873FA}" destId="{828FE18F-8C6C-40CD-80A4-B54D79911A27}" srcOrd="1" destOrd="0" presId="urn:microsoft.com/office/officeart/2016/7/layout/RepeatingBendingProcessNew"/>
    <dgm:cxn modelId="{4F6C7012-2620-4F4F-BF0F-69B6331EAAFB}" type="presOf" srcId="{5C75797E-B88F-4908-B56A-1B37EB51FFE3}" destId="{C5E4534D-198A-40BC-968D-D2751C224A28}" srcOrd="0" destOrd="0" presId="urn:microsoft.com/office/officeart/2016/7/layout/RepeatingBendingProcessNew"/>
    <dgm:cxn modelId="{96BCC523-3821-4F84-9F19-637617E697A6}" type="presOf" srcId="{71D4E5AA-FEBF-4C24-B9EB-BD6AFAA61B27}" destId="{C6799A91-34A1-495D-9000-E03CC7ED6E52}" srcOrd="0" destOrd="0" presId="urn:microsoft.com/office/officeart/2016/7/layout/RepeatingBendingProcessNew"/>
    <dgm:cxn modelId="{00C99429-1094-47E8-8C1D-124FDD2E54DA}" srcId="{2475B65F-B0D5-4E6A-ADC0-85D19075AE1E}" destId="{9A327916-A178-4F62-9F0D-314EB2F145E0}" srcOrd="4" destOrd="0" parTransId="{AC1FEA52-48F1-4721-84CC-DA8644401D92}" sibTransId="{FEB9EBD8-032A-41B2-AB9B-F555DBF873FA}"/>
    <dgm:cxn modelId="{5550BB3C-4D2F-499F-8756-C5FE5CE97655}" srcId="{2475B65F-B0D5-4E6A-ADC0-85D19075AE1E}" destId="{C23F35DB-647B-4D35-91EA-3AD077A062DE}" srcOrd="1" destOrd="0" parTransId="{F73A7D89-AB47-4B92-A5C5-873A8B9F7763}" sibTransId="{905D3B2A-3476-4D99-B998-220AA73C6E59}"/>
    <dgm:cxn modelId="{75E5C141-EE81-4C29-95CC-AB239E02336C}" type="presOf" srcId="{2475B65F-B0D5-4E6A-ADC0-85D19075AE1E}" destId="{B78E9483-E42E-43BF-B4CB-5F1ED680ECF5}" srcOrd="0" destOrd="0" presId="urn:microsoft.com/office/officeart/2016/7/layout/RepeatingBendingProcessNew"/>
    <dgm:cxn modelId="{AF93D548-F66B-4BBD-A44E-F440C9097D8A}" type="presOf" srcId="{CB4E16F3-D0F4-484B-8D13-05C8FAEFD61B}" destId="{0CA6FBF6-A8EE-42D7-8FD9-F107A916D3BF}" srcOrd="0" destOrd="0" presId="urn:microsoft.com/office/officeart/2016/7/layout/RepeatingBendingProcessNew"/>
    <dgm:cxn modelId="{FCE8CF6E-E6EC-48CD-AFE8-FB520418FCAF}" type="presOf" srcId="{0D99C27A-B29A-4227-BC2E-521B04139B16}" destId="{92DB884B-3EA7-4B02-851D-BD7D84AFD3B9}" srcOrd="0" destOrd="0" presId="urn:microsoft.com/office/officeart/2016/7/layout/RepeatingBendingProcessNew"/>
    <dgm:cxn modelId="{05B66256-33AB-461D-AEA3-2A40CF5751C6}" type="presOf" srcId="{C23F35DB-647B-4D35-91EA-3AD077A062DE}" destId="{D0EBFF58-6BCE-4139-B0F0-96C9D0774EDF}" srcOrd="0" destOrd="0" presId="urn:microsoft.com/office/officeart/2016/7/layout/RepeatingBendingProcessNew"/>
    <dgm:cxn modelId="{4B0EC579-DDD7-41FB-9488-3E42E17CAAAB}" type="presOf" srcId="{71D4E5AA-FEBF-4C24-B9EB-BD6AFAA61B27}" destId="{B271219F-4E2E-419B-A4FB-7E4CE4F1BAEC}" srcOrd="1" destOrd="0" presId="urn:microsoft.com/office/officeart/2016/7/layout/RepeatingBendingProcessNew"/>
    <dgm:cxn modelId="{82D65F94-D7EA-4CD0-AE74-5BFC1088485E}" srcId="{2475B65F-B0D5-4E6A-ADC0-85D19075AE1E}" destId="{CB4E16F3-D0F4-484B-8D13-05C8FAEFD61B}" srcOrd="5" destOrd="0" parTransId="{287912E1-0BE5-42EB-80D1-E6F056B56B38}" sibTransId="{49AF28BC-E1C5-4591-B349-66E148430527}"/>
    <dgm:cxn modelId="{6047119B-C930-4AC0-A1C6-C7C048C8CFD8}" srcId="{2475B65F-B0D5-4E6A-ADC0-85D19075AE1E}" destId="{5C75797E-B88F-4908-B56A-1B37EB51FFE3}" srcOrd="2" destOrd="0" parTransId="{9D7B94D5-D8D2-4855-8FDD-E2E75F3431A1}" sibTransId="{71D4E5AA-FEBF-4C24-B9EB-BD6AFAA61B27}"/>
    <dgm:cxn modelId="{E0922BA0-228A-42BD-B3EC-AA1FB9241556}" type="presOf" srcId="{9A327916-A178-4F62-9F0D-314EB2F145E0}" destId="{43B9EB09-63AC-46A2-B9DA-0726651253DB}" srcOrd="0" destOrd="0" presId="urn:microsoft.com/office/officeart/2016/7/layout/RepeatingBendingProcessNew"/>
    <dgm:cxn modelId="{8D1EF2BC-2B1A-4773-BA1E-71CA74030695}" type="presOf" srcId="{E01CE269-A7AE-4960-8470-91B4D8108438}" destId="{F31617C3-0D83-48BE-BB82-BE272433A8FD}" srcOrd="1" destOrd="0" presId="urn:microsoft.com/office/officeart/2016/7/layout/RepeatingBendingProcessNew"/>
    <dgm:cxn modelId="{CDEA9CC6-3772-42B4-AC47-08FE56C5641E}" type="presOf" srcId="{FEB9EBD8-032A-41B2-AB9B-F555DBF873FA}" destId="{34137683-DE12-4E7C-A692-010AC4098307}" srcOrd="0" destOrd="0" presId="urn:microsoft.com/office/officeart/2016/7/layout/RepeatingBendingProcessNew"/>
    <dgm:cxn modelId="{E8375AC7-C15D-49C6-8F64-7FB01306BFF4}" type="presOf" srcId="{905D3B2A-3476-4D99-B998-220AA73C6E59}" destId="{925CED08-7E1C-4228-9D1F-FF0A35EC8580}" srcOrd="1" destOrd="0" presId="urn:microsoft.com/office/officeart/2016/7/layout/RepeatingBendingProcessNew"/>
    <dgm:cxn modelId="{A4EB2ED3-97DB-4703-A391-EE655ECE92D1}" type="presOf" srcId="{3F4F91BD-2DBC-40F1-9BAC-3F04134D90F2}" destId="{8F75D9CE-CC1C-4FF2-8019-E31CA690C1E1}" srcOrd="0" destOrd="0" presId="urn:microsoft.com/office/officeart/2016/7/layout/RepeatingBendingProcessNew"/>
    <dgm:cxn modelId="{68B664EA-0590-470B-BC5A-9C4A64920554}" type="presOf" srcId="{3F4F91BD-2DBC-40F1-9BAC-3F04134D90F2}" destId="{4C6452D8-9229-4685-8D45-DF27F5C47789}" srcOrd="1" destOrd="0" presId="urn:microsoft.com/office/officeart/2016/7/layout/RepeatingBendingProcessNew"/>
    <dgm:cxn modelId="{129E4FEA-CAF9-4175-9AEE-541A7E34058F}" type="presOf" srcId="{E01CE269-A7AE-4960-8470-91B4D8108438}" destId="{F66B9D9A-0C85-4108-86FF-DF45ADB64B4F}" srcOrd="0" destOrd="0" presId="urn:microsoft.com/office/officeart/2016/7/layout/RepeatingBendingProcessNew"/>
    <dgm:cxn modelId="{FD50F8F6-4CE4-49A9-8441-15B877BDCAEF}" type="presOf" srcId="{905D3B2A-3476-4D99-B998-220AA73C6E59}" destId="{589175C1-F19A-4E3F-B2BE-6C411D7103A9}" srcOrd="0" destOrd="0" presId="urn:microsoft.com/office/officeart/2016/7/layout/RepeatingBendingProcessNew"/>
    <dgm:cxn modelId="{5D60DEF8-6F98-4D28-8858-3B7A26242AA5}" srcId="{2475B65F-B0D5-4E6A-ADC0-85D19075AE1E}" destId="{0D99C27A-B29A-4227-BC2E-521B04139B16}" srcOrd="0" destOrd="0" parTransId="{8ABBB721-FD5B-46BE-B537-5CE47D9688EA}" sibTransId="{E01CE269-A7AE-4960-8470-91B4D8108438}"/>
    <dgm:cxn modelId="{3642DFFA-6726-4367-8295-A4D798508C2E}" srcId="{2475B65F-B0D5-4E6A-ADC0-85D19075AE1E}" destId="{CDAE37EA-3083-4091-8078-974FC987869D}" srcOrd="3" destOrd="0" parTransId="{B2871DBA-E467-4616-BBD4-824B87DAE344}" sibTransId="{3F4F91BD-2DBC-40F1-9BAC-3F04134D90F2}"/>
    <dgm:cxn modelId="{89340557-FB6B-4423-A1A4-B2AAC2CAAFE1}" type="presParOf" srcId="{B78E9483-E42E-43BF-B4CB-5F1ED680ECF5}" destId="{92DB884B-3EA7-4B02-851D-BD7D84AFD3B9}" srcOrd="0" destOrd="0" presId="urn:microsoft.com/office/officeart/2016/7/layout/RepeatingBendingProcessNew"/>
    <dgm:cxn modelId="{72B8CAA5-E6F3-49C5-A426-86F290D8B0C1}" type="presParOf" srcId="{B78E9483-E42E-43BF-B4CB-5F1ED680ECF5}" destId="{F66B9D9A-0C85-4108-86FF-DF45ADB64B4F}" srcOrd="1" destOrd="0" presId="urn:microsoft.com/office/officeart/2016/7/layout/RepeatingBendingProcessNew"/>
    <dgm:cxn modelId="{D62B3FC5-5EBD-4FDA-986B-4F0B49A764E7}" type="presParOf" srcId="{F66B9D9A-0C85-4108-86FF-DF45ADB64B4F}" destId="{F31617C3-0D83-48BE-BB82-BE272433A8FD}" srcOrd="0" destOrd="0" presId="urn:microsoft.com/office/officeart/2016/7/layout/RepeatingBendingProcessNew"/>
    <dgm:cxn modelId="{6326431B-C534-4F98-9F7E-8630E467E758}" type="presParOf" srcId="{B78E9483-E42E-43BF-B4CB-5F1ED680ECF5}" destId="{D0EBFF58-6BCE-4139-B0F0-96C9D0774EDF}" srcOrd="2" destOrd="0" presId="urn:microsoft.com/office/officeart/2016/7/layout/RepeatingBendingProcessNew"/>
    <dgm:cxn modelId="{6DFBA73D-D086-48A4-A0E7-EEA921B338E2}" type="presParOf" srcId="{B78E9483-E42E-43BF-B4CB-5F1ED680ECF5}" destId="{589175C1-F19A-4E3F-B2BE-6C411D7103A9}" srcOrd="3" destOrd="0" presId="urn:microsoft.com/office/officeart/2016/7/layout/RepeatingBendingProcessNew"/>
    <dgm:cxn modelId="{01023D99-2558-4B67-9DAB-7E72F8C16745}" type="presParOf" srcId="{589175C1-F19A-4E3F-B2BE-6C411D7103A9}" destId="{925CED08-7E1C-4228-9D1F-FF0A35EC8580}" srcOrd="0" destOrd="0" presId="urn:microsoft.com/office/officeart/2016/7/layout/RepeatingBendingProcessNew"/>
    <dgm:cxn modelId="{9E01BFBA-DA87-4553-9F40-929320547FC4}" type="presParOf" srcId="{B78E9483-E42E-43BF-B4CB-5F1ED680ECF5}" destId="{C5E4534D-198A-40BC-968D-D2751C224A28}" srcOrd="4" destOrd="0" presId="urn:microsoft.com/office/officeart/2016/7/layout/RepeatingBendingProcessNew"/>
    <dgm:cxn modelId="{AEC18BB3-9679-4877-AD0F-F69F6281CABE}" type="presParOf" srcId="{B78E9483-E42E-43BF-B4CB-5F1ED680ECF5}" destId="{C6799A91-34A1-495D-9000-E03CC7ED6E52}" srcOrd="5" destOrd="0" presId="urn:microsoft.com/office/officeart/2016/7/layout/RepeatingBendingProcessNew"/>
    <dgm:cxn modelId="{98627702-FAD5-4C75-9FF7-EE15394253A9}" type="presParOf" srcId="{C6799A91-34A1-495D-9000-E03CC7ED6E52}" destId="{B271219F-4E2E-419B-A4FB-7E4CE4F1BAEC}" srcOrd="0" destOrd="0" presId="urn:microsoft.com/office/officeart/2016/7/layout/RepeatingBendingProcessNew"/>
    <dgm:cxn modelId="{D8FA37C4-5F57-4D5E-8F83-73781FA5618F}" type="presParOf" srcId="{B78E9483-E42E-43BF-B4CB-5F1ED680ECF5}" destId="{2A143281-FA41-47BC-8869-38F9ADC27F85}" srcOrd="6" destOrd="0" presId="urn:microsoft.com/office/officeart/2016/7/layout/RepeatingBendingProcessNew"/>
    <dgm:cxn modelId="{392B395D-1D15-4297-9EFC-18E5898F1D9E}" type="presParOf" srcId="{B78E9483-E42E-43BF-B4CB-5F1ED680ECF5}" destId="{8F75D9CE-CC1C-4FF2-8019-E31CA690C1E1}" srcOrd="7" destOrd="0" presId="urn:microsoft.com/office/officeart/2016/7/layout/RepeatingBendingProcessNew"/>
    <dgm:cxn modelId="{01312908-F28F-4DBF-8469-52FDBF969663}" type="presParOf" srcId="{8F75D9CE-CC1C-4FF2-8019-E31CA690C1E1}" destId="{4C6452D8-9229-4685-8D45-DF27F5C47789}" srcOrd="0" destOrd="0" presId="urn:microsoft.com/office/officeart/2016/7/layout/RepeatingBendingProcessNew"/>
    <dgm:cxn modelId="{4F2620BB-F6A2-4274-B1E2-68330CB37484}" type="presParOf" srcId="{B78E9483-E42E-43BF-B4CB-5F1ED680ECF5}" destId="{43B9EB09-63AC-46A2-B9DA-0726651253DB}" srcOrd="8" destOrd="0" presId="urn:microsoft.com/office/officeart/2016/7/layout/RepeatingBendingProcessNew"/>
    <dgm:cxn modelId="{89218952-6B46-4A7D-903A-2711B40CAE00}" type="presParOf" srcId="{B78E9483-E42E-43BF-B4CB-5F1ED680ECF5}" destId="{34137683-DE12-4E7C-A692-010AC4098307}" srcOrd="9" destOrd="0" presId="urn:microsoft.com/office/officeart/2016/7/layout/RepeatingBendingProcessNew"/>
    <dgm:cxn modelId="{911BAB3D-90BD-41E4-BE18-8B76A3CB1739}" type="presParOf" srcId="{34137683-DE12-4E7C-A692-010AC4098307}" destId="{828FE18F-8C6C-40CD-80A4-B54D79911A27}" srcOrd="0" destOrd="0" presId="urn:microsoft.com/office/officeart/2016/7/layout/RepeatingBendingProcessNew"/>
    <dgm:cxn modelId="{D16EAC4C-34DA-4149-8730-A9A2C36B61A8}" type="presParOf" srcId="{B78E9483-E42E-43BF-B4CB-5F1ED680ECF5}" destId="{0CA6FBF6-A8EE-42D7-8FD9-F107A916D3BF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A2E82-BAB7-43FC-8EC6-9F1E85187922}">
      <dsp:nvSpPr>
        <dsp:cNvPr id="0" name=""/>
        <dsp:cNvSpPr/>
      </dsp:nvSpPr>
      <dsp:spPr>
        <a:xfrm>
          <a:off x="995299" y="3001"/>
          <a:ext cx="2172667" cy="130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DPW secured $1 million in MassDOT Grants for the West Main Street Bridge</a:t>
          </a:r>
        </a:p>
      </dsp:txBody>
      <dsp:txXfrm>
        <a:off x="995299" y="3001"/>
        <a:ext cx="2172667" cy="1303600"/>
      </dsp:txXfrm>
    </dsp:sp>
    <dsp:sp modelId="{B59B3493-580B-49BE-9319-E305659382C2}">
      <dsp:nvSpPr>
        <dsp:cNvPr id="0" name=""/>
        <dsp:cNvSpPr/>
      </dsp:nvSpPr>
      <dsp:spPr>
        <a:xfrm>
          <a:off x="3385233" y="3001"/>
          <a:ext cx="2172667" cy="130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Unused Tax Levy Capacity has grown from $2,449 in FY 2012 to $3,851,329 in FY 2024</a:t>
          </a:r>
        </a:p>
      </dsp:txBody>
      <dsp:txXfrm>
        <a:off x="3385233" y="3001"/>
        <a:ext cx="2172667" cy="1303600"/>
      </dsp:txXfrm>
    </dsp:sp>
    <dsp:sp modelId="{CD1C3DA3-B6F5-426E-B962-193D83AD907A}">
      <dsp:nvSpPr>
        <dsp:cNvPr id="0" name=""/>
        <dsp:cNvSpPr/>
      </dsp:nvSpPr>
      <dsp:spPr>
        <a:xfrm>
          <a:off x="995299" y="1523868"/>
          <a:ext cx="2172667" cy="1303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Solar New Metering Agreement initiated in FY 2013 has saved over $1.5 million or 42% in energy costs due to the solar net metering credits.</a:t>
          </a:r>
        </a:p>
      </dsp:txBody>
      <dsp:txXfrm>
        <a:off x="995299" y="1523868"/>
        <a:ext cx="2172667" cy="1303600"/>
      </dsp:txXfrm>
    </dsp:sp>
    <dsp:sp modelId="{C917AE5D-2887-4AA2-B7A8-8E4FFCAC4CE6}">
      <dsp:nvSpPr>
        <dsp:cNvPr id="0" name=""/>
        <dsp:cNvSpPr/>
      </dsp:nvSpPr>
      <dsp:spPr>
        <a:xfrm>
          <a:off x="3385233" y="1523868"/>
          <a:ext cx="2172667" cy="1303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Facilities Department obtained $151,530 Green Communities Grant for various Town-wide energy efficiency projects.</a:t>
          </a:r>
        </a:p>
      </dsp:txBody>
      <dsp:txXfrm>
        <a:off x="3385233" y="1523868"/>
        <a:ext cx="2172667" cy="1303600"/>
      </dsp:txXfrm>
    </dsp:sp>
    <dsp:sp modelId="{0FEF4226-5B57-43E7-9BD5-8324AB6B7007}">
      <dsp:nvSpPr>
        <dsp:cNvPr id="0" name=""/>
        <dsp:cNvSpPr/>
      </dsp:nvSpPr>
      <dsp:spPr>
        <a:xfrm>
          <a:off x="995299" y="3044735"/>
          <a:ext cx="2172667" cy="13036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solidFill>
                <a:schemeClr val="bg1"/>
              </a:solidFill>
            </a:rPr>
            <a:t>DPW obtained $500,000 Complete Streets Grant for Sandy Pond Road</a:t>
          </a:r>
        </a:p>
      </dsp:txBody>
      <dsp:txXfrm>
        <a:off x="995299" y="3044735"/>
        <a:ext cx="2172667" cy="1303600"/>
      </dsp:txXfrm>
    </dsp:sp>
    <dsp:sp modelId="{88D27E0A-82AC-4588-BBB3-2110651FDE38}">
      <dsp:nvSpPr>
        <dsp:cNvPr id="0" name=""/>
        <dsp:cNvSpPr/>
      </dsp:nvSpPr>
      <dsp:spPr>
        <a:xfrm>
          <a:off x="3385233" y="3044735"/>
          <a:ext cx="2172667" cy="130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Over $400,000 in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State 9-1-1 Grants for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Police and Dispatch</a:t>
          </a:r>
        </a:p>
      </dsp:txBody>
      <dsp:txXfrm>
        <a:off x="3385233" y="3044735"/>
        <a:ext cx="2172667" cy="1303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B9D9A-0C85-4108-86FF-DF45ADB64B4F}">
      <dsp:nvSpPr>
        <dsp:cNvPr id="0" name=""/>
        <dsp:cNvSpPr/>
      </dsp:nvSpPr>
      <dsp:spPr>
        <a:xfrm>
          <a:off x="3600919" y="713599"/>
          <a:ext cx="551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49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862114" y="756408"/>
        <a:ext cx="29104" cy="5820"/>
      </dsp:txXfrm>
    </dsp:sp>
    <dsp:sp modelId="{92DB884B-3EA7-4B02-851D-BD7D84AFD3B9}">
      <dsp:nvSpPr>
        <dsp:cNvPr id="0" name=""/>
        <dsp:cNvSpPr/>
      </dsp:nvSpPr>
      <dsp:spPr>
        <a:xfrm>
          <a:off x="1071871" y="64"/>
          <a:ext cx="2530848" cy="15185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4" tIns="130174" rIns="124014" bIns="13017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Town Manager and Finance Manager to continue to meet with Department Heads to refine budgets</a:t>
          </a:r>
        </a:p>
      </dsp:txBody>
      <dsp:txXfrm>
        <a:off x="1071871" y="64"/>
        <a:ext cx="2530848" cy="1518508"/>
      </dsp:txXfrm>
    </dsp:sp>
    <dsp:sp modelId="{589175C1-F19A-4E3F-B2BE-6C411D7103A9}">
      <dsp:nvSpPr>
        <dsp:cNvPr id="0" name=""/>
        <dsp:cNvSpPr/>
      </dsp:nvSpPr>
      <dsp:spPr>
        <a:xfrm>
          <a:off x="6713862" y="713599"/>
          <a:ext cx="551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495" y="45720"/>
              </a:lnTo>
            </a:path>
          </a:pathLst>
        </a:custGeom>
        <a:noFill/>
        <a:ln w="6350" cap="flat" cmpd="sng" algn="ctr">
          <a:solidFill>
            <a:schemeClr val="accent2">
              <a:hueOff val="-1278249"/>
              <a:satOff val="-1705"/>
              <a:lumOff val="-509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6975057" y="756408"/>
        <a:ext cx="29104" cy="5820"/>
      </dsp:txXfrm>
    </dsp:sp>
    <dsp:sp modelId="{D0EBFF58-6BCE-4139-B0F0-96C9D0774EDF}">
      <dsp:nvSpPr>
        <dsp:cNvPr id="0" name=""/>
        <dsp:cNvSpPr/>
      </dsp:nvSpPr>
      <dsp:spPr>
        <a:xfrm>
          <a:off x="4184814" y="64"/>
          <a:ext cx="2530848" cy="1518508"/>
        </a:xfrm>
        <a:prstGeom prst="rect">
          <a:avLst/>
        </a:prstGeom>
        <a:solidFill>
          <a:schemeClr val="accent2">
            <a:hueOff val="-1022600"/>
            <a:satOff val="-1364"/>
            <a:lumOff val="-4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4" tIns="130174" rIns="124014" bIns="13017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Nashoba Valley Technical High School Assessment to be released on </a:t>
          </a:r>
          <a:r>
            <a:rPr lang="en-US" sz="1800" b="1" u="sng" kern="1200" dirty="0">
              <a:solidFill>
                <a:schemeClr val="bg1"/>
              </a:solidFill>
            </a:rPr>
            <a:t>Feb. 1</a:t>
          </a:r>
          <a:r>
            <a:rPr lang="en-US" sz="1800" b="1" u="sng" kern="1200" baseline="30000" dirty="0">
              <a:solidFill>
                <a:schemeClr val="bg1"/>
              </a:solidFill>
            </a:rPr>
            <a:t>st</a:t>
          </a:r>
          <a:r>
            <a:rPr lang="en-US" sz="1800" b="1" u="sng" kern="1200" dirty="0">
              <a:solidFill>
                <a:schemeClr val="bg1"/>
              </a:solidFill>
            </a:rPr>
            <a:t> </a:t>
          </a:r>
          <a:endParaRPr lang="en-US" sz="1800" b="1" u="sng" kern="1200" dirty="0">
            <a:solidFill>
              <a:schemeClr val="bg1"/>
            </a:solidFill>
            <a:highlight>
              <a:srgbClr val="FFFF00"/>
            </a:highlight>
          </a:endParaRPr>
        </a:p>
      </dsp:txBody>
      <dsp:txXfrm>
        <a:off x="4184814" y="64"/>
        <a:ext cx="2530848" cy="1518508"/>
      </dsp:txXfrm>
    </dsp:sp>
    <dsp:sp modelId="{C6799A91-34A1-495D-9000-E03CC7ED6E52}">
      <dsp:nvSpPr>
        <dsp:cNvPr id="0" name=""/>
        <dsp:cNvSpPr/>
      </dsp:nvSpPr>
      <dsp:spPr>
        <a:xfrm>
          <a:off x="2337295" y="1516773"/>
          <a:ext cx="6225886" cy="551495"/>
        </a:xfrm>
        <a:custGeom>
          <a:avLst/>
          <a:gdLst/>
          <a:ahLst/>
          <a:cxnLst/>
          <a:rect l="0" t="0" r="0" b="0"/>
          <a:pathLst>
            <a:path>
              <a:moveTo>
                <a:pt x="6225886" y="0"/>
              </a:moveTo>
              <a:lnTo>
                <a:pt x="6225886" y="292847"/>
              </a:lnTo>
              <a:lnTo>
                <a:pt x="0" y="292847"/>
              </a:lnTo>
              <a:lnTo>
                <a:pt x="0" y="551495"/>
              </a:lnTo>
            </a:path>
          </a:pathLst>
        </a:custGeom>
        <a:noFill/>
        <a:ln w="6350" cap="flat" cmpd="sng" algn="ctr">
          <a:solidFill>
            <a:schemeClr val="accent2">
              <a:hueOff val="-2556499"/>
              <a:satOff val="-3410"/>
              <a:lumOff val="-1019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293912" y="1789610"/>
        <a:ext cx="312651" cy="5820"/>
      </dsp:txXfrm>
    </dsp:sp>
    <dsp:sp modelId="{C5E4534D-198A-40BC-968D-D2751C224A28}">
      <dsp:nvSpPr>
        <dsp:cNvPr id="0" name=""/>
        <dsp:cNvSpPr/>
      </dsp:nvSpPr>
      <dsp:spPr>
        <a:xfrm>
          <a:off x="7297757" y="64"/>
          <a:ext cx="2530848" cy="1518508"/>
        </a:xfrm>
        <a:prstGeom prst="rect">
          <a:avLst/>
        </a:prstGeom>
        <a:solidFill>
          <a:schemeClr val="accent2">
            <a:hueOff val="-2045199"/>
            <a:satOff val="-2728"/>
            <a:lumOff val="-8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4" tIns="130174" rIns="124014" bIns="13017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Ayer Shirley Regional School FY 2025 Budget to be Presented to SB/Fin Com </a:t>
          </a:r>
          <a:r>
            <a:rPr lang="en-US" sz="1800" b="1" u="sng" kern="1200" dirty="0">
              <a:solidFill>
                <a:schemeClr val="bg1"/>
              </a:solidFill>
            </a:rPr>
            <a:t>Feb. 6</a:t>
          </a:r>
          <a:r>
            <a:rPr lang="en-US" sz="1800" b="1" u="sng" kern="1200" baseline="30000" dirty="0">
              <a:solidFill>
                <a:schemeClr val="bg1"/>
              </a:solidFill>
            </a:rPr>
            <a:t>th</a:t>
          </a:r>
          <a:r>
            <a:rPr lang="en-US" sz="1800" b="1" u="sng" kern="1200" dirty="0">
              <a:solidFill>
                <a:schemeClr val="bg1"/>
              </a:solidFill>
            </a:rPr>
            <a:t> </a:t>
          </a:r>
        </a:p>
      </dsp:txBody>
      <dsp:txXfrm>
        <a:off x="7297757" y="64"/>
        <a:ext cx="2530848" cy="1518508"/>
      </dsp:txXfrm>
    </dsp:sp>
    <dsp:sp modelId="{8F75D9CE-CC1C-4FF2-8019-E31CA690C1E1}">
      <dsp:nvSpPr>
        <dsp:cNvPr id="0" name=""/>
        <dsp:cNvSpPr/>
      </dsp:nvSpPr>
      <dsp:spPr>
        <a:xfrm>
          <a:off x="3600919" y="2814202"/>
          <a:ext cx="551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495" y="45720"/>
              </a:lnTo>
            </a:path>
          </a:pathLst>
        </a:custGeom>
        <a:noFill/>
        <a:ln w="6350" cap="flat" cmpd="sng" algn="ctr">
          <a:solidFill>
            <a:schemeClr val="accent2">
              <a:hueOff val="-3834748"/>
              <a:satOff val="-5115"/>
              <a:lumOff val="-1529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862114" y="2857012"/>
        <a:ext cx="29104" cy="5820"/>
      </dsp:txXfrm>
    </dsp:sp>
    <dsp:sp modelId="{2A143281-FA41-47BC-8869-38F9ADC27F85}">
      <dsp:nvSpPr>
        <dsp:cNvPr id="0" name=""/>
        <dsp:cNvSpPr/>
      </dsp:nvSpPr>
      <dsp:spPr>
        <a:xfrm>
          <a:off x="1071871" y="2100668"/>
          <a:ext cx="2530848" cy="1518508"/>
        </a:xfrm>
        <a:prstGeom prst="rect">
          <a:avLst/>
        </a:prstGeom>
        <a:solidFill>
          <a:schemeClr val="accent2">
            <a:hueOff val="-3067798"/>
            <a:satOff val="-4092"/>
            <a:lumOff val="-12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4" tIns="130174" rIns="124014" bIns="13017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Union and Non-Union Contract Negotiations to Conclude in February/Early March</a:t>
          </a:r>
        </a:p>
      </dsp:txBody>
      <dsp:txXfrm>
        <a:off x="1071871" y="2100668"/>
        <a:ext cx="2530848" cy="1518508"/>
      </dsp:txXfrm>
    </dsp:sp>
    <dsp:sp modelId="{34137683-DE12-4E7C-A692-010AC4098307}">
      <dsp:nvSpPr>
        <dsp:cNvPr id="0" name=""/>
        <dsp:cNvSpPr/>
      </dsp:nvSpPr>
      <dsp:spPr>
        <a:xfrm>
          <a:off x="6713862" y="2814202"/>
          <a:ext cx="5514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1495" y="45720"/>
              </a:lnTo>
            </a:path>
          </a:pathLst>
        </a:custGeom>
        <a:noFill/>
        <a:ln w="6350" cap="flat" cmpd="sng" algn="ctr">
          <a:solidFill>
            <a:schemeClr val="accent2">
              <a:hueOff val="-5112997"/>
              <a:satOff val="-6820"/>
              <a:lumOff val="-2039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6975057" y="2857012"/>
        <a:ext cx="29104" cy="5820"/>
      </dsp:txXfrm>
    </dsp:sp>
    <dsp:sp modelId="{43B9EB09-63AC-46A2-B9DA-0726651253DB}">
      <dsp:nvSpPr>
        <dsp:cNvPr id="0" name=""/>
        <dsp:cNvSpPr/>
      </dsp:nvSpPr>
      <dsp:spPr>
        <a:xfrm>
          <a:off x="4184814" y="2100668"/>
          <a:ext cx="2530848" cy="1518508"/>
        </a:xfrm>
        <a:prstGeom prst="rect">
          <a:avLst/>
        </a:prstGeom>
        <a:solidFill>
          <a:schemeClr val="accent2">
            <a:hueOff val="-4090398"/>
            <a:satOff val="-5456"/>
            <a:lumOff val="-16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4" tIns="130174" rIns="124014" bIns="13017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SB Public Hearing on Setting the Water and Sewer Rates End of March/Early April</a:t>
          </a:r>
          <a:endParaRPr lang="en-US" sz="1800" b="1" i="1" kern="1200" dirty="0">
            <a:solidFill>
              <a:schemeClr val="bg1"/>
            </a:solidFill>
          </a:endParaRPr>
        </a:p>
      </dsp:txBody>
      <dsp:txXfrm>
        <a:off x="4184814" y="2100668"/>
        <a:ext cx="2530848" cy="1518508"/>
      </dsp:txXfrm>
    </dsp:sp>
    <dsp:sp modelId="{0CA6FBF6-A8EE-42D7-8FD9-F107A916D3BF}">
      <dsp:nvSpPr>
        <dsp:cNvPr id="0" name=""/>
        <dsp:cNvSpPr/>
      </dsp:nvSpPr>
      <dsp:spPr>
        <a:xfrm>
          <a:off x="7297757" y="2100668"/>
          <a:ext cx="2530848" cy="1518508"/>
        </a:xfrm>
        <a:prstGeom prst="rect">
          <a:avLst/>
        </a:prstGeom>
        <a:solidFill>
          <a:schemeClr val="accent2">
            <a:hueOff val="-5112997"/>
            <a:satOff val="-6820"/>
            <a:lumOff val="-20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4" tIns="130174" rIns="124014" bIns="13017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>
              <a:solidFill>
                <a:schemeClr val="bg1"/>
              </a:solidFill>
            </a:rPr>
            <a:t>Annual Town Meeting </a:t>
          </a:r>
          <a:r>
            <a:rPr lang="en-US" sz="1800" b="1" u="none" kern="1200" dirty="0">
              <a:solidFill>
                <a:schemeClr val="bg1"/>
              </a:solidFill>
            </a:rPr>
            <a:t>to take place on </a:t>
          </a:r>
          <a:r>
            <a:rPr lang="en-US" sz="1800" b="1" u="sng" kern="1200" dirty="0">
              <a:solidFill>
                <a:schemeClr val="bg1"/>
              </a:solidFill>
            </a:rPr>
            <a:t>Monday, April 22, 2024 </a:t>
          </a:r>
        </a:p>
      </dsp:txBody>
      <dsp:txXfrm>
        <a:off x="7297757" y="2100668"/>
        <a:ext cx="2530848" cy="1518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4BC926-6116-4174-809D-79DE40409A1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EC5983-FD59-42AE-9AB4-BC627EC036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2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7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3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5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243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8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50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50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6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0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6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9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0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7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9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45E4C3F-3E7C-46D6-A1EF-B39A377EBBC7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468ABA4-C58E-4DB1-B6AF-838C54E3D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11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M@ayer.ma.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0F9F-FE54-4B7E-A2B6-FEF84FBBE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533402"/>
            <a:ext cx="12271513" cy="16419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>
                <a:latin typeface="Franklin Gothic Heavy" panose="020B0903020102020204" pitchFamily="34" charset="0"/>
                <a:ea typeface="Dotum" panose="020B0503020000020004" pitchFamily="34" charset="-127"/>
              </a:rPr>
              <a:t>Town of Ayer</a:t>
            </a:r>
            <a:br>
              <a:rPr lang="en-US" sz="4000" b="1" dirty="0">
                <a:latin typeface="Franklin Gothic Heavy" panose="020B0903020102020204" pitchFamily="34" charset="0"/>
                <a:ea typeface="Dotum" panose="020B0503020000020004" pitchFamily="34" charset="-127"/>
              </a:rPr>
            </a:br>
            <a:r>
              <a:rPr lang="en-US" sz="4000" b="1" dirty="0">
                <a:latin typeface="Franklin Gothic Heavy" panose="020B0903020102020204" pitchFamily="34" charset="0"/>
                <a:ea typeface="Dotum" panose="020B0503020000020004" pitchFamily="34" charset="-127"/>
              </a:rPr>
              <a:t>Initial Presentation of the FY 2025 Omnibus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95E16-0A8E-4CB5-8638-8A7A49AAC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0549" y="2683512"/>
            <a:ext cx="8237110" cy="38099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Robert A. Pontbriand, Town Manager</a:t>
            </a:r>
            <a:br>
              <a:rPr lang="en-US" sz="2400" b="1" dirty="0">
                <a:solidFill>
                  <a:schemeClr val="tx1"/>
                </a:solidFill>
                <a:latin typeface="Franklin Gothic Medium Cond" panose="020B060603040202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Carly M. Antonellis, Assistant Town Manager</a:t>
            </a:r>
            <a:br>
              <a:rPr lang="en-US" sz="2400" b="1" dirty="0">
                <a:solidFill>
                  <a:schemeClr val="tx1"/>
                </a:solidFill>
                <a:latin typeface="Franklin Gothic Medium Cond" panose="020B060603040202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Barbara M. Tierney, Finance Manager – Treas/Tax Coll</a:t>
            </a:r>
          </a:p>
          <a:p>
            <a:endParaRPr lang="en-US" sz="24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r>
              <a:rPr lang="en-US" sz="2400" b="1" u="sng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January 24, 2024</a:t>
            </a:r>
            <a:b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Public Presentation to the </a:t>
            </a:r>
            <a:br>
              <a:rPr lang="en-US" sz="2400" b="1" dirty="0">
                <a:solidFill>
                  <a:schemeClr val="tx1"/>
                </a:solidFill>
                <a:latin typeface="Franklin Gothic Medium Cond" panose="020B060603040202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Ayer Select Board and Finance Committee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050FD4D-B68B-B502-DBFC-7C02F56AC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41" y="3636010"/>
            <a:ext cx="2857500" cy="2857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66BF25-599C-CD4F-141E-8A63B1C8B114}"/>
              </a:ext>
            </a:extLst>
          </p:cNvPr>
          <p:cNvCxnSpPr/>
          <p:nvPr/>
        </p:nvCxnSpPr>
        <p:spPr>
          <a:xfrm>
            <a:off x="1433111" y="2154230"/>
            <a:ext cx="991616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21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C333-DC15-4F60-9534-6ED74919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64" y="429264"/>
            <a:ext cx="5398052" cy="2506972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sz="72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Franklin Gothic Heavy" panose="020B0903020102020204" pitchFamily="34" charset="0"/>
              </a:rPr>
              <a:t>Wage Analysis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8F10B4-45D0-8B01-3835-F591C14DF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247934"/>
              </p:ext>
            </p:extLst>
          </p:nvPr>
        </p:nvGraphicFramePr>
        <p:xfrm>
          <a:off x="3588026" y="641557"/>
          <a:ext cx="9114183" cy="511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C8D1AD-59DB-2A42-9082-C889E4505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0439"/>
              </p:ext>
            </p:extLst>
          </p:nvPr>
        </p:nvGraphicFramePr>
        <p:xfrm>
          <a:off x="288235" y="3136346"/>
          <a:ext cx="4003538" cy="187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6513">
                  <a:extLst>
                    <a:ext uri="{9D8B030D-6E8A-4147-A177-3AD203B41FA5}">
                      <a16:colId xmlns:a16="http://schemas.microsoft.com/office/drawing/2014/main" val="3024479674"/>
                    </a:ext>
                  </a:extLst>
                </a:gridCol>
                <a:gridCol w="1997025">
                  <a:extLst>
                    <a:ext uri="{9D8B030D-6E8A-4147-A177-3AD203B41FA5}">
                      <a16:colId xmlns:a16="http://schemas.microsoft.com/office/drawing/2014/main" val="3806390509"/>
                    </a:ext>
                  </a:extLst>
                </a:gridCol>
              </a:tblGrid>
              <a:tr h="37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Police and Fire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58.61%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294291"/>
                  </a:ext>
                </a:extLst>
              </a:tr>
              <a:tr h="37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DPW and Other Public Safety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13.44%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738720"/>
                  </a:ext>
                </a:extLst>
              </a:tr>
              <a:tr h="37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Human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2.50%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072488"/>
                  </a:ext>
                </a:extLst>
              </a:tr>
              <a:tr h="37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Culture &amp; Recreation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6.75%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26582"/>
                  </a:ext>
                </a:extLst>
              </a:tr>
              <a:tr h="37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General Government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Franklin Gothic Demi Cond" panose="020B0706030402020204" pitchFamily="34" charset="0"/>
                        </a:rPr>
                        <a:t>18.70%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321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14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C333-DC15-4F60-9534-6ED74919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064" y="429264"/>
            <a:ext cx="5398052" cy="2506972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sz="72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Franklin Gothic Heavy" panose="020B0903020102020204" pitchFamily="34" charset="0"/>
              </a:rPr>
              <a:t>Expense Analysis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8F10B4-45D0-8B01-3835-F591C14DF10D}"/>
              </a:ext>
            </a:extLst>
          </p:cNvPr>
          <p:cNvGraphicFramePr>
            <a:graphicFrameLocks/>
          </p:cNvGraphicFramePr>
          <p:nvPr/>
        </p:nvGraphicFramePr>
        <p:xfrm>
          <a:off x="3588026" y="641557"/>
          <a:ext cx="9114183" cy="511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E2BA7E8-C069-C21D-3169-12F53F7F31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135785"/>
              </p:ext>
            </p:extLst>
          </p:nvPr>
        </p:nvGraphicFramePr>
        <p:xfrm>
          <a:off x="4966148" y="1227655"/>
          <a:ext cx="6357938" cy="4084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062704-1520-9B1C-9440-F2CEC0BA4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89406"/>
              </p:ext>
            </p:extLst>
          </p:nvPr>
        </p:nvGraphicFramePr>
        <p:xfrm>
          <a:off x="650004" y="3148529"/>
          <a:ext cx="3673518" cy="170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2959">
                  <a:extLst>
                    <a:ext uri="{9D8B030D-6E8A-4147-A177-3AD203B41FA5}">
                      <a16:colId xmlns:a16="http://schemas.microsoft.com/office/drawing/2014/main" val="2723799959"/>
                    </a:ext>
                  </a:extLst>
                </a:gridCol>
                <a:gridCol w="1250559">
                  <a:extLst>
                    <a:ext uri="{9D8B030D-6E8A-4147-A177-3AD203B41FA5}">
                      <a16:colId xmlns:a16="http://schemas.microsoft.com/office/drawing/2014/main" val="558550002"/>
                    </a:ext>
                  </a:extLst>
                </a:gridCol>
              </a:tblGrid>
              <a:tr h="42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Franklin Gothic Demi Cond" panose="020B0706030402020204" pitchFamily="34" charset="0"/>
                        </a:rPr>
                        <a:t>WAGES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Franklin Gothic Demi Cond" panose="020B0706030402020204" pitchFamily="34" charset="0"/>
                        </a:rPr>
                        <a:t>48.78%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013562"/>
                  </a:ext>
                </a:extLst>
              </a:tr>
              <a:tr h="42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Franklin Gothic Demi Cond" panose="020B0706030402020204" pitchFamily="34" charset="0"/>
                        </a:rPr>
                        <a:t>BENEFITS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Franklin Gothic Demi Cond" panose="020B0706030402020204" pitchFamily="34" charset="0"/>
                        </a:rPr>
                        <a:t>27.12%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87394"/>
                  </a:ext>
                </a:extLst>
              </a:tr>
              <a:tr h="42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Franklin Gothic Demi Cond" panose="020B0706030402020204" pitchFamily="34" charset="0"/>
                        </a:rPr>
                        <a:t>DEBT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Franklin Gothic Demi Cond" panose="020B0706030402020204" pitchFamily="34" charset="0"/>
                        </a:rPr>
                        <a:t>6.28%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138262"/>
                  </a:ext>
                </a:extLst>
              </a:tr>
              <a:tr h="42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Franklin Gothic Demi Cond" panose="020B0706030402020204" pitchFamily="34" charset="0"/>
                        </a:rPr>
                        <a:t>OTHER EXP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Franklin Gothic Demi Cond" panose="020B0706030402020204" pitchFamily="34" charset="0"/>
                        </a:rPr>
                        <a:t>17.82%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Demi Cond" panose="020B070603040202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481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576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BB5A1-AD8F-42F5-9CF2-3DCF53A2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21" y="609018"/>
            <a:ext cx="11816591" cy="102871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b="1" dirty="0">
                <a:latin typeface="Franklin Gothic Heavy" panose="020B0903020102020204" pitchFamily="34" charset="0"/>
              </a:rPr>
              <a:t>Next Steps in the </a:t>
            </a:r>
            <a:br>
              <a:rPr lang="en-US" b="1" dirty="0">
                <a:latin typeface="Franklin Gothic Heavy" panose="020B0903020102020204" pitchFamily="34" charset="0"/>
              </a:rPr>
            </a:br>
            <a:r>
              <a:rPr lang="en-US" b="1" dirty="0">
                <a:latin typeface="Franklin Gothic Heavy" panose="020B0903020102020204" pitchFamily="34" charset="0"/>
              </a:rPr>
              <a:t>FY 2025 Budget Process</a:t>
            </a:r>
          </a:p>
        </p:txBody>
      </p:sp>
      <p:graphicFrame>
        <p:nvGraphicFramePr>
          <p:cNvPr id="28" name="TextBox 2">
            <a:extLst>
              <a:ext uri="{FF2B5EF4-FFF2-40B4-BE49-F238E27FC236}">
                <a16:creationId xmlns:a16="http://schemas.microsoft.com/office/drawing/2014/main" id="{4747F259-9C8A-4F05-8BCD-871F673CB7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0517"/>
              </p:ext>
            </p:extLst>
          </p:nvPr>
        </p:nvGraphicFramePr>
        <p:xfrm>
          <a:off x="532744" y="2112673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93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D77D416-66F5-413A-9B46-6289471B3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139700" dist="508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BC0334-7E8F-49EE-B61E-DF61E34A8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3" y="166559"/>
            <a:ext cx="409286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dirty="0">
                <a:latin typeface="Franklin Gothic Heavy" panose="020B0903020102020204" pitchFamily="34" charset="0"/>
              </a:rPr>
              <a:t>Questions and Further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0B66D-30F0-4E9F-8D38-9D392B7374D0}"/>
              </a:ext>
            </a:extLst>
          </p:cNvPr>
          <p:cNvSpPr txBox="1"/>
          <p:nvPr/>
        </p:nvSpPr>
        <p:spPr>
          <a:xfrm>
            <a:off x="642826" y="1492122"/>
            <a:ext cx="3350356" cy="4647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</a:pPr>
            <a: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Franklin Gothic Demi Cond" panose="020B0706030402020204" pitchFamily="34" charset="0"/>
              </a:rPr>
              <a:t>For more information about the FY 2025 Budget:</a:t>
            </a:r>
          </a:p>
          <a:p>
            <a:pPr marL="342900" indent="-2286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Franklin Gothic Demi Cond" panose="020B0706030402020204" pitchFamily="34" charset="0"/>
              </a:rPr>
              <a:t>Visit the Town Manager’s “2025 Budget Page” on the Town’s Website at</a:t>
            </a:r>
          </a:p>
          <a:p>
            <a:pPr marL="342900" indent="-2286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Franklin Gothic Demi Cond" panose="020B0706030402020204" pitchFamily="34" charset="0"/>
              </a:rPr>
              <a:t>w</a:t>
            </a:r>
            <a: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rPr>
              <a:t>ww.</a:t>
            </a:r>
            <a:r>
              <a:rPr lang="en-US" sz="2600" b="1" u="sng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rPr>
              <a:t>ayer.ma.us/budget</a:t>
            </a:r>
          </a:p>
          <a:p>
            <a:pPr indent="-2286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2600" b="1" cap="small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  <a:latin typeface="Franklin Gothic Demi Cond" panose="020B0706030402020204" pitchFamily="34" charset="0"/>
            </a:endParaRPr>
          </a:p>
          <a:p>
            <a:pPr marL="342900" indent="-2286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Franklin Gothic Demi Cond" panose="020B0706030402020204" pitchFamily="34" charset="0"/>
              </a:rPr>
              <a:t>Contact the Town manager at </a:t>
            </a:r>
            <a:b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Franklin Gothic Demi Cond" panose="020B0706030402020204" pitchFamily="34" charset="0"/>
              </a:rPr>
            </a:br>
            <a: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Franklin Gothic Demi Cond" panose="020B0706030402020204" pitchFamily="34" charset="0"/>
              </a:rPr>
              <a:t>(978) 772-8220 or  </a:t>
            </a:r>
            <a: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Franklin Gothic Demi Cond" panose="020B0706030402020204" pitchFamily="34" charset="0"/>
                <a:hlinkClick r:id="rId3"/>
              </a:rPr>
              <a:t>TM@ayer.ma.us</a:t>
            </a:r>
            <a:r>
              <a:rPr lang="en-US" sz="2600" b="1" cap="small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latin typeface="Franklin Gothic Demi Cond" panose="020B0706030402020204" pitchFamily="34" charset="0"/>
              </a:rPr>
              <a:t> </a:t>
            </a:r>
          </a:p>
          <a:p>
            <a:pPr marL="342900" indent="-228600"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2600" b="1" cap="small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  <a:latin typeface="Franklin Gothic Demi Cond" panose="020B0706030402020204" pitchFamily="34" charset="0"/>
            </a:endParaRPr>
          </a:p>
          <a:p>
            <a:pPr defTabSz="9144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100000"/>
            </a:pPr>
            <a:endParaRPr lang="en-US" sz="1500" cap="small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4800000" scaled="0"/>
              </a:gra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04E5E1-39DC-4BDE-B21F-AF0A95E88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8558" y="0"/>
            <a:ext cx="8003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6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bg2">
                <a:lumMod val="75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24EC97C7-6116-4E4B-9857-873258C98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99031"/>
            <a:ext cx="12212521" cy="1146683"/>
          </a:xfrm>
          <a:custGeom>
            <a:avLst/>
            <a:gdLst>
              <a:gd name="connsiteX0" fmla="*/ 0 w 12212521"/>
              <a:gd name="connsiteY0" fmla="*/ 0 h 1146683"/>
              <a:gd name="connsiteX1" fmla="*/ 825799 w 12212521"/>
              <a:gd name="connsiteY1" fmla="*/ 0 h 1146683"/>
              <a:gd name="connsiteX2" fmla="*/ 1529473 w 12212521"/>
              <a:gd name="connsiteY2" fmla="*/ 0 h 1146683"/>
              <a:gd name="connsiteX3" fmla="*/ 2355272 w 12212521"/>
              <a:gd name="connsiteY3" fmla="*/ 0 h 1146683"/>
              <a:gd name="connsiteX4" fmla="*/ 2936821 w 12212521"/>
              <a:gd name="connsiteY4" fmla="*/ 0 h 1146683"/>
              <a:gd name="connsiteX5" fmla="*/ 3640494 w 12212521"/>
              <a:gd name="connsiteY5" fmla="*/ 0 h 1146683"/>
              <a:gd name="connsiteX6" fmla="*/ 4222043 w 12212521"/>
              <a:gd name="connsiteY6" fmla="*/ 0 h 1146683"/>
              <a:gd name="connsiteX7" fmla="*/ 4803592 w 12212521"/>
              <a:gd name="connsiteY7" fmla="*/ 0 h 1146683"/>
              <a:gd name="connsiteX8" fmla="*/ 5385140 w 12212521"/>
              <a:gd name="connsiteY8" fmla="*/ 0 h 1146683"/>
              <a:gd name="connsiteX9" fmla="*/ 5600313 w 12212521"/>
              <a:gd name="connsiteY9" fmla="*/ 0 h 1146683"/>
              <a:gd name="connsiteX10" fmla="*/ 6303987 w 12212521"/>
              <a:gd name="connsiteY10" fmla="*/ 0 h 1146683"/>
              <a:gd name="connsiteX11" fmla="*/ 6519160 w 12212521"/>
              <a:gd name="connsiteY11" fmla="*/ 0 h 1146683"/>
              <a:gd name="connsiteX12" fmla="*/ 7100709 w 12212521"/>
              <a:gd name="connsiteY12" fmla="*/ 0 h 1146683"/>
              <a:gd name="connsiteX13" fmla="*/ 7926508 w 12212521"/>
              <a:gd name="connsiteY13" fmla="*/ 0 h 1146683"/>
              <a:gd name="connsiteX14" fmla="*/ 8752307 w 12212521"/>
              <a:gd name="connsiteY14" fmla="*/ 0 h 1146683"/>
              <a:gd name="connsiteX15" fmla="*/ 9455981 w 12212521"/>
              <a:gd name="connsiteY15" fmla="*/ 0 h 1146683"/>
              <a:gd name="connsiteX16" fmla="*/ 9915404 w 12212521"/>
              <a:gd name="connsiteY16" fmla="*/ 0 h 1146683"/>
              <a:gd name="connsiteX17" fmla="*/ 10130577 w 12212521"/>
              <a:gd name="connsiteY17" fmla="*/ 0 h 1146683"/>
              <a:gd name="connsiteX18" fmla="*/ 10590000 w 12212521"/>
              <a:gd name="connsiteY18" fmla="*/ 0 h 1146683"/>
              <a:gd name="connsiteX19" fmla="*/ 11293674 w 12212521"/>
              <a:gd name="connsiteY19" fmla="*/ 0 h 1146683"/>
              <a:gd name="connsiteX20" fmla="*/ 12212521 w 12212521"/>
              <a:gd name="connsiteY20" fmla="*/ 0 h 1146683"/>
              <a:gd name="connsiteX21" fmla="*/ 12212521 w 12212521"/>
              <a:gd name="connsiteY21" fmla="*/ 538941 h 1146683"/>
              <a:gd name="connsiteX22" fmla="*/ 12212521 w 12212521"/>
              <a:gd name="connsiteY22" fmla="*/ 1146683 h 1146683"/>
              <a:gd name="connsiteX23" fmla="*/ 11386722 w 12212521"/>
              <a:gd name="connsiteY23" fmla="*/ 1146683 h 1146683"/>
              <a:gd name="connsiteX24" fmla="*/ 10683048 w 12212521"/>
              <a:gd name="connsiteY24" fmla="*/ 1146683 h 1146683"/>
              <a:gd name="connsiteX25" fmla="*/ 10467875 w 12212521"/>
              <a:gd name="connsiteY25" fmla="*/ 1146683 h 1146683"/>
              <a:gd name="connsiteX26" fmla="*/ 9642076 w 12212521"/>
              <a:gd name="connsiteY26" fmla="*/ 1146683 h 1146683"/>
              <a:gd name="connsiteX27" fmla="*/ 9182653 w 12212521"/>
              <a:gd name="connsiteY27" fmla="*/ 1146683 h 1146683"/>
              <a:gd name="connsiteX28" fmla="*/ 8478979 w 12212521"/>
              <a:gd name="connsiteY28" fmla="*/ 1146683 h 1146683"/>
              <a:gd name="connsiteX29" fmla="*/ 8263806 w 12212521"/>
              <a:gd name="connsiteY29" fmla="*/ 1146683 h 1146683"/>
              <a:gd name="connsiteX30" fmla="*/ 7438007 w 12212521"/>
              <a:gd name="connsiteY30" fmla="*/ 1146683 h 1146683"/>
              <a:gd name="connsiteX31" fmla="*/ 6978583 w 12212521"/>
              <a:gd name="connsiteY31" fmla="*/ 1146683 h 1146683"/>
              <a:gd name="connsiteX32" fmla="*/ 6397035 w 12212521"/>
              <a:gd name="connsiteY32" fmla="*/ 1146683 h 1146683"/>
              <a:gd name="connsiteX33" fmla="*/ 6059737 w 12212521"/>
              <a:gd name="connsiteY33" fmla="*/ 1146683 h 1146683"/>
              <a:gd name="connsiteX34" fmla="*/ 5356063 w 12212521"/>
              <a:gd name="connsiteY34" fmla="*/ 1146683 h 1146683"/>
              <a:gd name="connsiteX35" fmla="*/ 4530264 w 12212521"/>
              <a:gd name="connsiteY35" fmla="*/ 1146683 h 1146683"/>
              <a:gd name="connsiteX36" fmla="*/ 4070840 w 12212521"/>
              <a:gd name="connsiteY36" fmla="*/ 1146683 h 1146683"/>
              <a:gd name="connsiteX37" fmla="*/ 3245041 w 12212521"/>
              <a:gd name="connsiteY37" fmla="*/ 1146683 h 1146683"/>
              <a:gd name="connsiteX38" fmla="*/ 2663493 w 12212521"/>
              <a:gd name="connsiteY38" fmla="*/ 1146683 h 1146683"/>
              <a:gd name="connsiteX39" fmla="*/ 1837694 w 12212521"/>
              <a:gd name="connsiteY39" fmla="*/ 1146683 h 1146683"/>
              <a:gd name="connsiteX40" fmla="*/ 1011895 w 12212521"/>
              <a:gd name="connsiteY40" fmla="*/ 1146683 h 1146683"/>
              <a:gd name="connsiteX41" fmla="*/ 674596 w 12212521"/>
              <a:gd name="connsiteY41" fmla="*/ 1146683 h 1146683"/>
              <a:gd name="connsiteX42" fmla="*/ 0 w 12212521"/>
              <a:gd name="connsiteY42" fmla="*/ 1146683 h 1146683"/>
              <a:gd name="connsiteX43" fmla="*/ 0 w 12212521"/>
              <a:gd name="connsiteY43" fmla="*/ 573342 h 1146683"/>
              <a:gd name="connsiteX44" fmla="*/ 0 w 12212521"/>
              <a:gd name="connsiteY44" fmla="*/ 0 h 114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212521" h="1146683" fill="none" extrusionOk="0">
                <a:moveTo>
                  <a:pt x="0" y="0"/>
                </a:moveTo>
                <a:cubicBezTo>
                  <a:pt x="264126" y="-10367"/>
                  <a:pt x="652797" y="45825"/>
                  <a:pt x="825799" y="0"/>
                </a:cubicBezTo>
                <a:cubicBezTo>
                  <a:pt x="998801" y="-45825"/>
                  <a:pt x="1285071" y="40338"/>
                  <a:pt x="1529473" y="0"/>
                </a:cubicBezTo>
                <a:cubicBezTo>
                  <a:pt x="1773875" y="-40338"/>
                  <a:pt x="2108557" y="54366"/>
                  <a:pt x="2355272" y="0"/>
                </a:cubicBezTo>
                <a:cubicBezTo>
                  <a:pt x="2601987" y="-54366"/>
                  <a:pt x="2794917" y="65316"/>
                  <a:pt x="2936821" y="0"/>
                </a:cubicBezTo>
                <a:cubicBezTo>
                  <a:pt x="3078725" y="-65316"/>
                  <a:pt x="3485341" y="65541"/>
                  <a:pt x="3640494" y="0"/>
                </a:cubicBezTo>
                <a:cubicBezTo>
                  <a:pt x="3795647" y="-65541"/>
                  <a:pt x="3966751" y="21923"/>
                  <a:pt x="4222043" y="0"/>
                </a:cubicBezTo>
                <a:cubicBezTo>
                  <a:pt x="4477335" y="-21923"/>
                  <a:pt x="4598284" y="12751"/>
                  <a:pt x="4803592" y="0"/>
                </a:cubicBezTo>
                <a:cubicBezTo>
                  <a:pt x="5008900" y="-12751"/>
                  <a:pt x="5159310" y="25811"/>
                  <a:pt x="5385140" y="0"/>
                </a:cubicBezTo>
                <a:cubicBezTo>
                  <a:pt x="5610970" y="-25811"/>
                  <a:pt x="5494766" y="4714"/>
                  <a:pt x="5600313" y="0"/>
                </a:cubicBezTo>
                <a:cubicBezTo>
                  <a:pt x="5705860" y="-4714"/>
                  <a:pt x="5988383" y="22903"/>
                  <a:pt x="6303987" y="0"/>
                </a:cubicBezTo>
                <a:cubicBezTo>
                  <a:pt x="6619591" y="-22903"/>
                  <a:pt x="6421434" y="11875"/>
                  <a:pt x="6519160" y="0"/>
                </a:cubicBezTo>
                <a:cubicBezTo>
                  <a:pt x="6616886" y="-11875"/>
                  <a:pt x="6981551" y="62005"/>
                  <a:pt x="7100709" y="0"/>
                </a:cubicBezTo>
                <a:cubicBezTo>
                  <a:pt x="7219867" y="-62005"/>
                  <a:pt x="7757048" y="27832"/>
                  <a:pt x="7926508" y="0"/>
                </a:cubicBezTo>
                <a:cubicBezTo>
                  <a:pt x="8095968" y="-27832"/>
                  <a:pt x="8422414" y="4156"/>
                  <a:pt x="8752307" y="0"/>
                </a:cubicBezTo>
                <a:cubicBezTo>
                  <a:pt x="9082200" y="-4156"/>
                  <a:pt x="9270533" y="47131"/>
                  <a:pt x="9455981" y="0"/>
                </a:cubicBezTo>
                <a:cubicBezTo>
                  <a:pt x="9641429" y="-47131"/>
                  <a:pt x="9725187" y="20930"/>
                  <a:pt x="9915404" y="0"/>
                </a:cubicBezTo>
                <a:cubicBezTo>
                  <a:pt x="10105621" y="-20930"/>
                  <a:pt x="10032704" y="19316"/>
                  <a:pt x="10130577" y="0"/>
                </a:cubicBezTo>
                <a:cubicBezTo>
                  <a:pt x="10228450" y="-19316"/>
                  <a:pt x="10489186" y="29638"/>
                  <a:pt x="10590000" y="0"/>
                </a:cubicBezTo>
                <a:cubicBezTo>
                  <a:pt x="10690814" y="-29638"/>
                  <a:pt x="11097863" y="36529"/>
                  <a:pt x="11293674" y="0"/>
                </a:cubicBezTo>
                <a:cubicBezTo>
                  <a:pt x="11489485" y="-36529"/>
                  <a:pt x="11782394" y="98429"/>
                  <a:pt x="12212521" y="0"/>
                </a:cubicBezTo>
                <a:cubicBezTo>
                  <a:pt x="12223505" y="209205"/>
                  <a:pt x="12192126" y="366021"/>
                  <a:pt x="12212521" y="538941"/>
                </a:cubicBezTo>
                <a:cubicBezTo>
                  <a:pt x="12232916" y="711861"/>
                  <a:pt x="12142764" y="1001509"/>
                  <a:pt x="12212521" y="1146683"/>
                </a:cubicBezTo>
                <a:cubicBezTo>
                  <a:pt x="11953173" y="1154092"/>
                  <a:pt x="11676565" y="1062235"/>
                  <a:pt x="11386722" y="1146683"/>
                </a:cubicBezTo>
                <a:cubicBezTo>
                  <a:pt x="11096879" y="1231131"/>
                  <a:pt x="10874539" y="1068590"/>
                  <a:pt x="10683048" y="1146683"/>
                </a:cubicBezTo>
                <a:cubicBezTo>
                  <a:pt x="10491557" y="1224776"/>
                  <a:pt x="10539416" y="1124667"/>
                  <a:pt x="10467875" y="1146683"/>
                </a:cubicBezTo>
                <a:cubicBezTo>
                  <a:pt x="10396334" y="1168699"/>
                  <a:pt x="9814291" y="1089669"/>
                  <a:pt x="9642076" y="1146683"/>
                </a:cubicBezTo>
                <a:cubicBezTo>
                  <a:pt x="9469861" y="1203697"/>
                  <a:pt x="9355467" y="1145974"/>
                  <a:pt x="9182653" y="1146683"/>
                </a:cubicBezTo>
                <a:cubicBezTo>
                  <a:pt x="9009839" y="1147392"/>
                  <a:pt x="8658753" y="1133253"/>
                  <a:pt x="8478979" y="1146683"/>
                </a:cubicBezTo>
                <a:cubicBezTo>
                  <a:pt x="8299205" y="1160113"/>
                  <a:pt x="8332423" y="1140645"/>
                  <a:pt x="8263806" y="1146683"/>
                </a:cubicBezTo>
                <a:cubicBezTo>
                  <a:pt x="8195189" y="1152721"/>
                  <a:pt x="7745684" y="1047603"/>
                  <a:pt x="7438007" y="1146683"/>
                </a:cubicBezTo>
                <a:cubicBezTo>
                  <a:pt x="7130330" y="1245763"/>
                  <a:pt x="7153924" y="1144613"/>
                  <a:pt x="6978583" y="1146683"/>
                </a:cubicBezTo>
                <a:cubicBezTo>
                  <a:pt x="6803242" y="1148753"/>
                  <a:pt x="6564816" y="1129802"/>
                  <a:pt x="6397035" y="1146683"/>
                </a:cubicBezTo>
                <a:cubicBezTo>
                  <a:pt x="6229254" y="1163564"/>
                  <a:pt x="6189807" y="1107098"/>
                  <a:pt x="6059737" y="1146683"/>
                </a:cubicBezTo>
                <a:cubicBezTo>
                  <a:pt x="5929667" y="1186268"/>
                  <a:pt x="5686213" y="1123398"/>
                  <a:pt x="5356063" y="1146683"/>
                </a:cubicBezTo>
                <a:cubicBezTo>
                  <a:pt x="5025913" y="1169968"/>
                  <a:pt x="4809881" y="1093962"/>
                  <a:pt x="4530264" y="1146683"/>
                </a:cubicBezTo>
                <a:cubicBezTo>
                  <a:pt x="4250647" y="1199404"/>
                  <a:pt x="4166096" y="1121105"/>
                  <a:pt x="4070840" y="1146683"/>
                </a:cubicBezTo>
                <a:cubicBezTo>
                  <a:pt x="3975584" y="1172261"/>
                  <a:pt x="3504922" y="1100647"/>
                  <a:pt x="3245041" y="1146683"/>
                </a:cubicBezTo>
                <a:cubicBezTo>
                  <a:pt x="2985160" y="1192719"/>
                  <a:pt x="2938622" y="1115234"/>
                  <a:pt x="2663493" y="1146683"/>
                </a:cubicBezTo>
                <a:cubicBezTo>
                  <a:pt x="2388364" y="1178132"/>
                  <a:pt x="2242739" y="1117186"/>
                  <a:pt x="1837694" y="1146683"/>
                </a:cubicBezTo>
                <a:cubicBezTo>
                  <a:pt x="1432649" y="1176180"/>
                  <a:pt x="1364107" y="1103653"/>
                  <a:pt x="1011895" y="1146683"/>
                </a:cubicBezTo>
                <a:cubicBezTo>
                  <a:pt x="659683" y="1189713"/>
                  <a:pt x="810150" y="1135214"/>
                  <a:pt x="674596" y="1146683"/>
                </a:cubicBezTo>
                <a:cubicBezTo>
                  <a:pt x="539042" y="1158152"/>
                  <a:pt x="257084" y="1095036"/>
                  <a:pt x="0" y="1146683"/>
                </a:cubicBezTo>
                <a:cubicBezTo>
                  <a:pt x="-30198" y="860694"/>
                  <a:pt x="64966" y="843889"/>
                  <a:pt x="0" y="573342"/>
                </a:cubicBezTo>
                <a:cubicBezTo>
                  <a:pt x="-64966" y="302795"/>
                  <a:pt x="24919" y="169588"/>
                  <a:pt x="0" y="0"/>
                </a:cubicBezTo>
                <a:close/>
              </a:path>
              <a:path w="12212521" h="1146683" stroke="0" extrusionOk="0">
                <a:moveTo>
                  <a:pt x="0" y="0"/>
                </a:moveTo>
                <a:cubicBezTo>
                  <a:pt x="222379" y="-13450"/>
                  <a:pt x="338350" y="33254"/>
                  <a:pt x="459423" y="0"/>
                </a:cubicBezTo>
                <a:cubicBezTo>
                  <a:pt x="580496" y="-33254"/>
                  <a:pt x="575006" y="15973"/>
                  <a:pt x="674596" y="0"/>
                </a:cubicBezTo>
                <a:cubicBezTo>
                  <a:pt x="774186" y="-15973"/>
                  <a:pt x="1260851" y="34668"/>
                  <a:pt x="1500395" y="0"/>
                </a:cubicBezTo>
                <a:cubicBezTo>
                  <a:pt x="1739939" y="-34668"/>
                  <a:pt x="1794577" y="49553"/>
                  <a:pt x="1959819" y="0"/>
                </a:cubicBezTo>
                <a:cubicBezTo>
                  <a:pt x="2125061" y="-49553"/>
                  <a:pt x="2262312" y="26229"/>
                  <a:pt x="2419242" y="0"/>
                </a:cubicBezTo>
                <a:cubicBezTo>
                  <a:pt x="2576172" y="-26229"/>
                  <a:pt x="2865515" y="64704"/>
                  <a:pt x="3245041" y="0"/>
                </a:cubicBezTo>
                <a:cubicBezTo>
                  <a:pt x="3624567" y="-64704"/>
                  <a:pt x="3460819" y="21192"/>
                  <a:pt x="3582339" y="0"/>
                </a:cubicBezTo>
                <a:cubicBezTo>
                  <a:pt x="3703859" y="-21192"/>
                  <a:pt x="4213768" y="18135"/>
                  <a:pt x="4408139" y="0"/>
                </a:cubicBezTo>
                <a:cubicBezTo>
                  <a:pt x="4602510" y="-18135"/>
                  <a:pt x="4863467" y="29642"/>
                  <a:pt x="5233938" y="0"/>
                </a:cubicBezTo>
                <a:cubicBezTo>
                  <a:pt x="5604409" y="-29642"/>
                  <a:pt x="5648610" y="38259"/>
                  <a:pt x="5815486" y="0"/>
                </a:cubicBezTo>
                <a:cubicBezTo>
                  <a:pt x="5982362" y="-38259"/>
                  <a:pt x="6268352" y="40707"/>
                  <a:pt x="6641285" y="0"/>
                </a:cubicBezTo>
                <a:cubicBezTo>
                  <a:pt x="7014218" y="-40707"/>
                  <a:pt x="6942835" y="22837"/>
                  <a:pt x="7100709" y="0"/>
                </a:cubicBezTo>
                <a:cubicBezTo>
                  <a:pt x="7258583" y="-22837"/>
                  <a:pt x="7343883" y="50772"/>
                  <a:pt x="7560132" y="0"/>
                </a:cubicBezTo>
                <a:cubicBezTo>
                  <a:pt x="7776381" y="-50772"/>
                  <a:pt x="8004419" y="2107"/>
                  <a:pt x="8263806" y="0"/>
                </a:cubicBezTo>
                <a:cubicBezTo>
                  <a:pt x="8523193" y="-2107"/>
                  <a:pt x="8597822" y="781"/>
                  <a:pt x="8723229" y="0"/>
                </a:cubicBezTo>
                <a:cubicBezTo>
                  <a:pt x="8848636" y="-781"/>
                  <a:pt x="9266080" y="68956"/>
                  <a:pt x="9549028" y="0"/>
                </a:cubicBezTo>
                <a:cubicBezTo>
                  <a:pt x="9831976" y="-68956"/>
                  <a:pt x="10097127" y="3399"/>
                  <a:pt x="10374827" y="0"/>
                </a:cubicBezTo>
                <a:cubicBezTo>
                  <a:pt x="10652527" y="-3399"/>
                  <a:pt x="10816086" y="60469"/>
                  <a:pt x="10956376" y="0"/>
                </a:cubicBezTo>
                <a:cubicBezTo>
                  <a:pt x="11096666" y="-60469"/>
                  <a:pt x="11305190" y="29311"/>
                  <a:pt x="11415799" y="0"/>
                </a:cubicBezTo>
                <a:cubicBezTo>
                  <a:pt x="11526408" y="-29311"/>
                  <a:pt x="11543741" y="18715"/>
                  <a:pt x="11630972" y="0"/>
                </a:cubicBezTo>
                <a:cubicBezTo>
                  <a:pt x="11718203" y="-18715"/>
                  <a:pt x="12036043" y="1450"/>
                  <a:pt x="12212521" y="0"/>
                </a:cubicBezTo>
                <a:cubicBezTo>
                  <a:pt x="12263276" y="257452"/>
                  <a:pt x="12201109" y="352633"/>
                  <a:pt x="12212521" y="550408"/>
                </a:cubicBezTo>
                <a:cubicBezTo>
                  <a:pt x="12223933" y="748183"/>
                  <a:pt x="12173967" y="953743"/>
                  <a:pt x="12212521" y="1146683"/>
                </a:cubicBezTo>
                <a:cubicBezTo>
                  <a:pt x="12105008" y="1174960"/>
                  <a:pt x="11950780" y="1118687"/>
                  <a:pt x="11875223" y="1146683"/>
                </a:cubicBezTo>
                <a:cubicBezTo>
                  <a:pt x="11799666" y="1174679"/>
                  <a:pt x="11706027" y="1133447"/>
                  <a:pt x="11660050" y="1146683"/>
                </a:cubicBezTo>
                <a:cubicBezTo>
                  <a:pt x="11614073" y="1159919"/>
                  <a:pt x="11518621" y="1137985"/>
                  <a:pt x="11444877" y="1146683"/>
                </a:cubicBezTo>
                <a:cubicBezTo>
                  <a:pt x="11371133" y="1155381"/>
                  <a:pt x="11041141" y="1130348"/>
                  <a:pt x="10863328" y="1146683"/>
                </a:cubicBezTo>
                <a:cubicBezTo>
                  <a:pt x="10685515" y="1163018"/>
                  <a:pt x="10643720" y="1121583"/>
                  <a:pt x="10526030" y="1146683"/>
                </a:cubicBezTo>
                <a:cubicBezTo>
                  <a:pt x="10408340" y="1171783"/>
                  <a:pt x="10029371" y="1094338"/>
                  <a:pt x="9822356" y="1146683"/>
                </a:cubicBezTo>
                <a:cubicBezTo>
                  <a:pt x="9615341" y="1199028"/>
                  <a:pt x="9611779" y="1111828"/>
                  <a:pt x="9485058" y="1146683"/>
                </a:cubicBezTo>
                <a:cubicBezTo>
                  <a:pt x="9358337" y="1181538"/>
                  <a:pt x="9016397" y="1091270"/>
                  <a:pt x="8781384" y="1146683"/>
                </a:cubicBezTo>
                <a:cubicBezTo>
                  <a:pt x="8546371" y="1202096"/>
                  <a:pt x="8670377" y="1133587"/>
                  <a:pt x="8566211" y="1146683"/>
                </a:cubicBezTo>
                <a:cubicBezTo>
                  <a:pt x="8462045" y="1159779"/>
                  <a:pt x="8100160" y="1065329"/>
                  <a:pt x="7862537" y="1146683"/>
                </a:cubicBezTo>
                <a:cubicBezTo>
                  <a:pt x="7624914" y="1228037"/>
                  <a:pt x="7661893" y="1123909"/>
                  <a:pt x="7525239" y="1146683"/>
                </a:cubicBezTo>
                <a:cubicBezTo>
                  <a:pt x="7388585" y="1169457"/>
                  <a:pt x="7399373" y="1137737"/>
                  <a:pt x="7310066" y="1146683"/>
                </a:cubicBezTo>
                <a:cubicBezTo>
                  <a:pt x="7220759" y="1155629"/>
                  <a:pt x="7099198" y="1132141"/>
                  <a:pt x="6972768" y="1146683"/>
                </a:cubicBezTo>
                <a:cubicBezTo>
                  <a:pt x="6846338" y="1161225"/>
                  <a:pt x="6447775" y="1063886"/>
                  <a:pt x="6269094" y="1146683"/>
                </a:cubicBezTo>
                <a:cubicBezTo>
                  <a:pt x="6090413" y="1229480"/>
                  <a:pt x="6083155" y="1120777"/>
                  <a:pt x="5931796" y="1146683"/>
                </a:cubicBezTo>
                <a:cubicBezTo>
                  <a:pt x="5780437" y="1172589"/>
                  <a:pt x="5782500" y="1145941"/>
                  <a:pt x="5716623" y="1146683"/>
                </a:cubicBezTo>
                <a:cubicBezTo>
                  <a:pt x="5650746" y="1147425"/>
                  <a:pt x="5459085" y="1142984"/>
                  <a:pt x="5379325" y="1146683"/>
                </a:cubicBezTo>
                <a:cubicBezTo>
                  <a:pt x="5299565" y="1150382"/>
                  <a:pt x="5034706" y="1136144"/>
                  <a:pt x="4919901" y="1146683"/>
                </a:cubicBezTo>
                <a:cubicBezTo>
                  <a:pt x="4805096" y="1157222"/>
                  <a:pt x="4464665" y="1089998"/>
                  <a:pt x="4338353" y="1146683"/>
                </a:cubicBezTo>
                <a:cubicBezTo>
                  <a:pt x="4212041" y="1203368"/>
                  <a:pt x="4159079" y="1108205"/>
                  <a:pt x="4001054" y="1146683"/>
                </a:cubicBezTo>
                <a:cubicBezTo>
                  <a:pt x="3843029" y="1185161"/>
                  <a:pt x="3569038" y="1123947"/>
                  <a:pt x="3175255" y="1146683"/>
                </a:cubicBezTo>
                <a:cubicBezTo>
                  <a:pt x="2781472" y="1169419"/>
                  <a:pt x="2812720" y="1116748"/>
                  <a:pt x="2593707" y="1146683"/>
                </a:cubicBezTo>
                <a:cubicBezTo>
                  <a:pt x="2374694" y="1176618"/>
                  <a:pt x="2076940" y="1063788"/>
                  <a:pt x="1767908" y="1146683"/>
                </a:cubicBezTo>
                <a:cubicBezTo>
                  <a:pt x="1458876" y="1229578"/>
                  <a:pt x="1353940" y="1070543"/>
                  <a:pt x="1064234" y="1146683"/>
                </a:cubicBezTo>
                <a:cubicBezTo>
                  <a:pt x="774528" y="1222823"/>
                  <a:pt x="744236" y="1126141"/>
                  <a:pt x="604811" y="1146683"/>
                </a:cubicBezTo>
                <a:cubicBezTo>
                  <a:pt x="465386" y="1167225"/>
                  <a:pt x="228840" y="1098259"/>
                  <a:pt x="0" y="1146683"/>
                </a:cubicBezTo>
                <a:cubicBezTo>
                  <a:pt x="-3738" y="891175"/>
                  <a:pt x="21731" y="850590"/>
                  <a:pt x="0" y="596275"/>
                </a:cubicBezTo>
                <a:cubicBezTo>
                  <a:pt x="-21731" y="341960"/>
                  <a:pt x="16138" y="203907"/>
                  <a:pt x="0" y="0"/>
                </a:cubicBezTo>
                <a:close/>
              </a:path>
            </a:pathLst>
          </a:custGeom>
          <a:ln w="9525">
            <a:solidFill>
              <a:schemeClr val="bg1">
                <a:alpha val="2000"/>
              </a:schemeClr>
            </a:solidFill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45720" rIns="0" bIns="45720" numCol="1" rtlCol="0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Franklin Gothic Medium Cond" panose="020B0606030402020204" pitchFamily="34" charset="0"/>
              </a:rPr>
              <a:t>The municipal budget cycle starts on July 1 and ends on June 30. This is referred to as a fiscal year. </a:t>
            </a:r>
            <a:br>
              <a:rPr lang="en-US" altLang="en-US" sz="2000" b="1" dirty="0">
                <a:solidFill>
                  <a:schemeClr val="tx1">
                    <a:lumMod val="85000"/>
                  </a:schemeClr>
                </a:solidFill>
                <a:latin typeface="Franklin Gothic Medium Cond" panose="020B0606030402020204" pitchFamily="34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Franklin Gothic Medium Cond" panose="020B0606030402020204" pitchFamily="34" charset="0"/>
              </a:rPr>
              <a:t>For example, Fiscal Year ’25 begins on July 1, 2024, and runs to June 30, 2025.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Franklin Gothic Medium Cond" panose="020B0606030402020204" pitchFamily="34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</a:schemeClr>
                </a:solidFill>
                <a:effectLst/>
                <a:latin typeface="Franklin Gothic Medium Cond" panose="020B0606030402020204" pitchFamily="34" charset="0"/>
              </a:rPr>
              <a:t>The Town of Ayer begins budget preparation in October/November for the following July 1.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B569EA-BC9D-2C04-379C-A1A36B7889D4}"/>
              </a:ext>
            </a:extLst>
          </p:cNvPr>
          <p:cNvSpPr txBox="1"/>
          <p:nvPr/>
        </p:nvSpPr>
        <p:spPr>
          <a:xfrm>
            <a:off x="141818" y="243475"/>
            <a:ext cx="12050182" cy="1034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Calibri" panose="020F0502020204030204" pitchFamily="34" charset="0"/>
              <a:buNone/>
              <a:tabLst/>
            </a:pPr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Franklin Gothic Heavy" panose="020B0903020102020204" pitchFamily="34" charset="0"/>
              </a:rPr>
              <a:t>BUDGET PROCESS AND BUDGET CALENDAR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Eras Light ITC" panose="020B0402030504020804" pitchFamily="34" charset="0"/>
              </a:rPr>
            </a:b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Eras Light ITC" panose="020B04020305040208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EA4AEBA-C2D9-BBFB-1119-259AC0A3DFE2}"/>
              </a:ext>
            </a:extLst>
          </p:cNvPr>
          <p:cNvCxnSpPr/>
          <p:nvPr/>
        </p:nvCxnSpPr>
        <p:spPr>
          <a:xfrm>
            <a:off x="1303130" y="864152"/>
            <a:ext cx="991616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1FE42BF-8879-F1F5-7295-ABDA83F80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87989"/>
              </p:ext>
            </p:extLst>
          </p:nvPr>
        </p:nvGraphicFramePr>
        <p:xfrm>
          <a:off x="65620" y="1871768"/>
          <a:ext cx="12050183" cy="4328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6273">
                  <a:extLst>
                    <a:ext uri="{9D8B030D-6E8A-4147-A177-3AD203B41FA5}">
                      <a16:colId xmlns:a16="http://schemas.microsoft.com/office/drawing/2014/main" val="2751120492"/>
                    </a:ext>
                  </a:extLst>
                </a:gridCol>
                <a:gridCol w="1506273">
                  <a:extLst>
                    <a:ext uri="{9D8B030D-6E8A-4147-A177-3AD203B41FA5}">
                      <a16:colId xmlns:a16="http://schemas.microsoft.com/office/drawing/2014/main" val="836485385"/>
                    </a:ext>
                  </a:extLst>
                </a:gridCol>
                <a:gridCol w="1506273">
                  <a:extLst>
                    <a:ext uri="{9D8B030D-6E8A-4147-A177-3AD203B41FA5}">
                      <a16:colId xmlns:a16="http://schemas.microsoft.com/office/drawing/2014/main" val="235031380"/>
                    </a:ext>
                  </a:extLst>
                </a:gridCol>
                <a:gridCol w="1506273">
                  <a:extLst>
                    <a:ext uri="{9D8B030D-6E8A-4147-A177-3AD203B41FA5}">
                      <a16:colId xmlns:a16="http://schemas.microsoft.com/office/drawing/2014/main" val="1794677893"/>
                    </a:ext>
                  </a:extLst>
                </a:gridCol>
                <a:gridCol w="1704061">
                  <a:extLst>
                    <a:ext uri="{9D8B030D-6E8A-4147-A177-3AD203B41FA5}">
                      <a16:colId xmlns:a16="http://schemas.microsoft.com/office/drawing/2014/main" val="247441569"/>
                    </a:ext>
                  </a:extLst>
                </a:gridCol>
                <a:gridCol w="1311905">
                  <a:extLst>
                    <a:ext uri="{9D8B030D-6E8A-4147-A177-3AD203B41FA5}">
                      <a16:colId xmlns:a16="http://schemas.microsoft.com/office/drawing/2014/main" val="464397458"/>
                    </a:ext>
                  </a:extLst>
                </a:gridCol>
                <a:gridCol w="1502852">
                  <a:extLst>
                    <a:ext uri="{9D8B030D-6E8A-4147-A177-3AD203B41FA5}">
                      <a16:colId xmlns:a16="http://schemas.microsoft.com/office/drawing/2014/main" val="4200129239"/>
                    </a:ext>
                  </a:extLst>
                </a:gridCol>
                <a:gridCol w="1506273">
                  <a:extLst>
                    <a:ext uri="{9D8B030D-6E8A-4147-A177-3AD203B41FA5}">
                      <a16:colId xmlns:a16="http://schemas.microsoft.com/office/drawing/2014/main" val="2958016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October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November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December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January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February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March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April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Franklin Gothic Medium" panose="020B0603020102020204" pitchFamily="34" charset="0"/>
                        </a:rPr>
                        <a:t>May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47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Town Manager sends Capital Planning Directive</a:t>
                      </a:r>
                    </a:p>
                    <a:p>
                      <a:pPr algn="ctr"/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Union Negotiations Begin</a:t>
                      </a:r>
                    </a:p>
                    <a:p>
                      <a:pPr algn="ctr"/>
                      <a:br>
                        <a:rPr lang="en-US" sz="1400" dirty="0">
                          <a:latin typeface="Franklin Gothic Medium" panose="020B0603020102020204" pitchFamily="34" charset="0"/>
                        </a:rPr>
                      </a:b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Rate Review Committee meets to discuss CY 23 Transfer Station Rates</a:t>
                      </a:r>
                    </a:p>
                    <a:p>
                      <a:pPr algn="ctr"/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Fall Special Town Meeting</a:t>
                      </a:r>
                      <a:br>
                        <a:rPr lang="en-US" sz="1400" dirty="0">
                          <a:latin typeface="Franklin Gothic Medium" panose="020B0603020102020204" pitchFamily="34" charset="0"/>
                        </a:rPr>
                      </a:br>
                      <a:r>
                        <a:rPr lang="en-US" sz="1400" i="1" dirty="0">
                          <a:latin typeface="Franklin Gothic Medium" panose="020B0603020102020204" pitchFamily="34" charset="0"/>
                        </a:rPr>
                        <a:t>10/23/2023</a:t>
                      </a:r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Capital Budget Requests Due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Town Manager sends Operating Budget Directive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Tax Classification Hearing</a:t>
                      </a:r>
                    </a:p>
                    <a:p>
                      <a:pPr algn="ctr"/>
                      <a:endParaRPr lang="en-US" sz="18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Capital Planning Committee begins to review requests</a:t>
                      </a:r>
                    </a:p>
                    <a:p>
                      <a:pPr algn="ctr"/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Operating Budgets due from Departments</a:t>
                      </a:r>
                      <a:endParaRPr lang="en-US" sz="12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1</a:t>
                      </a:r>
                      <a:r>
                        <a:rPr lang="en-US" sz="1400" baseline="30000" dirty="0">
                          <a:latin typeface="Franklin Gothic Medium" panose="020B0603020102020204" pitchFamily="34" charset="0"/>
                        </a:rPr>
                        <a:t>st</a:t>
                      </a: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 DRAFT of Budget sent to SB and Finance Committee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Town Manager meets with Departments to review requests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dirty="0">
                          <a:latin typeface="Franklin Gothic Medium" panose="020B0603020102020204" pitchFamily="34" charset="0"/>
                        </a:rPr>
                      </a:b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1</a:t>
                      </a:r>
                      <a:r>
                        <a:rPr lang="en-US" sz="1400" baseline="30000" dirty="0">
                          <a:latin typeface="Franklin Gothic Medium" panose="020B0603020102020204" pitchFamily="34" charset="0"/>
                        </a:rPr>
                        <a:t>st</a:t>
                      </a: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 Budget Presentation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Annual Town Meeting Warrant Opened</a:t>
                      </a:r>
                    </a:p>
                    <a:p>
                      <a:pPr algn="ctr"/>
                      <a:endParaRPr lang="en-US" sz="18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Rate Review Committee meets to discuss FY ‘24 Ambulance, Water, and Sewer Rates</a:t>
                      </a:r>
                    </a:p>
                    <a:p>
                      <a:pPr algn="ctr"/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Major Budget Drivers such as health insurance, energy/fuel costs, and school assessments begin to take shape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Union Negotiations End</a:t>
                      </a:r>
                    </a:p>
                    <a:p>
                      <a:pPr algn="ctr"/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SB holds Public Hearing on FY ‘24 Water and Sewer Rates</a:t>
                      </a:r>
                      <a:br>
                        <a:rPr lang="en-US" sz="1400" dirty="0">
                          <a:latin typeface="Franklin Gothic Medium" panose="020B0603020102020204" pitchFamily="34" charset="0"/>
                        </a:rPr>
                      </a:br>
                      <a:endParaRPr lang="en-US" sz="1400" i="1" dirty="0">
                        <a:latin typeface="Franklin Gothic Medium" panose="020B06030201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>
                          <a:latin typeface="Franklin Gothic Medium" panose="020B0603020102020204" pitchFamily="34" charset="0"/>
                        </a:rPr>
                        <a:t>ATM Warrant Closes 3/29/2024 at 12:00 PM</a:t>
                      </a:r>
                    </a:p>
                    <a:p>
                      <a:pPr algn="ctr"/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ATM Warrant Reviewed and Approved </a:t>
                      </a:r>
                      <a:br>
                        <a:rPr lang="en-US" sz="1400" dirty="0">
                          <a:latin typeface="Franklin Gothic Medium" panose="020B0603020102020204" pitchFamily="34" charset="0"/>
                        </a:rPr>
                      </a:br>
                      <a:r>
                        <a:rPr lang="en-US" sz="1400" i="1" dirty="0">
                          <a:latin typeface="Franklin Gothic Medium" panose="020B0603020102020204" pitchFamily="34" charset="0"/>
                        </a:rPr>
                        <a:t>4/2/2024</a:t>
                      </a:r>
                      <a:br>
                        <a:rPr lang="en-US" sz="1400" i="1" dirty="0">
                          <a:latin typeface="Franklin Gothic Medium" panose="020B0603020102020204" pitchFamily="34" charset="0"/>
                        </a:rPr>
                      </a:br>
                      <a:br>
                        <a:rPr lang="en-US" sz="1400" i="1" dirty="0">
                          <a:latin typeface="Franklin Gothic Medium" panose="020B0603020102020204" pitchFamily="34" charset="0"/>
                        </a:rPr>
                      </a:br>
                      <a:r>
                        <a:rPr lang="en-US" sz="1400" i="0" dirty="0">
                          <a:latin typeface="Franklin Gothic Medium" panose="020B0603020102020204" pitchFamily="34" charset="0"/>
                        </a:rPr>
                        <a:t>Community Preservation Commission Estimated Revenues Received</a:t>
                      </a:r>
                    </a:p>
                    <a:p>
                      <a:pPr algn="ctr"/>
                      <a:endParaRPr lang="en-US" sz="1400" i="0" dirty="0">
                        <a:latin typeface="Franklin Gothic Medium" panose="020B0603020102020204" pitchFamily="34" charset="0"/>
                      </a:endParaRPr>
                    </a:p>
                    <a:p>
                      <a:pPr algn="ctr"/>
                      <a:r>
                        <a:rPr lang="en-US" sz="1400" i="0" dirty="0">
                          <a:latin typeface="Franklin Gothic Medium" panose="020B0603020102020204" pitchFamily="34" charset="0"/>
                        </a:rPr>
                        <a:t>Annual Town Meeting</a:t>
                      </a:r>
                      <a:br>
                        <a:rPr lang="en-US" sz="1400" i="0" dirty="0">
                          <a:latin typeface="Franklin Gothic Medium" panose="020B0603020102020204" pitchFamily="34" charset="0"/>
                        </a:rPr>
                      </a:br>
                      <a:r>
                        <a:rPr lang="en-US" sz="1400" i="1" dirty="0">
                          <a:latin typeface="Franklin Gothic Medium" panose="020B0603020102020204" pitchFamily="34" charset="0"/>
                        </a:rPr>
                        <a:t>4/22/2024</a:t>
                      </a:r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Franklin Gothic Medium" panose="020B0603020102020204" pitchFamily="34" charset="0"/>
                        </a:rPr>
                        <a:t>Annual Town Election </a:t>
                      </a:r>
                      <a:br>
                        <a:rPr lang="en-US" sz="1400" dirty="0">
                          <a:latin typeface="Franklin Gothic Medium" panose="020B0603020102020204" pitchFamily="34" charset="0"/>
                        </a:rPr>
                      </a:br>
                      <a:r>
                        <a:rPr lang="en-US" sz="1400" i="1" dirty="0">
                          <a:latin typeface="Franklin Gothic Medium" panose="020B0603020102020204" pitchFamily="34" charset="0"/>
                        </a:rPr>
                        <a:t>5/14/24</a:t>
                      </a:r>
                      <a:endParaRPr lang="en-US" sz="1400" dirty="0">
                        <a:latin typeface="Franklin Gothic Medium" panose="020B06030201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02527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2F64CA0-3116-D47E-632E-0F9CDEA8BCAB}"/>
              </a:ext>
            </a:extLst>
          </p:cNvPr>
          <p:cNvSpPr txBox="1"/>
          <p:nvPr/>
        </p:nvSpPr>
        <p:spPr>
          <a:xfrm>
            <a:off x="3153277" y="4361245"/>
            <a:ext cx="1415575" cy="37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here 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F326925A-2F44-9FC5-6110-F569E0C15084}"/>
              </a:ext>
            </a:extLst>
          </p:cNvPr>
          <p:cNvSpPr/>
          <p:nvPr/>
        </p:nvSpPr>
        <p:spPr>
          <a:xfrm>
            <a:off x="3976222" y="4717534"/>
            <a:ext cx="441788" cy="15411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2D17216-D092-F852-796A-FCBF5AAEE349}"/>
              </a:ext>
            </a:extLst>
          </p:cNvPr>
          <p:cNvSpPr/>
          <p:nvPr/>
        </p:nvSpPr>
        <p:spPr>
          <a:xfrm>
            <a:off x="2964645" y="4361245"/>
            <a:ext cx="1792840" cy="646602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9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95FA1E-FC6E-4F82-80E7-C28AFA6962A9}"/>
              </a:ext>
            </a:extLst>
          </p:cNvPr>
          <p:cNvSpPr/>
          <p:nvPr/>
        </p:nvSpPr>
        <p:spPr>
          <a:xfrm>
            <a:off x="356171" y="388118"/>
            <a:ext cx="118358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Franklin Gothic Heavy" panose="020B0903020102020204" pitchFamily="34" charset="0"/>
              </a:rPr>
              <a:t>Town of Ayer Budget Successes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43E594-BB77-4CA6-BC72-75FCA6572E57}"/>
              </a:ext>
            </a:extLst>
          </p:cNvPr>
          <p:cNvSpPr/>
          <p:nvPr/>
        </p:nvSpPr>
        <p:spPr>
          <a:xfrm>
            <a:off x="0" y="1182231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Franklin Gothic Medium Cond" panose="020B0606030402020204" pitchFamily="34" charset="0"/>
              </a:rPr>
              <a:t>The Town of Ayer begins the FY 2025 Budget Process from a Position of Fiscal Stability and Financial Strength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49655B0-B7DC-48F7-8AD2-93AE2B5C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36812"/>
              </p:ext>
            </p:extLst>
          </p:nvPr>
        </p:nvGraphicFramePr>
        <p:xfrm>
          <a:off x="1467135" y="2177176"/>
          <a:ext cx="9613900" cy="4580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28161">
                  <a:extLst>
                    <a:ext uri="{9D8B030D-6E8A-4147-A177-3AD203B41FA5}">
                      <a16:colId xmlns:a16="http://schemas.microsoft.com/office/drawing/2014/main" val="768637027"/>
                    </a:ext>
                  </a:extLst>
                </a:gridCol>
                <a:gridCol w="2585739">
                  <a:extLst>
                    <a:ext uri="{9D8B030D-6E8A-4147-A177-3AD203B41FA5}">
                      <a16:colId xmlns:a16="http://schemas.microsoft.com/office/drawing/2014/main" val="2408728791"/>
                    </a:ext>
                  </a:extLst>
                </a:gridCol>
              </a:tblGrid>
              <a:tr h="541684"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>
                          <a:solidFill>
                            <a:schemeClr val="bg1"/>
                          </a:solidFill>
                          <a:latin typeface="Franklin Gothic Medium Cond" panose="020B0606030402020204" pitchFamily="34" charset="0"/>
                        </a:rPr>
                        <a:t>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sng" dirty="0">
                          <a:solidFill>
                            <a:schemeClr val="bg1"/>
                          </a:solidFill>
                          <a:latin typeface="Franklin Gothic Medium Cond" panose="020B0606030402020204" pitchFamily="34" charset="0"/>
                        </a:rPr>
                        <a:t>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01193"/>
                  </a:ext>
                </a:extLst>
              </a:tr>
              <a:tr h="5547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2023 Certified Free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$1,677,665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081379"/>
                  </a:ext>
                </a:extLst>
              </a:tr>
              <a:tr h="5547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2023 Stabilization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$3,143,968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454027"/>
                  </a:ext>
                </a:extLst>
              </a:tr>
              <a:tr h="5547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2023 Capital Stabilization Fund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$4,741,166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749280"/>
                  </a:ext>
                </a:extLst>
              </a:tr>
              <a:tr h="5547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2023 Other Post-Employment Benefits (OPEB)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$4,740,613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46601"/>
                  </a:ext>
                </a:extLst>
              </a:tr>
              <a:tr h="5547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2023 Standard and Poor (S &amp; P) Bond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Aa2</a:t>
                      </a:r>
                      <a:br>
                        <a:rPr lang="en-US" dirty="0">
                          <a:latin typeface="Franklin Gothic Medium Cond" panose="020B0606030402020204" pitchFamily="34" charset="0"/>
                        </a:rPr>
                      </a:br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Stable Outlook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95751"/>
                  </a:ext>
                </a:extLst>
              </a:tr>
              <a:tr h="1141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S &amp; P Rating Includes Findings of:  </a:t>
                      </a:r>
                      <a:br>
                        <a:rPr lang="en-US" dirty="0">
                          <a:latin typeface="Franklin Gothic Medium Cond" panose="020B0606030402020204" pitchFamily="34" charset="0"/>
                        </a:rPr>
                      </a:br>
                      <a:r>
                        <a:rPr lang="en-US" dirty="0">
                          <a:latin typeface="Franklin Gothic Medium Cond" panose="020B0606030402020204" pitchFamily="34" charset="0"/>
                        </a:rPr>
                        <a:t>Very strong economy.  Strong management with good financial policies and practices.  Healthy Reserves.  </a:t>
                      </a:r>
                    </a:p>
                    <a:p>
                      <a:pPr algn="r"/>
                      <a:endParaRPr lang="en-US" dirty="0">
                        <a:latin typeface="Franklin Gothic Medium Cond" panose="020B06060304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58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2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8B7E7-DFAF-46C6-A610-DE9F1D329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" y="136525"/>
            <a:ext cx="12065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spc="-300" dirty="0"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Franklin Gothic Heavy" panose="020B0903020102020204" pitchFamily="34" charset="0"/>
              </a:rPr>
              <a:t>Stabilization Fund Balances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05E0493-32B5-8EF3-012C-7B6BE6B335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157944"/>
              </p:ext>
            </p:extLst>
          </p:nvPr>
        </p:nvGraphicFramePr>
        <p:xfrm>
          <a:off x="733425" y="1328737"/>
          <a:ext cx="10763250" cy="491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827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8B7E7-DFAF-46C6-A610-DE9F1D329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" y="136525"/>
            <a:ext cx="120650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6000" spc="-300" dirty="0"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Franklin Gothic Heavy" panose="020B0903020102020204" pitchFamily="34" charset="0"/>
              </a:rPr>
              <a:t>Capital Stabilization Fund Balances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9D7DEAD-7800-0900-1B3E-90D5301E3C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675072"/>
              </p:ext>
            </p:extLst>
          </p:nvPr>
        </p:nvGraphicFramePr>
        <p:xfrm>
          <a:off x="552449" y="1352550"/>
          <a:ext cx="11268075" cy="512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488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8B7E7-DFAF-46C6-A610-DE9F1D329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pc="-300"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Town of Ayer Budget Successes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D738EACD-4D42-51CD-CAC3-9A7952B58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68" y="1924505"/>
            <a:ext cx="3354676" cy="3354676"/>
          </a:xfrm>
          <a:prstGeom prst="rect">
            <a:avLst/>
          </a:prstGeom>
        </p:spPr>
      </p:pic>
      <p:graphicFrame>
        <p:nvGraphicFramePr>
          <p:cNvPr id="31" name="TextBox 2">
            <a:extLst>
              <a:ext uri="{FF2B5EF4-FFF2-40B4-BE49-F238E27FC236}">
                <a16:creationId xmlns:a16="http://schemas.microsoft.com/office/drawing/2014/main" id="{A61FDB16-61D1-41EC-B7B6-3BD2436717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6405528"/>
              </p:ext>
            </p:extLst>
          </p:nvPr>
        </p:nvGraphicFramePr>
        <p:xfrm>
          <a:off x="4800600" y="1825625"/>
          <a:ext cx="6553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9211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1B97-7D59-4AD2-AE17-EFC3AE812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365125"/>
            <a:ext cx="11874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Franklin Gothic Heavy" panose="020B0903020102020204" pitchFamily="34" charset="0"/>
              </a:rPr>
              <a:t>Summary of DRAFT#1 of the FY 2025 Omnibus Budget</a:t>
            </a:r>
            <a:br>
              <a:rPr lang="en-US" dirty="0">
                <a:latin typeface="Franklin Gothic Heavy" panose="020B0903020102020204" pitchFamily="34" charset="0"/>
              </a:rPr>
            </a:b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607916-E304-4EA4-8D4A-5F9B7015E563}"/>
              </a:ext>
            </a:extLst>
          </p:cNvPr>
          <p:cNvSpPr txBox="1"/>
          <p:nvPr/>
        </p:nvSpPr>
        <p:spPr>
          <a:xfrm>
            <a:off x="215900" y="1027906"/>
            <a:ext cx="11836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 Cond" panose="020B0606030402020204" pitchFamily="34" charset="0"/>
              </a:rPr>
              <a:t>DRAFT #1 Submitted to the Select Board, Finance Committee and ayer.ma.us/budget on January12, 2024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Does not include the School Assessments (ASRSD and NVTHS)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Does not include Union/Non-Union Contracts (Negotiations in Process)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Does not include any Cost-of-Living Adjustment (COLA)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b="1" i="1" u="sng" dirty="0">
                <a:latin typeface="Franklin Gothic Medium Cond" panose="020B0606030402020204" pitchFamily="34" charset="0"/>
              </a:rPr>
              <a:t>Remains a work in progress through the Budget Process</a:t>
            </a:r>
          </a:p>
          <a:p>
            <a:endParaRPr lang="en-US" sz="2000" b="1" i="1" dirty="0">
              <a:latin typeface="Franklin Gothic Medium Cond" panose="020B0606030402020204" pitchFamily="34" charset="0"/>
            </a:endParaRPr>
          </a:p>
          <a:p>
            <a:r>
              <a:rPr lang="en-US" sz="2000" b="1" dirty="0">
                <a:latin typeface="Franklin Gothic Medium Cond" panose="020B0606030402020204" pitchFamily="34" charset="0"/>
              </a:rPr>
              <a:t>							</a:t>
            </a:r>
            <a:r>
              <a:rPr lang="en-US" sz="2400" b="1" u="sng" dirty="0">
                <a:latin typeface="Franklin Gothic Medium Cond" panose="020B0606030402020204" pitchFamily="34" charset="0"/>
              </a:rPr>
              <a:t>DRAFT #1 Budget Total:		    		$19,056,771.33</a:t>
            </a:r>
            <a:endParaRPr lang="en-US" sz="2000" b="1" u="sng" dirty="0">
              <a:latin typeface="Franklin Gothic Medium Cond" panose="020B0606030402020204" pitchFamily="34" charset="0"/>
            </a:endParaRPr>
          </a:p>
          <a:p>
            <a:endParaRPr lang="en-US" sz="2000" b="1" dirty="0">
              <a:latin typeface="Franklin Gothic Medium Cond" panose="020B0606030402020204" pitchFamily="34" charset="0"/>
            </a:endParaRPr>
          </a:p>
          <a:p>
            <a:pPr lvl="7"/>
            <a:r>
              <a:rPr lang="en-US" sz="2400" b="1" u="sng" dirty="0">
                <a:latin typeface="Franklin Gothic Medium Cond" panose="020B0606030402020204" pitchFamily="34" charset="0"/>
              </a:rPr>
              <a:t>Increase from FY 2024 Budget:	  	$1,141,440.33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b="1" dirty="0">
                <a:latin typeface="Franklin Gothic Medium Cond" panose="020B0606030402020204" pitchFamily="34" charset="0"/>
              </a:rPr>
              <a:t>							</a:t>
            </a:r>
            <a:r>
              <a:rPr lang="en-US" sz="2400" b="1" u="sng" dirty="0">
                <a:latin typeface="Franklin Gothic Medium Cond" panose="020B0606030402020204" pitchFamily="34" charset="0"/>
              </a:rPr>
              <a:t>% Increase from FY 2024:			6.37%</a:t>
            </a:r>
          </a:p>
          <a:p>
            <a:endParaRPr lang="en-US" sz="1600" b="1" i="1" dirty="0">
              <a:latin typeface="Franklin Gothic Medium Cond" panose="020B0606030402020204" pitchFamily="34" charset="0"/>
            </a:endParaRPr>
          </a:p>
          <a:p>
            <a:r>
              <a:rPr lang="en-US" sz="1600" i="1" dirty="0">
                <a:latin typeface="Franklin Gothic Medium Cond" panose="020B0606030402020204" pitchFamily="34" charset="0"/>
              </a:rPr>
              <a:t>DRAFT #1 is subject to revisions and adjustments as the Town moves through the Budget Process.  Subsequent DRAFTs of the FY 2025 Budget will be posted on the Town’s website at:  </a:t>
            </a:r>
            <a:r>
              <a:rPr lang="en-US" sz="1600" i="1" u="sng" dirty="0">
                <a:latin typeface="Franklin Gothic Medium Cond" panose="020B0606030402020204" pitchFamily="34" charset="0"/>
              </a:rPr>
              <a:t>ayer.ma.us/budget </a:t>
            </a:r>
          </a:p>
        </p:txBody>
      </p:sp>
    </p:spTree>
    <p:extLst>
      <p:ext uri="{BB962C8B-B14F-4D97-AF65-F5344CB8AC3E}">
        <p14:creationId xmlns:p14="http://schemas.microsoft.com/office/powerpoint/2010/main" val="211909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1B97-7D59-4AD2-AE17-EFC3AE812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197783"/>
            <a:ext cx="11874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latin typeface="Franklin Gothic Heavy" panose="020B0903020102020204" pitchFamily="34" charset="0"/>
              </a:rPr>
              <a:t>FY 2025 Budget Drivers</a:t>
            </a:r>
            <a:br>
              <a:rPr lang="en-US" dirty="0">
                <a:latin typeface="Franklin Gothic Heavy" panose="020B0903020102020204" pitchFamily="34" charset="0"/>
              </a:rPr>
            </a:b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607916-E304-4EA4-8D4A-5F9B7015E563}"/>
              </a:ext>
            </a:extLst>
          </p:cNvPr>
          <p:cNvSpPr txBox="1"/>
          <p:nvPr/>
        </p:nvSpPr>
        <p:spPr>
          <a:xfrm>
            <a:off x="215900" y="1377227"/>
            <a:ext cx="11836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Franklin Gothic Medium Cond" panose="020B0606030402020204" pitchFamily="34" charset="0"/>
              </a:rPr>
              <a:t>Increased Health Insurance Costs (15% Estimate)										$340,740</a:t>
            </a:r>
            <a:br>
              <a:rPr lang="en-US" sz="2000" dirty="0">
                <a:latin typeface="Franklin Gothic Medium Cond" panose="020B0606030402020204" pitchFamily="34" charset="0"/>
              </a:rPr>
            </a:br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Debt Service	11% increase </a:t>
            </a:r>
            <a:r>
              <a:rPr lang="en-US" dirty="0">
                <a:latin typeface="Franklin Gothic Medium Cond" panose="020B0606030402020204" pitchFamily="34" charset="0"/>
              </a:rPr>
              <a:t>(Includes W. Main St. Bridge and Fire Pumper Truck) </a:t>
            </a:r>
            <a:r>
              <a:rPr lang="en-US" sz="2000" dirty="0">
                <a:latin typeface="Franklin Gothic Medium Cond" panose="020B0606030402020204" pitchFamily="34" charset="0"/>
              </a:rPr>
              <a:t>					$121,848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Fire Department Integration of SAFER Grant Costs into Town Budget                                                             $118,000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Information Technology (I.T.) 															$116,418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Ayer Library Budget Request															$45,109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General Insurance Cost Increases 	(10% Estimate)										$31,368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															     </a:t>
            </a:r>
            <a:r>
              <a:rPr lang="en-US" sz="2000" b="1" u="sng" dirty="0">
                <a:latin typeface="Franklin Gothic Medium Cond" panose="020B0606030402020204" pitchFamily="34" charset="0"/>
              </a:rPr>
              <a:t>TOTAL:			        $773,483</a:t>
            </a:r>
          </a:p>
          <a:p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000" dirty="0">
                <a:latin typeface="Franklin Gothic Medium Cond" panose="020B0606030402020204" pitchFamily="34" charset="0"/>
              </a:rPr>
              <a:t>									</a:t>
            </a:r>
          </a:p>
        </p:txBody>
      </p:sp>
    </p:spTree>
    <p:extLst>
      <p:ext uri="{BB962C8B-B14F-4D97-AF65-F5344CB8AC3E}">
        <p14:creationId xmlns:p14="http://schemas.microsoft.com/office/powerpoint/2010/main" val="75025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C333-DC15-4F60-9534-6ED749197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922028"/>
            <a:ext cx="3556000" cy="2506972"/>
          </a:xfrm>
        </p:spPr>
        <p:txBody>
          <a:bodyPr vert="horz" wrap="square" lIns="91440" tIns="45720" rIns="91440" bIns="45720" rtlCol="0" anchor="t">
            <a:normAutofit fontScale="90000"/>
          </a:bodyPr>
          <a:lstStyle/>
          <a:p>
            <a:pPr algn="r"/>
            <a:r>
              <a:rPr lang="en-US" sz="72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Franklin Gothic Heavy" panose="020B0903020102020204" pitchFamily="34" charset="0"/>
              </a:rPr>
              <a:t>Revenue Overview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86747D0-4882-5B40-BC47-FFF74AB49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960329"/>
              </p:ext>
            </p:extLst>
          </p:nvPr>
        </p:nvGraphicFramePr>
        <p:xfrm>
          <a:off x="4271264" y="165100"/>
          <a:ext cx="7146036" cy="6120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155B05-4457-AD5C-C246-82566E459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449583"/>
              </p:ext>
            </p:extLst>
          </p:nvPr>
        </p:nvGraphicFramePr>
        <p:xfrm>
          <a:off x="258064" y="3200400"/>
          <a:ext cx="4415536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856">
                  <a:extLst>
                    <a:ext uri="{9D8B030D-6E8A-4147-A177-3AD203B41FA5}">
                      <a16:colId xmlns:a16="http://schemas.microsoft.com/office/drawing/2014/main" val="3032392299"/>
                    </a:ext>
                  </a:extLst>
                </a:gridCol>
                <a:gridCol w="2182680">
                  <a:extLst>
                    <a:ext uri="{9D8B030D-6E8A-4147-A177-3AD203B41FA5}">
                      <a16:colId xmlns:a16="http://schemas.microsoft.com/office/drawing/2014/main" val="3390306899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TAX LEVY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 $  30,262,429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8828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STATE AID-Estimated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 $    1,076,696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6374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LOCAL RECEIPTS-Estimated</a:t>
                      </a: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 $     2,506,420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62541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FREE CASH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 $     1,677,665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43189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 $    35,523,210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003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8383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10776</TotalTime>
  <Words>1085</Words>
  <Application>Microsoft Office PowerPoint</Application>
  <PresentationFormat>Widescreen</PresentationFormat>
  <Paragraphs>164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Corbel</vt:lpstr>
      <vt:lpstr>Eras Light ITC</vt:lpstr>
      <vt:lpstr>Franklin Gothic Demi Cond</vt:lpstr>
      <vt:lpstr>Franklin Gothic Heavy</vt:lpstr>
      <vt:lpstr>Franklin Gothic Medium</vt:lpstr>
      <vt:lpstr>Franklin Gothic Medium Cond</vt:lpstr>
      <vt:lpstr>Depth</vt:lpstr>
      <vt:lpstr>Town of Ayer Initial Presentation of the FY 2025 Omnibus Budget</vt:lpstr>
      <vt:lpstr>PowerPoint Presentation</vt:lpstr>
      <vt:lpstr>PowerPoint Presentation</vt:lpstr>
      <vt:lpstr>Stabilization Fund Balances</vt:lpstr>
      <vt:lpstr>Capital Stabilization Fund Balances</vt:lpstr>
      <vt:lpstr>Town of Ayer Budget Successes </vt:lpstr>
      <vt:lpstr>Summary of DRAFT#1 of the FY 2025 Omnibus Budget </vt:lpstr>
      <vt:lpstr>FY 2025 Budget Drivers </vt:lpstr>
      <vt:lpstr>Revenue Overview </vt:lpstr>
      <vt:lpstr>Wage Analysis </vt:lpstr>
      <vt:lpstr>Expense Analysis </vt:lpstr>
      <vt:lpstr>Next Steps in the  FY 2025 Budget Process</vt:lpstr>
      <vt:lpstr>Questions and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Ayer Initial Presentation of the FY 2022 Budget</dc:title>
  <dc:creator>Carly Antonellis</dc:creator>
  <cp:lastModifiedBy>Barbara Tierney</cp:lastModifiedBy>
  <cp:revision>65</cp:revision>
  <cp:lastPrinted>2024-01-24T22:33:48Z</cp:lastPrinted>
  <dcterms:created xsi:type="dcterms:W3CDTF">2021-01-27T15:43:33Z</dcterms:created>
  <dcterms:modified xsi:type="dcterms:W3CDTF">2024-01-25T17:58:44Z</dcterms:modified>
</cp:coreProperties>
</file>